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315" r:id="rId3"/>
    <p:sldId id="316" r:id="rId4"/>
    <p:sldId id="282" r:id="rId5"/>
    <p:sldId id="283" r:id="rId6"/>
    <p:sldId id="284" r:id="rId7"/>
    <p:sldId id="319" r:id="rId8"/>
    <p:sldId id="317" r:id="rId9"/>
    <p:sldId id="318" r:id="rId10"/>
    <p:sldId id="320" r:id="rId11"/>
    <p:sldId id="321" r:id="rId12"/>
    <p:sldId id="322" r:id="rId13"/>
    <p:sldId id="359" r:id="rId14"/>
    <p:sldId id="323" r:id="rId15"/>
    <p:sldId id="325" r:id="rId16"/>
    <p:sldId id="326" r:id="rId17"/>
    <p:sldId id="328" r:id="rId18"/>
    <p:sldId id="329" r:id="rId19"/>
    <p:sldId id="330" r:id="rId20"/>
    <p:sldId id="331" r:id="rId21"/>
    <p:sldId id="332" r:id="rId22"/>
    <p:sldId id="333" r:id="rId23"/>
    <p:sldId id="339" r:id="rId24"/>
    <p:sldId id="334" r:id="rId25"/>
    <p:sldId id="335" r:id="rId26"/>
    <p:sldId id="338" r:id="rId27"/>
    <p:sldId id="336" r:id="rId28"/>
    <p:sldId id="340" r:id="rId29"/>
    <p:sldId id="337" r:id="rId30"/>
    <p:sldId id="341" r:id="rId31"/>
    <p:sldId id="342" r:id="rId32"/>
    <p:sldId id="343" r:id="rId33"/>
    <p:sldId id="344" r:id="rId34"/>
    <p:sldId id="345" r:id="rId35"/>
    <p:sldId id="346" r:id="rId36"/>
    <p:sldId id="347" r:id="rId37"/>
    <p:sldId id="356" r:id="rId38"/>
    <p:sldId id="357" r:id="rId39"/>
    <p:sldId id="348" r:id="rId40"/>
    <p:sldId id="353" r:id="rId41"/>
    <p:sldId id="354" r:id="rId42"/>
    <p:sldId id="355" r:id="rId43"/>
    <p:sldId id="358" r:id="rId44"/>
    <p:sldId id="313" r:id="rId4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63" autoAdjust="0"/>
    <p:restoredTop sz="98689" autoAdjust="0"/>
  </p:normalViewPr>
  <p:slideViewPr>
    <p:cSldViewPr snapToGrid="0">
      <p:cViewPr varScale="1">
        <p:scale>
          <a:sx n="86" d="100"/>
          <a:sy n="86" d="100"/>
        </p:scale>
        <p:origin x="-134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4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AF4038-31A5-42DC-8792-15F8B1F5E472}" type="datetimeFigureOut">
              <a:rPr lang="zh-CN" altLang="en-US" smtClean="0"/>
              <a:pPr/>
              <a:t>2018-05-04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C3079B-FC72-41AC-9FC3-2D9132B62C2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952B85-53B6-4223-89C4-22032DAA11AD}" type="slidenum">
              <a:rPr lang="en-US" altLang="zh-CN"/>
              <a:pPr/>
              <a:t>11</a:t>
            </a:fld>
            <a:endParaRPr lang="en-US" altLang="zh-CN"/>
          </a:p>
        </p:txBody>
      </p:sp>
      <p:sp>
        <p:nvSpPr>
          <p:cNvPr id="348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F6CA38-1EED-4F2F-B19D-FA64C0B47EC0}" type="slidenum">
              <a:rPr lang="en-US" altLang="zh-CN"/>
              <a:pPr/>
              <a:t>22</a:t>
            </a:fld>
            <a:endParaRPr lang="en-US" altLang="zh-CN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5EFA93-9174-4907-A931-18874BA7FBAB}" type="slidenum">
              <a:rPr lang="en-US" altLang="zh-CN"/>
              <a:pPr/>
              <a:t>26</a:t>
            </a:fld>
            <a:endParaRPr lang="en-US" altLang="zh-CN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6CCFB4-6A50-4EAF-B215-7F4C3DACEE2E}" type="slidenum">
              <a:rPr lang="en-US" altLang="zh-CN"/>
              <a:pPr/>
              <a:t>28</a:t>
            </a:fld>
            <a:endParaRPr lang="en-US" altLang="zh-CN"/>
          </a:p>
        </p:txBody>
      </p:sp>
      <p:sp>
        <p:nvSpPr>
          <p:cNvPr id="361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1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4DF165-C775-460C-88B3-A5669A4F43F2}" type="slidenum">
              <a:rPr lang="en-US" altLang="zh-CN"/>
              <a:pPr/>
              <a:t>31</a:t>
            </a:fld>
            <a:endParaRPr lang="en-US" altLang="zh-CN"/>
          </a:p>
        </p:txBody>
      </p:sp>
      <p:sp>
        <p:nvSpPr>
          <p:cNvPr id="362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2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C0BE9-9B0C-4B95-9ACC-5295623CC426}" type="slidenum">
              <a:rPr lang="en-US" altLang="zh-CN"/>
              <a:pPr/>
              <a:t>32</a:t>
            </a:fld>
            <a:endParaRPr lang="en-US" altLang="zh-CN"/>
          </a:p>
        </p:txBody>
      </p:sp>
      <p:sp>
        <p:nvSpPr>
          <p:cNvPr id="363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3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CB9161-F514-447F-8D0C-B7E3B4D3462C}" type="slidenum">
              <a:rPr lang="en-US" altLang="zh-CN"/>
              <a:pPr/>
              <a:t>12</a:t>
            </a:fld>
            <a:endParaRPr lang="en-US" altLang="zh-CN"/>
          </a:p>
        </p:txBody>
      </p:sp>
      <p:sp>
        <p:nvSpPr>
          <p:cNvPr id="349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F0957C-B6E4-4427-87EF-81233049B5C7}" type="slidenum">
              <a:rPr lang="en-US" altLang="zh-CN"/>
              <a:pPr/>
              <a:t>15</a:t>
            </a:fld>
            <a:endParaRPr lang="en-US" altLang="zh-CN"/>
          </a:p>
        </p:txBody>
      </p:sp>
      <p:sp>
        <p:nvSpPr>
          <p:cNvPr id="350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6E8A61-8103-4B9F-8B57-9B1DEC63D001}" type="slidenum">
              <a:rPr lang="en-US" altLang="zh-CN"/>
              <a:pPr/>
              <a:t>16</a:t>
            </a:fld>
            <a:endParaRPr lang="en-US" altLang="zh-CN"/>
          </a:p>
        </p:txBody>
      </p:sp>
      <p:sp>
        <p:nvSpPr>
          <p:cNvPr id="351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1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9E5586-4338-483B-B5CD-FE913EB87947}" type="slidenum">
              <a:rPr lang="en-US" altLang="zh-CN"/>
              <a:pPr/>
              <a:t>17</a:t>
            </a:fld>
            <a:endParaRPr lang="en-US" altLang="zh-CN"/>
          </a:p>
        </p:txBody>
      </p:sp>
      <p:sp>
        <p:nvSpPr>
          <p:cNvPr id="352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2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447365-D6C6-4DE7-920D-0F8A1A2F8EFA}" type="slidenum">
              <a:rPr lang="en-US" altLang="zh-CN"/>
              <a:pPr/>
              <a:t>18</a:t>
            </a:fld>
            <a:endParaRPr lang="en-US" altLang="zh-CN"/>
          </a:p>
        </p:txBody>
      </p:sp>
      <p:sp>
        <p:nvSpPr>
          <p:cNvPr id="353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2BF5D0-D30F-40F8-93BA-9CA25A47E761}" type="slidenum">
              <a:rPr lang="en-US" altLang="zh-CN"/>
              <a:pPr/>
              <a:t>19</a:t>
            </a:fld>
            <a:endParaRPr lang="en-US" altLang="zh-CN"/>
          </a:p>
        </p:txBody>
      </p:sp>
      <p:sp>
        <p:nvSpPr>
          <p:cNvPr id="354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4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840359-E338-427D-B520-AF30FD184C3E}" type="slidenum">
              <a:rPr lang="en-US" altLang="zh-CN"/>
              <a:pPr/>
              <a:t>20</a:t>
            </a:fld>
            <a:endParaRPr lang="en-US" altLang="zh-CN"/>
          </a:p>
        </p:txBody>
      </p:sp>
      <p:sp>
        <p:nvSpPr>
          <p:cNvPr id="355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5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0B5FDD-8182-42B6-BF00-73EB5336B1BF}" type="slidenum">
              <a:rPr lang="en-US" altLang="zh-CN"/>
              <a:pPr/>
              <a:t>21</a:t>
            </a:fld>
            <a:endParaRPr lang="en-US" altLang="zh-CN"/>
          </a:p>
        </p:txBody>
      </p:sp>
      <p:sp>
        <p:nvSpPr>
          <p:cNvPr id="356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D084-5FED-4D4D-B922-9CE7DAB19958}" type="datetimeFigureOut">
              <a:rPr lang="zh-CN" altLang="en-US" smtClean="0"/>
              <a:pPr/>
              <a:t>2018-05-04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8EE16-D2A0-4C6E-9660-6AAF975D90C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608516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D084-5FED-4D4D-B922-9CE7DAB19958}" type="datetimeFigureOut">
              <a:rPr lang="zh-CN" altLang="en-US" smtClean="0"/>
              <a:pPr/>
              <a:t>2018-05-04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8EE16-D2A0-4C6E-9660-6AAF975D90C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770315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D084-5FED-4D4D-B922-9CE7DAB19958}" type="datetimeFigureOut">
              <a:rPr lang="zh-CN" altLang="en-US" smtClean="0"/>
              <a:pPr/>
              <a:t>2018-05-04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8EE16-D2A0-4C6E-9660-6AAF975D90C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108332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D084-5FED-4D4D-B922-9CE7DAB19958}" type="datetimeFigureOut">
              <a:rPr lang="zh-CN" altLang="en-US" smtClean="0"/>
              <a:pPr/>
              <a:t>2018-05-04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8EE16-D2A0-4C6E-9660-6AAF975D90C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994148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D084-5FED-4D4D-B922-9CE7DAB19958}" type="datetimeFigureOut">
              <a:rPr lang="zh-CN" altLang="en-US" smtClean="0"/>
              <a:pPr/>
              <a:t>2018-05-04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8EE16-D2A0-4C6E-9660-6AAF975D90C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931230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D084-5FED-4D4D-B922-9CE7DAB19958}" type="datetimeFigureOut">
              <a:rPr lang="zh-CN" altLang="en-US" smtClean="0"/>
              <a:pPr/>
              <a:t>2018-05-04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8EE16-D2A0-4C6E-9660-6AAF975D90C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093200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D084-5FED-4D4D-B922-9CE7DAB19958}" type="datetimeFigureOut">
              <a:rPr lang="zh-CN" altLang="en-US" smtClean="0"/>
              <a:pPr/>
              <a:t>2018-05-04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8EE16-D2A0-4C6E-9660-6AAF975D90C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32016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D084-5FED-4D4D-B922-9CE7DAB19958}" type="datetimeFigureOut">
              <a:rPr lang="zh-CN" altLang="en-US" smtClean="0"/>
              <a:pPr/>
              <a:t>2018-05-04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8EE16-D2A0-4C6E-9660-6AAF975D90C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788613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D084-5FED-4D4D-B922-9CE7DAB19958}" type="datetimeFigureOut">
              <a:rPr lang="zh-CN" altLang="en-US" smtClean="0"/>
              <a:pPr/>
              <a:t>2018-05-04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8EE16-D2A0-4C6E-9660-6AAF975D90C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973711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D084-5FED-4D4D-B922-9CE7DAB19958}" type="datetimeFigureOut">
              <a:rPr lang="zh-CN" altLang="en-US" smtClean="0"/>
              <a:pPr/>
              <a:t>2018-05-04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8EE16-D2A0-4C6E-9660-6AAF975D90C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753686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D084-5FED-4D4D-B922-9CE7DAB19958}" type="datetimeFigureOut">
              <a:rPr lang="zh-CN" altLang="en-US" smtClean="0"/>
              <a:pPr/>
              <a:t>2018-05-04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8EE16-D2A0-4C6E-9660-6AAF975D90C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790006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1D084-5FED-4D4D-B922-9CE7DAB19958}" type="datetimeFigureOut">
              <a:rPr lang="zh-CN" altLang="en-US" smtClean="0"/>
              <a:pPr/>
              <a:t>2018-05-04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8EE16-D2A0-4C6E-9660-6AAF975D90C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30175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270670" y="1438182"/>
            <a:ext cx="67026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>
                <a:latin typeface="楷体" panose="02010609060101010101" pitchFamily="49" charset="-122"/>
                <a:ea typeface="楷体" panose="02010609060101010101" pitchFamily="49" charset="-122"/>
              </a:rPr>
              <a:t>成果展示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769422" y="3657601"/>
            <a:ext cx="41725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3746593"/>
            <a:ext cx="9144000" cy="71414"/>
          </a:xfrm>
          <a:prstGeom prst="rect">
            <a:avLst/>
          </a:prstGeom>
          <a:solidFill>
            <a:srgbClr val="1D77C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1317725"/>
            <a:ext cx="9144000" cy="2285992"/>
          </a:xfrm>
          <a:prstGeom prst="rect">
            <a:avLst/>
          </a:prstGeom>
          <a:solidFill>
            <a:srgbClr val="1D77C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1060" y="1829209"/>
            <a:ext cx="7262523" cy="707886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第四章  图像的噪声抑制</a:t>
            </a:r>
            <a:endParaRPr lang="zh-CN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副标题 4"/>
          <p:cNvSpPr>
            <a:spLocks noGrp="1"/>
          </p:cNvSpPr>
          <p:nvPr/>
        </p:nvSpPr>
        <p:spPr bwMode="auto">
          <a:xfrm>
            <a:off x="4153988" y="5060560"/>
            <a:ext cx="4800600" cy="1346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巫义锐</a:t>
            </a:r>
            <a:endParaRPr lang="en-US" altLang="zh-CN" sz="2800" b="1" dirty="0" smtClean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河海大学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计算机与信息学院</a:t>
            </a:r>
            <a:endParaRPr lang="en-US" altLang="zh-CN" sz="28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          </a:t>
            </a:r>
            <a:endParaRPr lang="zh-CN" altLang="en-US" sz="28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10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326193" y="552574"/>
            <a:ext cx="203132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本章提纲</a:t>
            </a:r>
            <a:endParaRPr lang="en-US" altLang="zh-CN" sz="3600" dirty="0" smtClean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zh-CN" altLang="en-US" sz="3600" dirty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651743" y="3237693"/>
            <a:ext cx="7272338" cy="26853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zh-CN" sz="3600" b="1" dirty="0" smtClean="0">
              <a:latin typeface="楷体" pitchFamily="49" charset="-122"/>
              <a:ea typeface="楷体" pitchFamily="49" charset="-122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CN" alt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</a:rPr>
              <a:t> 图像噪声的概念</a:t>
            </a:r>
            <a:endParaRPr kumimoji="0" lang="en-US" altLang="zh-CN" sz="3600" b="1" i="0" u="none" strike="noStrike" kern="1200" cap="none" spc="0" normalizeH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楷体" pitchFamily="49" charset="-122"/>
              <a:ea typeface="楷体" pitchFamily="49" charset="-122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zh-CN" sz="3600" b="1" baseline="0" dirty="0" smtClean="0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 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</a:rPr>
              <a:t>均值滤波器</a:t>
            </a:r>
            <a:endParaRPr lang="en-US" altLang="zh-CN" sz="3600" b="1" dirty="0" smtClean="0">
              <a:solidFill>
                <a:srgbClr val="00B0F0"/>
              </a:solidFill>
              <a:latin typeface="楷体" pitchFamily="49" charset="-122"/>
              <a:ea typeface="楷体" pitchFamily="49" charset="-122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en-US" sz="3600" b="1" dirty="0" smtClean="0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中值滤波器</a:t>
            </a:r>
            <a:endParaRPr lang="en-US" altLang="zh-CN" sz="3600" b="1" dirty="0" smtClean="0">
              <a:solidFill>
                <a:srgbClr val="00B0F0"/>
              </a:solidFill>
              <a:latin typeface="楷体" pitchFamily="49" charset="-122"/>
              <a:ea typeface="楷体" pitchFamily="49" charset="-122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zh-CN" altLang="en-US" sz="3600" b="1" dirty="0" smtClean="0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 边界保持类滤波器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zh-CN" alt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itchFamily="49" charset="-122"/>
              <a:ea typeface="楷体" pitchFamily="49" charset="-122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zh-CN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500901" y="4368377"/>
            <a:ext cx="3892902" cy="6858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76176" y="1994665"/>
            <a:ext cx="789972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噪声抑制</a:t>
            </a:r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：设计噪声抑制</a:t>
            </a:r>
            <a:r>
              <a:rPr lang="zh-CN" altLang="en-US" sz="3200" b="1" dirty="0" smtClean="0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滤波器</a:t>
            </a:r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，在尽可能保持原图信息的基础上，抑制噪声。</a:t>
            </a:r>
          </a:p>
        </p:txBody>
      </p:sp>
    </p:spTree>
    <p:extLst>
      <p:ext uri="{BB962C8B-B14F-4D97-AF65-F5344CB8AC3E}">
        <p14:creationId xmlns:p14="http://schemas.microsoft.com/office/powerpoint/2010/main" xmlns="" val="284823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86"/>
          <p:cNvGrpSpPr>
            <a:grpSpLocks/>
          </p:cNvGrpSpPr>
          <p:nvPr/>
        </p:nvGrpSpPr>
        <p:grpSpPr bwMode="auto">
          <a:xfrm>
            <a:off x="1619250" y="4602203"/>
            <a:ext cx="1728788" cy="1079500"/>
            <a:chOff x="385" y="2659"/>
            <a:chExt cx="1089" cy="680"/>
          </a:xfrm>
        </p:grpSpPr>
        <p:sp>
          <p:nvSpPr>
            <p:cNvPr id="130492" name="Rectangle 444"/>
            <p:cNvSpPr>
              <a:spLocks noChangeArrowheads="1"/>
            </p:cNvSpPr>
            <p:nvPr/>
          </p:nvSpPr>
          <p:spPr bwMode="auto">
            <a:xfrm>
              <a:off x="385" y="2659"/>
              <a:ext cx="136" cy="1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493" name="Rectangle 445"/>
            <p:cNvSpPr>
              <a:spLocks noChangeArrowheads="1"/>
            </p:cNvSpPr>
            <p:nvPr/>
          </p:nvSpPr>
          <p:spPr bwMode="auto">
            <a:xfrm>
              <a:off x="521" y="2659"/>
              <a:ext cx="136" cy="1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494" name="Rectangle 446"/>
            <p:cNvSpPr>
              <a:spLocks noChangeArrowheads="1"/>
            </p:cNvSpPr>
            <p:nvPr/>
          </p:nvSpPr>
          <p:spPr bwMode="auto">
            <a:xfrm>
              <a:off x="657" y="2659"/>
              <a:ext cx="136" cy="1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495" name="Rectangle 447"/>
            <p:cNvSpPr>
              <a:spLocks noChangeArrowheads="1"/>
            </p:cNvSpPr>
            <p:nvPr/>
          </p:nvSpPr>
          <p:spPr bwMode="auto">
            <a:xfrm>
              <a:off x="385" y="2795"/>
              <a:ext cx="136" cy="1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496" name="Rectangle 448"/>
            <p:cNvSpPr>
              <a:spLocks noChangeArrowheads="1"/>
            </p:cNvSpPr>
            <p:nvPr/>
          </p:nvSpPr>
          <p:spPr bwMode="auto">
            <a:xfrm>
              <a:off x="521" y="2795"/>
              <a:ext cx="136" cy="1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497" name="Rectangle 449"/>
            <p:cNvSpPr>
              <a:spLocks noChangeArrowheads="1"/>
            </p:cNvSpPr>
            <p:nvPr/>
          </p:nvSpPr>
          <p:spPr bwMode="auto">
            <a:xfrm>
              <a:off x="657" y="2795"/>
              <a:ext cx="136" cy="1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498" name="Rectangle 450"/>
            <p:cNvSpPr>
              <a:spLocks noChangeArrowheads="1"/>
            </p:cNvSpPr>
            <p:nvPr/>
          </p:nvSpPr>
          <p:spPr bwMode="auto">
            <a:xfrm>
              <a:off x="793" y="2659"/>
              <a:ext cx="136" cy="1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499" name="Rectangle 451"/>
            <p:cNvSpPr>
              <a:spLocks noChangeArrowheads="1"/>
            </p:cNvSpPr>
            <p:nvPr/>
          </p:nvSpPr>
          <p:spPr bwMode="auto">
            <a:xfrm>
              <a:off x="793" y="2795"/>
              <a:ext cx="136" cy="1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500" name="Rectangle 452"/>
            <p:cNvSpPr>
              <a:spLocks noChangeArrowheads="1"/>
            </p:cNvSpPr>
            <p:nvPr/>
          </p:nvSpPr>
          <p:spPr bwMode="auto">
            <a:xfrm>
              <a:off x="930" y="2659"/>
              <a:ext cx="136" cy="1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501" name="Rectangle 453"/>
            <p:cNvSpPr>
              <a:spLocks noChangeArrowheads="1"/>
            </p:cNvSpPr>
            <p:nvPr/>
          </p:nvSpPr>
          <p:spPr bwMode="auto">
            <a:xfrm>
              <a:off x="930" y="2795"/>
              <a:ext cx="136" cy="1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502" name="Rectangle 454"/>
            <p:cNvSpPr>
              <a:spLocks noChangeArrowheads="1"/>
            </p:cNvSpPr>
            <p:nvPr/>
          </p:nvSpPr>
          <p:spPr bwMode="auto">
            <a:xfrm>
              <a:off x="385" y="2931"/>
              <a:ext cx="136" cy="1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503" name="Rectangle 455"/>
            <p:cNvSpPr>
              <a:spLocks noChangeArrowheads="1"/>
            </p:cNvSpPr>
            <p:nvPr/>
          </p:nvSpPr>
          <p:spPr bwMode="auto">
            <a:xfrm>
              <a:off x="1066" y="2795"/>
              <a:ext cx="136" cy="1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504" name="Rectangle 456"/>
            <p:cNvSpPr>
              <a:spLocks noChangeArrowheads="1"/>
            </p:cNvSpPr>
            <p:nvPr/>
          </p:nvSpPr>
          <p:spPr bwMode="auto">
            <a:xfrm>
              <a:off x="1202" y="2795"/>
              <a:ext cx="136" cy="1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505" name="Rectangle 457"/>
            <p:cNvSpPr>
              <a:spLocks noChangeArrowheads="1"/>
            </p:cNvSpPr>
            <p:nvPr/>
          </p:nvSpPr>
          <p:spPr bwMode="auto">
            <a:xfrm>
              <a:off x="1338" y="2795"/>
              <a:ext cx="136" cy="1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506" name="Rectangle 458"/>
            <p:cNvSpPr>
              <a:spLocks noChangeArrowheads="1"/>
            </p:cNvSpPr>
            <p:nvPr/>
          </p:nvSpPr>
          <p:spPr bwMode="auto">
            <a:xfrm>
              <a:off x="521" y="2931"/>
              <a:ext cx="136" cy="1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507" name="Rectangle 459"/>
            <p:cNvSpPr>
              <a:spLocks noChangeArrowheads="1"/>
            </p:cNvSpPr>
            <p:nvPr/>
          </p:nvSpPr>
          <p:spPr bwMode="auto">
            <a:xfrm>
              <a:off x="657" y="2931"/>
              <a:ext cx="136" cy="1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508" name="Rectangle 460"/>
            <p:cNvSpPr>
              <a:spLocks noChangeArrowheads="1"/>
            </p:cNvSpPr>
            <p:nvPr/>
          </p:nvSpPr>
          <p:spPr bwMode="auto">
            <a:xfrm>
              <a:off x="793" y="2931"/>
              <a:ext cx="136" cy="1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509" name="Rectangle 461"/>
            <p:cNvSpPr>
              <a:spLocks noChangeArrowheads="1"/>
            </p:cNvSpPr>
            <p:nvPr/>
          </p:nvSpPr>
          <p:spPr bwMode="auto">
            <a:xfrm>
              <a:off x="930" y="2931"/>
              <a:ext cx="136" cy="1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510" name="Rectangle 462"/>
            <p:cNvSpPr>
              <a:spLocks noChangeArrowheads="1"/>
            </p:cNvSpPr>
            <p:nvPr/>
          </p:nvSpPr>
          <p:spPr bwMode="auto">
            <a:xfrm>
              <a:off x="1066" y="2931"/>
              <a:ext cx="136" cy="1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511" name="Rectangle 463"/>
            <p:cNvSpPr>
              <a:spLocks noChangeArrowheads="1"/>
            </p:cNvSpPr>
            <p:nvPr/>
          </p:nvSpPr>
          <p:spPr bwMode="auto">
            <a:xfrm>
              <a:off x="1338" y="2659"/>
              <a:ext cx="136" cy="1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512" name="Rectangle 464"/>
            <p:cNvSpPr>
              <a:spLocks noChangeArrowheads="1"/>
            </p:cNvSpPr>
            <p:nvPr/>
          </p:nvSpPr>
          <p:spPr bwMode="auto">
            <a:xfrm>
              <a:off x="1202" y="2659"/>
              <a:ext cx="136" cy="1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513" name="Rectangle 465"/>
            <p:cNvSpPr>
              <a:spLocks noChangeArrowheads="1"/>
            </p:cNvSpPr>
            <p:nvPr/>
          </p:nvSpPr>
          <p:spPr bwMode="auto">
            <a:xfrm>
              <a:off x="1066" y="2659"/>
              <a:ext cx="136" cy="1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514" name="Rectangle 466"/>
            <p:cNvSpPr>
              <a:spLocks noChangeArrowheads="1"/>
            </p:cNvSpPr>
            <p:nvPr/>
          </p:nvSpPr>
          <p:spPr bwMode="auto">
            <a:xfrm>
              <a:off x="521" y="3067"/>
              <a:ext cx="136" cy="1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515" name="Rectangle 467"/>
            <p:cNvSpPr>
              <a:spLocks noChangeArrowheads="1"/>
            </p:cNvSpPr>
            <p:nvPr/>
          </p:nvSpPr>
          <p:spPr bwMode="auto">
            <a:xfrm>
              <a:off x="657" y="3203"/>
              <a:ext cx="136" cy="1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516" name="Rectangle 468"/>
            <p:cNvSpPr>
              <a:spLocks noChangeArrowheads="1"/>
            </p:cNvSpPr>
            <p:nvPr/>
          </p:nvSpPr>
          <p:spPr bwMode="auto">
            <a:xfrm>
              <a:off x="1066" y="3203"/>
              <a:ext cx="136" cy="1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517" name="Rectangle 469"/>
            <p:cNvSpPr>
              <a:spLocks noChangeArrowheads="1"/>
            </p:cNvSpPr>
            <p:nvPr/>
          </p:nvSpPr>
          <p:spPr bwMode="auto">
            <a:xfrm>
              <a:off x="385" y="3203"/>
              <a:ext cx="136" cy="1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518" name="Rectangle 470"/>
            <p:cNvSpPr>
              <a:spLocks noChangeArrowheads="1"/>
            </p:cNvSpPr>
            <p:nvPr/>
          </p:nvSpPr>
          <p:spPr bwMode="auto">
            <a:xfrm>
              <a:off x="521" y="3203"/>
              <a:ext cx="136" cy="1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519" name="Rectangle 471"/>
            <p:cNvSpPr>
              <a:spLocks noChangeArrowheads="1"/>
            </p:cNvSpPr>
            <p:nvPr/>
          </p:nvSpPr>
          <p:spPr bwMode="auto">
            <a:xfrm>
              <a:off x="385" y="3067"/>
              <a:ext cx="136" cy="1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520" name="Rectangle 472"/>
            <p:cNvSpPr>
              <a:spLocks noChangeArrowheads="1"/>
            </p:cNvSpPr>
            <p:nvPr/>
          </p:nvSpPr>
          <p:spPr bwMode="auto">
            <a:xfrm>
              <a:off x="1338" y="2931"/>
              <a:ext cx="136" cy="1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521" name="Rectangle 473"/>
            <p:cNvSpPr>
              <a:spLocks noChangeArrowheads="1"/>
            </p:cNvSpPr>
            <p:nvPr/>
          </p:nvSpPr>
          <p:spPr bwMode="auto">
            <a:xfrm>
              <a:off x="1202" y="2931"/>
              <a:ext cx="136" cy="1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522" name="Rectangle 474"/>
            <p:cNvSpPr>
              <a:spLocks noChangeArrowheads="1"/>
            </p:cNvSpPr>
            <p:nvPr/>
          </p:nvSpPr>
          <p:spPr bwMode="auto">
            <a:xfrm>
              <a:off x="930" y="3203"/>
              <a:ext cx="136" cy="1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523" name="Rectangle 475"/>
            <p:cNvSpPr>
              <a:spLocks noChangeArrowheads="1"/>
            </p:cNvSpPr>
            <p:nvPr/>
          </p:nvSpPr>
          <p:spPr bwMode="auto">
            <a:xfrm>
              <a:off x="1338" y="3067"/>
              <a:ext cx="136" cy="1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524" name="Rectangle 476"/>
            <p:cNvSpPr>
              <a:spLocks noChangeArrowheads="1"/>
            </p:cNvSpPr>
            <p:nvPr/>
          </p:nvSpPr>
          <p:spPr bwMode="auto">
            <a:xfrm>
              <a:off x="1202" y="3067"/>
              <a:ext cx="136" cy="1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525" name="Rectangle 477"/>
            <p:cNvSpPr>
              <a:spLocks noChangeArrowheads="1"/>
            </p:cNvSpPr>
            <p:nvPr/>
          </p:nvSpPr>
          <p:spPr bwMode="auto">
            <a:xfrm>
              <a:off x="1066" y="3067"/>
              <a:ext cx="136" cy="1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526" name="Rectangle 478"/>
            <p:cNvSpPr>
              <a:spLocks noChangeArrowheads="1"/>
            </p:cNvSpPr>
            <p:nvPr/>
          </p:nvSpPr>
          <p:spPr bwMode="auto">
            <a:xfrm>
              <a:off x="793" y="3203"/>
              <a:ext cx="136" cy="1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527" name="Rectangle 479"/>
            <p:cNvSpPr>
              <a:spLocks noChangeArrowheads="1"/>
            </p:cNvSpPr>
            <p:nvPr/>
          </p:nvSpPr>
          <p:spPr bwMode="auto">
            <a:xfrm>
              <a:off x="930" y="3067"/>
              <a:ext cx="136" cy="1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528" name="Rectangle 480"/>
            <p:cNvSpPr>
              <a:spLocks noChangeArrowheads="1"/>
            </p:cNvSpPr>
            <p:nvPr/>
          </p:nvSpPr>
          <p:spPr bwMode="auto">
            <a:xfrm>
              <a:off x="793" y="3067"/>
              <a:ext cx="136" cy="1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529" name="Rectangle 481"/>
            <p:cNvSpPr>
              <a:spLocks noChangeArrowheads="1"/>
            </p:cNvSpPr>
            <p:nvPr/>
          </p:nvSpPr>
          <p:spPr bwMode="auto">
            <a:xfrm>
              <a:off x="657" y="3067"/>
              <a:ext cx="136" cy="1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530" name="Rectangle 482"/>
            <p:cNvSpPr>
              <a:spLocks noChangeArrowheads="1"/>
            </p:cNvSpPr>
            <p:nvPr/>
          </p:nvSpPr>
          <p:spPr bwMode="auto">
            <a:xfrm>
              <a:off x="1338" y="3203"/>
              <a:ext cx="136" cy="1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531" name="Rectangle 483"/>
            <p:cNvSpPr>
              <a:spLocks noChangeArrowheads="1"/>
            </p:cNvSpPr>
            <p:nvPr/>
          </p:nvSpPr>
          <p:spPr bwMode="auto">
            <a:xfrm>
              <a:off x="1202" y="3203"/>
              <a:ext cx="136" cy="1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352526" y="613157"/>
            <a:ext cx="7921625" cy="936625"/>
          </a:xfrm>
        </p:spPr>
        <p:txBody>
          <a:bodyPr>
            <a:noAutofit/>
          </a:bodyPr>
          <a:lstStyle/>
          <a:p>
            <a:pPr algn="l"/>
            <a:r>
              <a:rPr lang="zh-CN" altLang="en-US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均值滤波器：原理</a:t>
            </a:r>
          </a:p>
        </p:txBody>
      </p:sp>
      <p:sp>
        <p:nvSpPr>
          <p:cNvPr id="130456" name="AutoShape 408"/>
          <p:cNvSpPr>
            <a:spLocks noChangeArrowheads="1"/>
          </p:cNvSpPr>
          <p:nvPr/>
        </p:nvSpPr>
        <p:spPr bwMode="auto">
          <a:xfrm>
            <a:off x="4138613" y="4889540"/>
            <a:ext cx="719137" cy="504825"/>
          </a:xfrm>
          <a:prstGeom prst="rightArrow">
            <a:avLst>
              <a:gd name="adj1" fmla="val 50000"/>
              <a:gd name="adj2" fmla="val 35613"/>
            </a:avLst>
          </a:prstGeom>
          <a:solidFill>
            <a:srgbClr val="66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3" name="Group 499"/>
          <p:cNvGrpSpPr>
            <a:grpSpLocks/>
          </p:cNvGrpSpPr>
          <p:nvPr/>
        </p:nvGrpSpPr>
        <p:grpSpPr bwMode="auto">
          <a:xfrm>
            <a:off x="1835150" y="4818103"/>
            <a:ext cx="647700" cy="647700"/>
            <a:chOff x="1066" y="3521"/>
            <a:chExt cx="408" cy="408"/>
          </a:xfrm>
        </p:grpSpPr>
        <p:sp>
          <p:nvSpPr>
            <p:cNvPr id="130533" name="Rectangle 485"/>
            <p:cNvSpPr>
              <a:spLocks noChangeArrowheads="1"/>
            </p:cNvSpPr>
            <p:nvPr/>
          </p:nvSpPr>
          <p:spPr bwMode="auto">
            <a:xfrm>
              <a:off x="1066" y="3521"/>
              <a:ext cx="136" cy="136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535" name="Rectangle 487"/>
            <p:cNvSpPr>
              <a:spLocks noChangeArrowheads="1"/>
            </p:cNvSpPr>
            <p:nvPr/>
          </p:nvSpPr>
          <p:spPr bwMode="auto">
            <a:xfrm>
              <a:off x="1338" y="3521"/>
              <a:ext cx="136" cy="136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536" name="Rectangle 488"/>
            <p:cNvSpPr>
              <a:spLocks noChangeArrowheads="1"/>
            </p:cNvSpPr>
            <p:nvPr/>
          </p:nvSpPr>
          <p:spPr bwMode="auto">
            <a:xfrm>
              <a:off x="1066" y="3657"/>
              <a:ext cx="136" cy="136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537" name="Rectangle 489"/>
            <p:cNvSpPr>
              <a:spLocks noChangeArrowheads="1"/>
            </p:cNvSpPr>
            <p:nvPr/>
          </p:nvSpPr>
          <p:spPr bwMode="auto">
            <a:xfrm>
              <a:off x="1202" y="3657"/>
              <a:ext cx="136" cy="136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538" name="Rectangle 490"/>
            <p:cNvSpPr>
              <a:spLocks noChangeArrowheads="1"/>
            </p:cNvSpPr>
            <p:nvPr/>
          </p:nvSpPr>
          <p:spPr bwMode="auto">
            <a:xfrm>
              <a:off x="1202" y="3521"/>
              <a:ext cx="136" cy="136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542" name="Rectangle 494"/>
            <p:cNvSpPr>
              <a:spLocks noChangeArrowheads="1"/>
            </p:cNvSpPr>
            <p:nvPr/>
          </p:nvSpPr>
          <p:spPr bwMode="auto">
            <a:xfrm>
              <a:off x="1066" y="3793"/>
              <a:ext cx="136" cy="136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543" name="Rectangle 495"/>
            <p:cNvSpPr>
              <a:spLocks noChangeArrowheads="1"/>
            </p:cNvSpPr>
            <p:nvPr/>
          </p:nvSpPr>
          <p:spPr bwMode="auto">
            <a:xfrm>
              <a:off x="1202" y="3793"/>
              <a:ext cx="136" cy="136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544" name="Rectangle 496"/>
            <p:cNvSpPr>
              <a:spLocks noChangeArrowheads="1"/>
            </p:cNvSpPr>
            <p:nvPr/>
          </p:nvSpPr>
          <p:spPr bwMode="auto">
            <a:xfrm>
              <a:off x="1338" y="3793"/>
              <a:ext cx="136" cy="136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545" name="Rectangle 497"/>
            <p:cNvSpPr>
              <a:spLocks noChangeArrowheads="1"/>
            </p:cNvSpPr>
            <p:nvPr/>
          </p:nvSpPr>
          <p:spPr bwMode="auto">
            <a:xfrm>
              <a:off x="1338" y="3657"/>
              <a:ext cx="136" cy="136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30546" name="Rectangle 498"/>
          <p:cNvSpPr>
            <a:spLocks noChangeArrowheads="1"/>
          </p:cNvSpPr>
          <p:nvPr/>
        </p:nvSpPr>
        <p:spPr bwMode="auto">
          <a:xfrm>
            <a:off x="2051050" y="5034003"/>
            <a:ext cx="215900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4" name="Group 501"/>
          <p:cNvGrpSpPr>
            <a:grpSpLocks/>
          </p:cNvGrpSpPr>
          <p:nvPr/>
        </p:nvGrpSpPr>
        <p:grpSpPr bwMode="auto">
          <a:xfrm>
            <a:off x="5435600" y="4602203"/>
            <a:ext cx="1728788" cy="1079500"/>
            <a:chOff x="385" y="2659"/>
            <a:chExt cx="1089" cy="680"/>
          </a:xfrm>
        </p:grpSpPr>
        <p:sp>
          <p:nvSpPr>
            <p:cNvPr id="130550" name="Rectangle 502"/>
            <p:cNvSpPr>
              <a:spLocks noChangeArrowheads="1"/>
            </p:cNvSpPr>
            <p:nvPr/>
          </p:nvSpPr>
          <p:spPr bwMode="auto">
            <a:xfrm>
              <a:off x="385" y="2659"/>
              <a:ext cx="136" cy="1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551" name="Rectangle 503"/>
            <p:cNvSpPr>
              <a:spLocks noChangeArrowheads="1"/>
            </p:cNvSpPr>
            <p:nvPr/>
          </p:nvSpPr>
          <p:spPr bwMode="auto">
            <a:xfrm>
              <a:off x="521" y="2659"/>
              <a:ext cx="136" cy="1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552" name="Rectangle 504"/>
            <p:cNvSpPr>
              <a:spLocks noChangeArrowheads="1"/>
            </p:cNvSpPr>
            <p:nvPr/>
          </p:nvSpPr>
          <p:spPr bwMode="auto">
            <a:xfrm>
              <a:off x="657" y="2659"/>
              <a:ext cx="136" cy="1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553" name="Rectangle 505"/>
            <p:cNvSpPr>
              <a:spLocks noChangeArrowheads="1"/>
            </p:cNvSpPr>
            <p:nvPr/>
          </p:nvSpPr>
          <p:spPr bwMode="auto">
            <a:xfrm>
              <a:off x="385" y="2795"/>
              <a:ext cx="136" cy="1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554" name="Rectangle 506"/>
            <p:cNvSpPr>
              <a:spLocks noChangeArrowheads="1"/>
            </p:cNvSpPr>
            <p:nvPr/>
          </p:nvSpPr>
          <p:spPr bwMode="auto">
            <a:xfrm>
              <a:off x="521" y="2795"/>
              <a:ext cx="136" cy="1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555" name="Rectangle 507"/>
            <p:cNvSpPr>
              <a:spLocks noChangeArrowheads="1"/>
            </p:cNvSpPr>
            <p:nvPr/>
          </p:nvSpPr>
          <p:spPr bwMode="auto">
            <a:xfrm>
              <a:off x="657" y="2795"/>
              <a:ext cx="136" cy="1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556" name="Rectangle 508"/>
            <p:cNvSpPr>
              <a:spLocks noChangeArrowheads="1"/>
            </p:cNvSpPr>
            <p:nvPr/>
          </p:nvSpPr>
          <p:spPr bwMode="auto">
            <a:xfrm>
              <a:off x="793" y="2659"/>
              <a:ext cx="136" cy="1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557" name="Rectangle 509"/>
            <p:cNvSpPr>
              <a:spLocks noChangeArrowheads="1"/>
            </p:cNvSpPr>
            <p:nvPr/>
          </p:nvSpPr>
          <p:spPr bwMode="auto">
            <a:xfrm>
              <a:off x="793" y="2795"/>
              <a:ext cx="136" cy="1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558" name="Rectangle 510"/>
            <p:cNvSpPr>
              <a:spLocks noChangeArrowheads="1"/>
            </p:cNvSpPr>
            <p:nvPr/>
          </p:nvSpPr>
          <p:spPr bwMode="auto">
            <a:xfrm>
              <a:off x="930" y="2659"/>
              <a:ext cx="136" cy="1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559" name="Rectangle 511"/>
            <p:cNvSpPr>
              <a:spLocks noChangeArrowheads="1"/>
            </p:cNvSpPr>
            <p:nvPr/>
          </p:nvSpPr>
          <p:spPr bwMode="auto">
            <a:xfrm>
              <a:off x="930" y="2795"/>
              <a:ext cx="136" cy="1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560" name="Rectangle 512"/>
            <p:cNvSpPr>
              <a:spLocks noChangeArrowheads="1"/>
            </p:cNvSpPr>
            <p:nvPr/>
          </p:nvSpPr>
          <p:spPr bwMode="auto">
            <a:xfrm>
              <a:off x="385" y="2931"/>
              <a:ext cx="136" cy="1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561" name="Rectangle 513"/>
            <p:cNvSpPr>
              <a:spLocks noChangeArrowheads="1"/>
            </p:cNvSpPr>
            <p:nvPr/>
          </p:nvSpPr>
          <p:spPr bwMode="auto">
            <a:xfrm>
              <a:off x="1066" y="2795"/>
              <a:ext cx="136" cy="1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562" name="Rectangle 514"/>
            <p:cNvSpPr>
              <a:spLocks noChangeArrowheads="1"/>
            </p:cNvSpPr>
            <p:nvPr/>
          </p:nvSpPr>
          <p:spPr bwMode="auto">
            <a:xfrm>
              <a:off x="1202" y="2795"/>
              <a:ext cx="136" cy="1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563" name="Rectangle 515"/>
            <p:cNvSpPr>
              <a:spLocks noChangeArrowheads="1"/>
            </p:cNvSpPr>
            <p:nvPr/>
          </p:nvSpPr>
          <p:spPr bwMode="auto">
            <a:xfrm>
              <a:off x="1338" y="2795"/>
              <a:ext cx="136" cy="1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564" name="Rectangle 516"/>
            <p:cNvSpPr>
              <a:spLocks noChangeArrowheads="1"/>
            </p:cNvSpPr>
            <p:nvPr/>
          </p:nvSpPr>
          <p:spPr bwMode="auto">
            <a:xfrm>
              <a:off x="521" y="2931"/>
              <a:ext cx="136" cy="1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565" name="Rectangle 517"/>
            <p:cNvSpPr>
              <a:spLocks noChangeArrowheads="1"/>
            </p:cNvSpPr>
            <p:nvPr/>
          </p:nvSpPr>
          <p:spPr bwMode="auto">
            <a:xfrm>
              <a:off x="657" y="2931"/>
              <a:ext cx="136" cy="1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566" name="Rectangle 518"/>
            <p:cNvSpPr>
              <a:spLocks noChangeArrowheads="1"/>
            </p:cNvSpPr>
            <p:nvPr/>
          </p:nvSpPr>
          <p:spPr bwMode="auto">
            <a:xfrm>
              <a:off x="793" y="2931"/>
              <a:ext cx="136" cy="1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567" name="Rectangle 519"/>
            <p:cNvSpPr>
              <a:spLocks noChangeArrowheads="1"/>
            </p:cNvSpPr>
            <p:nvPr/>
          </p:nvSpPr>
          <p:spPr bwMode="auto">
            <a:xfrm>
              <a:off x="930" y="2931"/>
              <a:ext cx="136" cy="1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568" name="Rectangle 520"/>
            <p:cNvSpPr>
              <a:spLocks noChangeArrowheads="1"/>
            </p:cNvSpPr>
            <p:nvPr/>
          </p:nvSpPr>
          <p:spPr bwMode="auto">
            <a:xfrm>
              <a:off x="1066" y="2931"/>
              <a:ext cx="136" cy="1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569" name="Rectangle 521"/>
            <p:cNvSpPr>
              <a:spLocks noChangeArrowheads="1"/>
            </p:cNvSpPr>
            <p:nvPr/>
          </p:nvSpPr>
          <p:spPr bwMode="auto">
            <a:xfrm>
              <a:off x="1338" y="2659"/>
              <a:ext cx="136" cy="1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570" name="Rectangle 522"/>
            <p:cNvSpPr>
              <a:spLocks noChangeArrowheads="1"/>
            </p:cNvSpPr>
            <p:nvPr/>
          </p:nvSpPr>
          <p:spPr bwMode="auto">
            <a:xfrm>
              <a:off x="1202" y="2659"/>
              <a:ext cx="136" cy="1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571" name="Rectangle 523"/>
            <p:cNvSpPr>
              <a:spLocks noChangeArrowheads="1"/>
            </p:cNvSpPr>
            <p:nvPr/>
          </p:nvSpPr>
          <p:spPr bwMode="auto">
            <a:xfrm>
              <a:off x="1066" y="2659"/>
              <a:ext cx="136" cy="1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572" name="Rectangle 524"/>
            <p:cNvSpPr>
              <a:spLocks noChangeArrowheads="1"/>
            </p:cNvSpPr>
            <p:nvPr/>
          </p:nvSpPr>
          <p:spPr bwMode="auto">
            <a:xfrm>
              <a:off x="521" y="3067"/>
              <a:ext cx="136" cy="1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573" name="Rectangle 525"/>
            <p:cNvSpPr>
              <a:spLocks noChangeArrowheads="1"/>
            </p:cNvSpPr>
            <p:nvPr/>
          </p:nvSpPr>
          <p:spPr bwMode="auto">
            <a:xfrm>
              <a:off x="657" y="3203"/>
              <a:ext cx="136" cy="1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574" name="Rectangle 526"/>
            <p:cNvSpPr>
              <a:spLocks noChangeArrowheads="1"/>
            </p:cNvSpPr>
            <p:nvPr/>
          </p:nvSpPr>
          <p:spPr bwMode="auto">
            <a:xfrm>
              <a:off x="1066" y="3203"/>
              <a:ext cx="136" cy="1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575" name="Rectangle 527"/>
            <p:cNvSpPr>
              <a:spLocks noChangeArrowheads="1"/>
            </p:cNvSpPr>
            <p:nvPr/>
          </p:nvSpPr>
          <p:spPr bwMode="auto">
            <a:xfrm>
              <a:off x="385" y="3203"/>
              <a:ext cx="136" cy="1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576" name="Rectangle 528"/>
            <p:cNvSpPr>
              <a:spLocks noChangeArrowheads="1"/>
            </p:cNvSpPr>
            <p:nvPr/>
          </p:nvSpPr>
          <p:spPr bwMode="auto">
            <a:xfrm>
              <a:off x="521" y="3203"/>
              <a:ext cx="136" cy="1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577" name="Rectangle 529"/>
            <p:cNvSpPr>
              <a:spLocks noChangeArrowheads="1"/>
            </p:cNvSpPr>
            <p:nvPr/>
          </p:nvSpPr>
          <p:spPr bwMode="auto">
            <a:xfrm>
              <a:off x="385" y="3067"/>
              <a:ext cx="136" cy="1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578" name="Rectangle 530"/>
            <p:cNvSpPr>
              <a:spLocks noChangeArrowheads="1"/>
            </p:cNvSpPr>
            <p:nvPr/>
          </p:nvSpPr>
          <p:spPr bwMode="auto">
            <a:xfrm>
              <a:off x="1338" y="2931"/>
              <a:ext cx="136" cy="1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579" name="Rectangle 531"/>
            <p:cNvSpPr>
              <a:spLocks noChangeArrowheads="1"/>
            </p:cNvSpPr>
            <p:nvPr/>
          </p:nvSpPr>
          <p:spPr bwMode="auto">
            <a:xfrm>
              <a:off x="1202" y="2931"/>
              <a:ext cx="136" cy="1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580" name="Rectangle 532"/>
            <p:cNvSpPr>
              <a:spLocks noChangeArrowheads="1"/>
            </p:cNvSpPr>
            <p:nvPr/>
          </p:nvSpPr>
          <p:spPr bwMode="auto">
            <a:xfrm>
              <a:off x="930" y="3203"/>
              <a:ext cx="136" cy="1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581" name="Rectangle 533"/>
            <p:cNvSpPr>
              <a:spLocks noChangeArrowheads="1"/>
            </p:cNvSpPr>
            <p:nvPr/>
          </p:nvSpPr>
          <p:spPr bwMode="auto">
            <a:xfrm>
              <a:off x="1338" y="3067"/>
              <a:ext cx="136" cy="1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582" name="Rectangle 534"/>
            <p:cNvSpPr>
              <a:spLocks noChangeArrowheads="1"/>
            </p:cNvSpPr>
            <p:nvPr/>
          </p:nvSpPr>
          <p:spPr bwMode="auto">
            <a:xfrm>
              <a:off x="1202" y="3067"/>
              <a:ext cx="136" cy="1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583" name="Rectangle 535"/>
            <p:cNvSpPr>
              <a:spLocks noChangeArrowheads="1"/>
            </p:cNvSpPr>
            <p:nvPr/>
          </p:nvSpPr>
          <p:spPr bwMode="auto">
            <a:xfrm>
              <a:off x="1066" y="3067"/>
              <a:ext cx="136" cy="1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584" name="Rectangle 536"/>
            <p:cNvSpPr>
              <a:spLocks noChangeArrowheads="1"/>
            </p:cNvSpPr>
            <p:nvPr/>
          </p:nvSpPr>
          <p:spPr bwMode="auto">
            <a:xfrm>
              <a:off x="793" y="3203"/>
              <a:ext cx="136" cy="1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585" name="Rectangle 537"/>
            <p:cNvSpPr>
              <a:spLocks noChangeArrowheads="1"/>
            </p:cNvSpPr>
            <p:nvPr/>
          </p:nvSpPr>
          <p:spPr bwMode="auto">
            <a:xfrm>
              <a:off x="930" y="3067"/>
              <a:ext cx="136" cy="1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586" name="Rectangle 538"/>
            <p:cNvSpPr>
              <a:spLocks noChangeArrowheads="1"/>
            </p:cNvSpPr>
            <p:nvPr/>
          </p:nvSpPr>
          <p:spPr bwMode="auto">
            <a:xfrm>
              <a:off x="793" y="3067"/>
              <a:ext cx="136" cy="1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587" name="Rectangle 539"/>
            <p:cNvSpPr>
              <a:spLocks noChangeArrowheads="1"/>
            </p:cNvSpPr>
            <p:nvPr/>
          </p:nvSpPr>
          <p:spPr bwMode="auto">
            <a:xfrm>
              <a:off x="657" y="3067"/>
              <a:ext cx="136" cy="1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588" name="Rectangle 540"/>
            <p:cNvSpPr>
              <a:spLocks noChangeArrowheads="1"/>
            </p:cNvSpPr>
            <p:nvPr/>
          </p:nvSpPr>
          <p:spPr bwMode="auto">
            <a:xfrm>
              <a:off x="1338" y="3203"/>
              <a:ext cx="136" cy="1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589" name="Rectangle 541"/>
            <p:cNvSpPr>
              <a:spLocks noChangeArrowheads="1"/>
            </p:cNvSpPr>
            <p:nvPr/>
          </p:nvSpPr>
          <p:spPr bwMode="auto">
            <a:xfrm>
              <a:off x="1202" y="3203"/>
              <a:ext cx="136" cy="1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30590" name="Rectangle 542"/>
          <p:cNvSpPr>
            <a:spLocks noChangeArrowheads="1"/>
          </p:cNvSpPr>
          <p:nvPr/>
        </p:nvSpPr>
        <p:spPr bwMode="auto">
          <a:xfrm>
            <a:off x="5867400" y="5034003"/>
            <a:ext cx="215900" cy="2159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9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1" name="矩形 100"/>
          <p:cNvSpPr/>
          <p:nvPr/>
        </p:nvSpPr>
        <p:spPr>
          <a:xfrm>
            <a:off x="509286" y="1748238"/>
            <a:ext cx="7974957" cy="2653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200" b="1" dirty="0" smtClean="0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原理</a:t>
            </a:r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：在图像上，对</a:t>
            </a:r>
            <a:r>
              <a:rPr lang="zh-CN" altLang="en-US" sz="3200" b="1" dirty="0" smtClean="0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待处理的像素</a:t>
            </a:r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给定一个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模板</a:t>
            </a:r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，该模板包括了其周围的邻近像素。将模板中的全体像素的</a:t>
            </a:r>
            <a:r>
              <a:rPr lang="zh-CN" altLang="en-US" sz="3200" b="1" dirty="0" smtClean="0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均值</a:t>
            </a:r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来替代原来的像素值的方法。</a:t>
            </a:r>
          </a:p>
        </p:txBody>
      </p:sp>
      <p:sp>
        <p:nvSpPr>
          <p:cNvPr id="102" name="矩形 101"/>
          <p:cNvSpPr/>
          <p:nvPr/>
        </p:nvSpPr>
        <p:spPr>
          <a:xfrm>
            <a:off x="1894439" y="5984110"/>
            <a:ext cx="5524933" cy="644223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" name="TextBox 102"/>
          <p:cNvSpPr txBox="1"/>
          <p:nvPr/>
        </p:nvSpPr>
        <p:spPr>
          <a:xfrm>
            <a:off x="1932972" y="6041985"/>
            <a:ext cx="5278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00B0F0"/>
                </a:solidFill>
                <a:latin typeface="黑体" pitchFamily="49" charset="-122"/>
                <a:ea typeface="黑体" pitchFamily="49" charset="-122"/>
              </a:rPr>
              <a:t>是否使用了图像像素的空间特性？</a:t>
            </a:r>
            <a:endParaRPr lang="zh-CN" altLang="en-US" sz="2800" dirty="0">
              <a:solidFill>
                <a:srgbClr val="00B0F0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0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0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0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30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456" grpId="0" animBg="1"/>
      <p:bldP spid="130546" grpId="0" animBg="1"/>
      <p:bldP spid="13059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27088" y="1754188"/>
            <a:ext cx="7489825" cy="433863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zh-CN" sz="2400" dirty="0"/>
              <a:t>     </a:t>
            </a:r>
            <a:endParaRPr lang="en-US" altLang="zh-CN" sz="2800" dirty="0"/>
          </a:p>
          <a:p>
            <a:pPr>
              <a:buFont typeface="Wingdings" pitchFamily="2" charset="2"/>
              <a:buNone/>
            </a:pPr>
            <a:endParaRPr lang="en-US" altLang="zh-CN" sz="2800" dirty="0"/>
          </a:p>
          <a:p>
            <a:pPr>
              <a:buFont typeface="Wingdings" pitchFamily="2" charset="2"/>
              <a:buNone/>
            </a:pPr>
            <a:endParaRPr lang="en-US" altLang="zh-CN" sz="2800" dirty="0"/>
          </a:p>
          <a:p>
            <a:pPr>
              <a:buFont typeface="Wingdings" pitchFamily="2" charset="2"/>
              <a:buNone/>
            </a:pPr>
            <a:endParaRPr lang="en-US" altLang="zh-CN" sz="2800" dirty="0"/>
          </a:p>
        </p:txBody>
      </p:sp>
      <p:graphicFrame>
        <p:nvGraphicFramePr>
          <p:cNvPr id="305155" name="Object 3"/>
          <p:cNvGraphicFramePr>
            <a:graphicFrameLocks noChangeAspect="1"/>
          </p:cNvGraphicFramePr>
          <p:nvPr/>
        </p:nvGraphicFramePr>
        <p:xfrm>
          <a:off x="4643438" y="2060575"/>
          <a:ext cx="1957387" cy="1338263"/>
        </p:xfrm>
        <a:graphic>
          <a:graphicData uri="http://schemas.openxmlformats.org/presentationml/2006/ole">
            <p:oleObj spid="_x0000_s43010" name="Equation" r:id="rId4" imgW="1041120" imgH="711000" progId="">
              <p:embed/>
            </p:oleObj>
          </a:graphicData>
        </a:graphic>
      </p:graphicFrame>
      <p:sp>
        <p:nvSpPr>
          <p:cNvPr id="305156" name="Text Box 4"/>
          <p:cNvSpPr txBox="1">
            <a:spLocks noChangeArrowheads="1"/>
          </p:cNvSpPr>
          <p:nvPr/>
        </p:nvSpPr>
        <p:spPr bwMode="auto">
          <a:xfrm>
            <a:off x="331406" y="2374639"/>
            <a:ext cx="43211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以模块运算系数表示即：</a:t>
            </a:r>
          </a:p>
        </p:txBody>
      </p:sp>
      <p:graphicFrame>
        <p:nvGraphicFramePr>
          <p:cNvPr id="305256" name="Group 104"/>
          <p:cNvGraphicFramePr>
            <a:graphicFrameLocks noGrp="1"/>
          </p:cNvGraphicFramePr>
          <p:nvPr/>
        </p:nvGraphicFramePr>
        <p:xfrm>
          <a:off x="900113" y="3789363"/>
          <a:ext cx="2016125" cy="1828800"/>
        </p:xfrm>
        <a:graphic>
          <a:graphicData uri="http://schemas.openxmlformats.org/drawingml/2006/table">
            <a:tbl>
              <a:tblPr/>
              <a:tblGrid>
                <a:gridCol w="403225"/>
                <a:gridCol w="404812"/>
                <a:gridCol w="400050"/>
                <a:gridCol w="404813"/>
                <a:gridCol w="403225"/>
              </a:tblGrid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5195" name="AutoShape 43"/>
          <p:cNvSpPr>
            <a:spLocks noChangeArrowheads="1"/>
          </p:cNvSpPr>
          <p:nvPr/>
        </p:nvSpPr>
        <p:spPr bwMode="auto">
          <a:xfrm>
            <a:off x="3708400" y="4508500"/>
            <a:ext cx="431800" cy="576263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66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aphicFrame>
        <p:nvGraphicFramePr>
          <p:cNvPr id="305196" name="Group 44"/>
          <p:cNvGraphicFramePr>
            <a:graphicFrameLocks noGrp="1"/>
          </p:cNvGraphicFramePr>
          <p:nvPr/>
        </p:nvGraphicFramePr>
        <p:xfrm>
          <a:off x="4787900" y="3860800"/>
          <a:ext cx="2016125" cy="1828800"/>
        </p:xfrm>
        <a:graphic>
          <a:graphicData uri="http://schemas.openxmlformats.org/drawingml/2006/table">
            <a:tbl>
              <a:tblPr/>
              <a:tblGrid>
                <a:gridCol w="403225"/>
                <a:gridCol w="404813"/>
                <a:gridCol w="400050"/>
                <a:gridCol w="404812"/>
                <a:gridCol w="403225"/>
              </a:tblGrid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5234" name="Rectangle 82"/>
          <p:cNvSpPr>
            <a:spLocks noChangeArrowheads="1"/>
          </p:cNvSpPr>
          <p:nvPr/>
        </p:nvSpPr>
        <p:spPr bwMode="auto">
          <a:xfrm>
            <a:off x="900113" y="3789363"/>
            <a:ext cx="1223962" cy="1116012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5235" name="Text Box 83"/>
          <p:cNvSpPr txBox="1">
            <a:spLocks noChangeArrowheads="1"/>
          </p:cNvSpPr>
          <p:nvPr/>
        </p:nvSpPr>
        <p:spPr bwMode="auto">
          <a:xfrm>
            <a:off x="5219700" y="4264025"/>
            <a:ext cx="323850" cy="323850"/>
          </a:xfrm>
          <a:prstGeom prst="rect">
            <a:avLst/>
          </a:prstGeom>
          <a:solidFill>
            <a:srgbClr val="6699FF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kumimoji="1" lang="en-US" altLang="zh-CN" b="1">
                <a:solidFill>
                  <a:srgbClr val="CC3399"/>
                </a:solidFill>
              </a:rPr>
              <a:t>3</a:t>
            </a:r>
          </a:p>
        </p:txBody>
      </p:sp>
      <p:sp>
        <p:nvSpPr>
          <p:cNvPr id="305236" name="Rectangle 84"/>
          <p:cNvSpPr>
            <a:spLocks noChangeArrowheads="1"/>
          </p:cNvSpPr>
          <p:nvPr/>
        </p:nvSpPr>
        <p:spPr bwMode="auto">
          <a:xfrm>
            <a:off x="1303338" y="3789363"/>
            <a:ext cx="1223962" cy="1116012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zh-CN" altLang="zh-CN" sz="2400">
              <a:solidFill>
                <a:schemeClr val="hlink"/>
              </a:solidFill>
            </a:endParaRPr>
          </a:p>
        </p:txBody>
      </p:sp>
      <p:sp>
        <p:nvSpPr>
          <p:cNvPr id="305237" name="Rectangle 85"/>
          <p:cNvSpPr>
            <a:spLocks noChangeArrowheads="1"/>
          </p:cNvSpPr>
          <p:nvPr/>
        </p:nvSpPr>
        <p:spPr bwMode="auto">
          <a:xfrm>
            <a:off x="1692275" y="3775075"/>
            <a:ext cx="1223963" cy="1116013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5238" name="Rectangle 86"/>
          <p:cNvSpPr>
            <a:spLocks noChangeArrowheads="1"/>
          </p:cNvSpPr>
          <p:nvPr/>
        </p:nvSpPr>
        <p:spPr bwMode="auto">
          <a:xfrm>
            <a:off x="900113" y="4135438"/>
            <a:ext cx="1223962" cy="1116012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5239" name="Rectangle 87"/>
          <p:cNvSpPr>
            <a:spLocks noChangeArrowheads="1"/>
          </p:cNvSpPr>
          <p:nvPr/>
        </p:nvSpPr>
        <p:spPr bwMode="auto">
          <a:xfrm>
            <a:off x="1303338" y="4135438"/>
            <a:ext cx="1223962" cy="1116012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5240" name="Rectangle 88"/>
          <p:cNvSpPr>
            <a:spLocks noChangeArrowheads="1"/>
          </p:cNvSpPr>
          <p:nvPr/>
        </p:nvSpPr>
        <p:spPr bwMode="auto">
          <a:xfrm>
            <a:off x="1692275" y="4135438"/>
            <a:ext cx="1223963" cy="1116012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5241" name="Rectangle 89"/>
          <p:cNvSpPr>
            <a:spLocks noChangeArrowheads="1"/>
          </p:cNvSpPr>
          <p:nvPr/>
        </p:nvSpPr>
        <p:spPr bwMode="auto">
          <a:xfrm>
            <a:off x="900113" y="4508500"/>
            <a:ext cx="1223962" cy="1116013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5242" name="Rectangle 90"/>
          <p:cNvSpPr>
            <a:spLocks noChangeArrowheads="1"/>
          </p:cNvSpPr>
          <p:nvPr/>
        </p:nvSpPr>
        <p:spPr bwMode="auto">
          <a:xfrm>
            <a:off x="1303338" y="4508500"/>
            <a:ext cx="1223962" cy="1116013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5243" name="Rectangle 91"/>
          <p:cNvSpPr>
            <a:spLocks noChangeArrowheads="1"/>
          </p:cNvSpPr>
          <p:nvPr/>
        </p:nvSpPr>
        <p:spPr bwMode="auto">
          <a:xfrm>
            <a:off x="1692275" y="4508500"/>
            <a:ext cx="1223963" cy="1116013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5244" name="Text Box 92"/>
          <p:cNvSpPr txBox="1">
            <a:spLocks noChangeArrowheads="1"/>
          </p:cNvSpPr>
          <p:nvPr/>
        </p:nvSpPr>
        <p:spPr bwMode="auto">
          <a:xfrm>
            <a:off x="5608638" y="4264025"/>
            <a:ext cx="323850" cy="323850"/>
          </a:xfrm>
          <a:prstGeom prst="rect">
            <a:avLst/>
          </a:prstGeom>
          <a:solidFill>
            <a:srgbClr val="6699FF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kumimoji="1" lang="en-US" altLang="zh-CN" b="1">
                <a:solidFill>
                  <a:srgbClr val="CC3399"/>
                </a:solidFill>
              </a:rPr>
              <a:t>4</a:t>
            </a:r>
          </a:p>
        </p:txBody>
      </p:sp>
      <p:sp>
        <p:nvSpPr>
          <p:cNvPr id="305245" name="Text Box 93"/>
          <p:cNvSpPr txBox="1">
            <a:spLocks noChangeArrowheads="1"/>
          </p:cNvSpPr>
          <p:nvPr/>
        </p:nvSpPr>
        <p:spPr bwMode="auto">
          <a:xfrm>
            <a:off x="6011863" y="4249738"/>
            <a:ext cx="323850" cy="323850"/>
          </a:xfrm>
          <a:prstGeom prst="rect">
            <a:avLst/>
          </a:prstGeom>
          <a:solidFill>
            <a:srgbClr val="6699FF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kumimoji="1" lang="en-US" altLang="zh-CN" b="1">
                <a:solidFill>
                  <a:srgbClr val="CC3399"/>
                </a:solidFill>
              </a:rPr>
              <a:t>4</a:t>
            </a:r>
          </a:p>
        </p:txBody>
      </p:sp>
      <p:sp>
        <p:nvSpPr>
          <p:cNvPr id="305246" name="Text Box 94"/>
          <p:cNvSpPr txBox="1">
            <a:spLocks noChangeArrowheads="1"/>
          </p:cNvSpPr>
          <p:nvPr/>
        </p:nvSpPr>
        <p:spPr bwMode="auto">
          <a:xfrm>
            <a:off x="5205413" y="4610100"/>
            <a:ext cx="323850" cy="323850"/>
          </a:xfrm>
          <a:prstGeom prst="rect">
            <a:avLst/>
          </a:prstGeom>
          <a:solidFill>
            <a:srgbClr val="6699FF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kumimoji="1" lang="en-US" altLang="zh-CN" b="1">
                <a:solidFill>
                  <a:srgbClr val="CC3399"/>
                </a:solidFill>
              </a:rPr>
              <a:t>4</a:t>
            </a:r>
          </a:p>
        </p:txBody>
      </p:sp>
      <p:sp>
        <p:nvSpPr>
          <p:cNvPr id="305247" name="Text Box 95"/>
          <p:cNvSpPr txBox="1">
            <a:spLocks noChangeArrowheads="1"/>
          </p:cNvSpPr>
          <p:nvPr/>
        </p:nvSpPr>
        <p:spPr bwMode="auto">
          <a:xfrm>
            <a:off x="5608638" y="4624388"/>
            <a:ext cx="323850" cy="323850"/>
          </a:xfrm>
          <a:prstGeom prst="rect">
            <a:avLst/>
          </a:prstGeom>
          <a:solidFill>
            <a:srgbClr val="6699FF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kumimoji="1" lang="en-US" altLang="zh-CN" b="1">
                <a:solidFill>
                  <a:srgbClr val="CC3399"/>
                </a:solidFill>
              </a:rPr>
              <a:t>5</a:t>
            </a:r>
          </a:p>
        </p:txBody>
      </p:sp>
      <p:sp>
        <p:nvSpPr>
          <p:cNvPr id="305248" name="Text Box 96"/>
          <p:cNvSpPr txBox="1">
            <a:spLocks noChangeArrowheads="1"/>
          </p:cNvSpPr>
          <p:nvPr/>
        </p:nvSpPr>
        <p:spPr bwMode="auto">
          <a:xfrm>
            <a:off x="6011863" y="4610100"/>
            <a:ext cx="323850" cy="323850"/>
          </a:xfrm>
          <a:prstGeom prst="rect">
            <a:avLst/>
          </a:prstGeom>
          <a:solidFill>
            <a:srgbClr val="6699FF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kumimoji="1" lang="en-US" altLang="zh-CN" b="1">
                <a:solidFill>
                  <a:srgbClr val="CC3399"/>
                </a:solidFill>
              </a:rPr>
              <a:t>6</a:t>
            </a:r>
          </a:p>
        </p:txBody>
      </p:sp>
      <p:sp>
        <p:nvSpPr>
          <p:cNvPr id="305249" name="Text Box 97"/>
          <p:cNvSpPr txBox="1">
            <a:spLocks noChangeArrowheads="1"/>
          </p:cNvSpPr>
          <p:nvPr/>
        </p:nvSpPr>
        <p:spPr bwMode="auto">
          <a:xfrm>
            <a:off x="5219700" y="4984750"/>
            <a:ext cx="323850" cy="323850"/>
          </a:xfrm>
          <a:prstGeom prst="rect">
            <a:avLst/>
          </a:prstGeom>
          <a:solidFill>
            <a:srgbClr val="6699FF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kumimoji="1" lang="en-US" altLang="zh-CN" b="1">
                <a:solidFill>
                  <a:srgbClr val="CC3399"/>
                </a:solidFill>
              </a:rPr>
              <a:t>6</a:t>
            </a:r>
          </a:p>
        </p:txBody>
      </p:sp>
      <p:sp>
        <p:nvSpPr>
          <p:cNvPr id="305250" name="Text Box 98"/>
          <p:cNvSpPr txBox="1">
            <a:spLocks noChangeArrowheads="1"/>
          </p:cNvSpPr>
          <p:nvPr/>
        </p:nvSpPr>
        <p:spPr bwMode="auto">
          <a:xfrm>
            <a:off x="5637213" y="4984750"/>
            <a:ext cx="323850" cy="323850"/>
          </a:xfrm>
          <a:prstGeom prst="rect">
            <a:avLst/>
          </a:prstGeom>
          <a:solidFill>
            <a:srgbClr val="6699FF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kumimoji="1" lang="en-US" altLang="zh-CN" b="1">
                <a:solidFill>
                  <a:srgbClr val="CC3399"/>
                </a:solidFill>
              </a:rPr>
              <a:t>7</a:t>
            </a:r>
          </a:p>
        </p:txBody>
      </p:sp>
      <p:sp>
        <p:nvSpPr>
          <p:cNvPr id="305251" name="Text Box 99"/>
          <p:cNvSpPr txBox="1">
            <a:spLocks noChangeArrowheads="1"/>
          </p:cNvSpPr>
          <p:nvPr/>
        </p:nvSpPr>
        <p:spPr bwMode="auto">
          <a:xfrm>
            <a:off x="6011863" y="5013325"/>
            <a:ext cx="323850" cy="323850"/>
          </a:xfrm>
          <a:prstGeom prst="rect">
            <a:avLst/>
          </a:prstGeom>
          <a:solidFill>
            <a:srgbClr val="6699FF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kumimoji="1" lang="en-US" altLang="zh-CN" b="1">
                <a:solidFill>
                  <a:srgbClr val="CC3399"/>
                </a:solidFill>
              </a:rPr>
              <a:t>8</a:t>
            </a:r>
          </a:p>
        </p:txBody>
      </p:sp>
      <p:sp>
        <p:nvSpPr>
          <p:cNvPr id="305252" name="Text Box 100"/>
          <p:cNvSpPr txBox="1">
            <a:spLocks noChangeArrowheads="1"/>
          </p:cNvSpPr>
          <p:nvPr/>
        </p:nvSpPr>
        <p:spPr bwMode="auto">
          <a:xfrm>
            <a:off x="1066800" y="5715000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/>
              <a:t>C=6.6316</a:t>
            </a:r>
          </a:p>
        </p:txBody>
      </p:sp>
      <p:sp>
        <p:nvSpPr>
          <p:cNvPr id="305253" name="Text Box 101"/>
          <p:cNvSpPr txBox="1">
            <a:spLocks noChangeArrowheads="1"/>
          </p:cNvSpPr>
          <p:nvPr/>
        </p:nvSpPr>
        <p:spPr bwMode="auto">
          <a:xfrm>
            <a:off x="5181600" y="5715000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/>
              <a:t>C=5.5263</a:t>
            </a:r>
          </a:p>
        </p:txBody>
      </p:sp>
      <p:sp>
        <p:nvSpPr>
          <p:cNvPr id="305257" name="Oval 105"/>
          <p:cNvSpPr>
            <a:spLocks noChangeArrowheads="1"/>
          </p:cNvSpPr>
          <p:nvPr/>
        </p:nvSpPr>
        <p:spPr bwMode="auto">
          <a:xfrm>
            <a:off x="5867400" y="2492375"/>
            <a:ext cx="360363" cy="431800"/>
          </a:xfrm>
          <a:prstGeom prst="ellipse">
            <a:avLst/>
          </a:prstGeom>
          <a:noFill/>
          <a:ln w="19050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5258" name="Line 106"/>
          <p:cNvSpPr>
            <a:spLocks noChangeShapeType="1"/>
          </p:cNvSpPr>
          <p:nvPr/>
        </p:nvSpPr>
        <p:spPr bwMode="auto">
          <a:xfrm flipH="1">
            <a:off x="6234113" y="1773238"/>
            <a:ext cx="1150937" cy="792162"/>
          </a:xfrm>
          <a:prstGeom prst="line">
            <a:avLst/>
          </a:prstGeom>
          <a:noFill/>
          <a:ln w="9525">
            <a:solidFill>
              <a:srgbClr val="FF0066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zh-CN" altLang="en-US"/>
          </a:p>
        </p:txBody>
      </p:sp>
      <p:sp>
        <p:nvSpPr>
          <p:cNvPr id="305259" name="Text Box 107"/>
          <p:cNvSpPr txBox="1">
            <a:spLocks noChangeArrowheads="1"/>
          </p:cNvSpPr>
          <p:nvPr/>
        </p:nvSpPr>
        <p:spPr bwMode="auto">
          <a:xfrm>
            <a:off x="7164388" y="1423988"/>
            <a:ext cx="1368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rgbClr val="FF0066"/>
                </a:solidFill>
                <a:ea typeface="华文细黑" pitchFamily="2" charset="-122"/>
              </a:rPr>
              <a:t>待处理像素</a:t>
            </a:r>
          </a:p>
        </p:txBody>
      </p:sp>
      <p:sp>
        <p:nvSpPr>
          <p:cNvPr id="33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>
          <a:xfrm>
            <a:off x="445124" y="601582"/>
            <a:ext cx="7921625" cy="936625"/>
          </a:xfrm>
        </p:spPr>
        <p:txBody>
          <a:bodyPr>
            <a:noAutofit/>
          </a:bodyPr>
          <a:lstStyle/>
          <a:p>
            <a:pPr algn="l"/>
            <a:r>
              <a:rPr lang="zh-CN" altLang="en-US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均值滤波器：处理方法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5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5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5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5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05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05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05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5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5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5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30519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5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5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0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305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5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305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5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305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5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8" dur="500"/>
                                        <p:tgtEl>
                                          <p:spTgt spid="305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5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1" dur="500"/>
                                        <p:tgtEl>
                                          <p:spTgt spid="305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5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4" dur="500"/>
                                        <p:tgtEl>
                                          <p:spTgt spid="305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5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5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7" dur="500"/>
                                        <p:tgtEl>
                                          <p:spTgt spid="305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5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5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5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0" dur="500"/>
                                        <p:tgtEl>
                                          <p:spTgt spid="305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5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5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5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3" dur="500"/>
                                        <p:tgtEl>
                                          <p:spTgt spid="305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5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9" dur="500"/>
                                        <p:tgtEl>
                                          <p:spTgt spid="305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4" dur="500"/>
                                        <p:tgtEl>
                                          <p:spTgt spid="305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5156" grpId="0" autoUpdateAnimBg="0"/>
      <p:bldP spid="305195" grpId="0" animBg="1"/>
      <p:bldP spid="305234" grpId="0" animBg="1"/>
      <p:bldP spid="305234" grpId="1" animBg="1"/>
      <p:bldP spid="305235" grpId="0" animBg="1" autoUpdateAnimBg="0"/>
      <p:bldP spid="305236" grpId="0" animBg="1" autoUpdateAnimBg="0"/>
      <p:bldP spid="305236" grpId="1" animBg="1"/>
      <p:bldP spid="305237" grpId="0" animBg="1"/>
      <p:bldP spid="305237" grpId="1" animBg="1"/>
      <p:bldP spid="305238" grpId="0" animBg="1"/>
      <p:bldP spid="305238" grpId="1" animBg="1"/>
      <p:bldP spid="305239" grpId="0" animBg="1"/>
      <p:bldP spid="305239" grpId="1" animBg="1"/>
      <p:bldP spid="305240" grpId="0" animBg="1"/>
      <p:bldP spid="305240" grpId="1" animBg="1"/>
      <p:bldP spid="305241" grpId="0" animBg="1"/>
      <p:bldP spid="305241" grpId="1" animBg="1"/>
      <p:bldP spid="305242" grpId="0" animBg="1"/>
      <p:bldP spid="305242" grpId="1" animBg="1"/>
      <p:bldP spid="305243" grpId="0" animBg="1"/>
      <p:bldP spid="305243" grpId="1" animBg="1"/>
      <p:bldP spid="305244" grpId="0" animBg="1" autoUpdateAnimBg="0"/>
      <p:bldP spid="305245" grpId="0" animBg="1" autoUpdateAnimBg="0"/>
      <p:bldP spid="305246" grpId="0" animBg="1" autoUpdateAnimBg="0"/>
      <p:bldP spid="305247" grpId="0" animBg="1" autoUpdateAnimBg="0"/>
      <p:bldP spid="305248" grpId="0" animBg="1" autoUpdateAnimBg="0"/>
      <p:bldP spid="305249" grpId="0" animBg="1" autoUpdateAnimBg="0"/>
      <p:bldP spid="305250" grpId="0" animBg="1" autoUpdateAnimBg="0"/>
      <p:bldP spid="305251" grpId="0" animBg="1" autoUpdateAnimBg="0"/>
      <p:bldP spid="305252" grpId="0" autoUpdateAnimBg="0"/>
      <p:bldP spid="305253" grpId="0" autoUpdateAnimBg="0"/>
      <p:bldP spid="305257" grpId="0" animBg="1"/>
      <p:bldP spid="305258" grpId="0" animBg="1"/>
      <p:bldP spid="30525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CN" altLang="en-US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均值滤波器滤高斯噪声的效果</a:t>
            </a:r>
          </a:p>
        </p:txBody>
      </p:sp>
      <p:pic>
        <p:nvPicPr>
          <p:cNvPr id="221193" name="Picture 9" descr="001noise_gaus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1844675"/>
            <a:ext cx="4318000" cy="3238500"/>
          </a:xfrm>
          <a:noFill/>
          <a:ln>
            <a:solidFill>
              <a:schemeClr val="tx1"/>
            </a:solidFill>
          </a:ln>
        </p:spPr>
      </p:pic>
      <p:pic>
        <p:nvPicPr>
          <p:cNvPr id="221195" name="Picture 11" descr="001noise_gauss_h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0575" y="1844675"/>
            <a:ext cx="4318000" cy="3238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21197" name="Picture 13" descr="001noise_gauss_h0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86288" y="1844675"/>
            <a:ext cx="4318000" cy="3238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1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21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21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74007" y="353551"/>
            <a:ext cx="7886700" cy="1325563"/>
          </a:xfrm>
        </p:spPr>
        <p:txBody>
          <a:bodyPr>
            <a:normAutofit/>
          </a:bodyPr>
          <a:lstStyle/>
          <a:p>
            <a:pPr algn="l"/>
            <a:r>
              <a:rPr lang="zh-CN" altLang="en-US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均值滤波器用于椒盐噪声的效果</a:t>
            </a:r>
          </a:p>
        </p:txBody>
      </p:sp>
      <p:pic>
        <p:nvPicPr>
          <p:cNvPr id="300042" name="Picture 10" descr="1n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2060575"/>
            <a:ext cx="4322762" cy="3240088"/>
          </a:xfrm>
          <a:noFill/>
          <a:ln/>
        </p:spPr>
      </p:pic>
      <p:pic>
        <p:nvPicPr>
          <p:cNvPr id="300036" name="Picture 4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2060575"/>
            <a:ext cx="4322762" cy="3238500"/>
          </a:xfrm>
          <a:prstGeom prst="rect">
            <a:avLst/>
          </a:prstGeom>
          <a:noFill/>
        </p:spPr>
      </p:pic>
      <p:pic>
        <p:nvPicPr>
          <p:cNvPr id="300044" name="Picture 12" descr="1ns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2060575"/>
            <a:ext cx="4322762" cy="3240088"/>
          </a:xfrm>
          <a:prstGeom prst="rect">
            <a:avLst/>
          </a:prstGeom>
          <a:noFill/>
        </p:spPr>
      </p:pic>
      <p:pic>
        <p:nvPicPr>
          <p:cNvPr id="300046" name="Picture 14" descr="1ns2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4643438" y="2060575"/>
            <a:ext cx="4322762" cy="3240088"/>
          </a:xfrm>
          <a:noFill/>
          <a:ln/>
        </p:spPr>
      </p:pic>
      <p:pic>
        <p:nvPicPr>
          <p:cNvPr id="300048" name="Picture 16" descr="1ns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3438" y="2060575"/>
            <a:ext cx="4322762" cy="3240088"/>
          </a:xfrm>
          <a:prstGeom prst="rect">
            <a:avLst/>
          </a:prstGeom>
          <a:noFill/>
        </p:spPr>
      </p:pic>
      <p:sp>
        <p:nvSpPr>
          <p:cNvPr id="8" name="矩形 7"/>
          <p:cNvSpPr/>
          <p:nvPr/>
        </p:nvSpPr>
        <p:spPr>
          <a:xfrm>
            <a:off x="415724" y="5725030"/>
            <a:ext cx="8194876" cy="644223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381001" y="5782905"/>
            <a:ext cx="8518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00B0F0"/>
                </a:solidFill>
                <a:latin typeface="黑体" pitchFamily="49" charset="-122"/>
                <a:ea typeface="黑体" pitchFamily="49" charset="-122"/>
              </a:rPr>
              <a:t>图像经过均值滤波处理后，出现了什么不佳的现象？</a:t>
            </a:r>
            <a:endParaRPr lang="zh-CN" altLang="en-US" sz="2800" dirty="0">
              <a:solidFill>
                <a:srgbClr val="00B0F0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0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0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0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0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0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278" name="Rectangle 102"/>
          <p:cNvSpPr>
            <a:spLocks noChangeArrowheads="1"/>
          </p:cNvSpPr>
          <p:nvPr/>
        </p:nvSpPr>
        <p:spPr bwMode="auto">
          <a:xfrm>
            <a:off x="468313" y="620713"/>
            <a:ext cx="79216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zh-CN" altLang="en-US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均值滤波器的改进：加权均值滤波</a:t>
            </a:r>
          </a:p>
        </p:txBody>
      </p:sp>
      <p:sp>
        <p:nvSpPr>
          <p:cNvPr id="306282" name="Rectangle 106"/>
          <p:cNvSpPr>
            <a:spLocks noGrp="1" noChangeArrowheads="1"/>
          </p:cNvSpPr>
          <p:nvPr>
            <p:ph type="body" idx="1"/>
          </p:nvPr>
        </p:nvSpPr>
        <p:spPr>
          <a:xfrm>
            <a:off x="354330" y="2218055"/>
            <a:ext cx="8576310" cy="3241675"/>
          </a:xfrm>
        </p:spPr>
        <p:txBody>
          <a:bodyPr>
            <a:normAutofit lnSpcReduction="10000"/>
          </a:bodyPr>
          <a:lstStyle/>
          <a:p>
            <a:pPr>
              <a:lnSpc>
                <a:spcPct val="130000"/>
              </a:lnSpc>
              <a:buClr>
                <a:schemeClr val="folHlink"/>
              </a:buClr>
              <a:buSzPct val="60000"/>
              <a:buFont typeface="Wingdings" pitchFamily="2" charset="2"/>
              <a:buChar char="l"/>
            </a:pPr>
            <a:r>
              <a:rPr lang="zh-CN" altLang="en-US" sz="3200" b="1" dirty="0" smtClean="0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均值滤波器的缺点是，会使图像变模糊，原因是它对所有的点都是同等对待，在将噪声点分摊的同时，将景物的</a:t>
            </a:r>
            <a:r>
              <a:rPr lang="zh-CN" altLang="en-US" sz="3200" b="1" dirty="0" smtClean="0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边界点</a:t>
            </a:r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也分摊了。</a:t>
            </a:r>
          </a:p>
          <a:p>
            <a:pPr>
              <a:lnSpc>
                <a:spcPct val="130000"/>
              </a:lnSpc>
              <a:buClr>
                <a:schemeClr val="folHlink"/>
              </a:buClr>
              <a:buSzPct val="60000"/>
              <a:buFont typeface="Wingdings" pitchFamily="2" charset="2"/>
              <a:buChar char="l"/>
            </a:pPr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 为了改善效果，就可采用</a:t>
            </a:r>
            <a:r>
              <a:rPr lang="zh-CN" altLang="en-US" sz="3200" b="1" dirty="0" smtClean="0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加权平均</a:t>
            </a:r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的方式来构造滤波器。</a:t>
            </a:r>
          </a:p>
          <a:p>
            <a:endParaRPr lang="en-US" altLang="zh-CN" sz="2800" dirty="0"/>
          </a:p>
        </p:txBody>
      </p:sp>
      <p:sp>
        <p:nvSpPr>
          <p:cNvPr id="4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22275"/>
            <a:ext cx="7705725" cy="1135063"/>
          </a:xfrm>
        </p:spPr>
        <p:txBody>
          <a:bodyPr>
            <a:normAutofit/>
          </a:bodyPr>
          <a:lstStyle/>
          <a:p>
            <a:pPr algn="l"/>
            <a:r>
              <a:rPr lang="zh-CN" altLang="en-US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均值滤波器的改进：加权均值滤波</a:t>
            </a:r>
          </a:p>
        </p:txBody>
      </p:sp>
      <p:graphicFrame>
        <p:nvGraphicFramePr>
          <p:cNvPr id="132230" name="Object 134"/>
          <p:cNvGraphicFramePr>
            <a:graphicFrameLocks noChangeAspect="1"/>
          </p:cNvGraphicFramePr>
          <p:nvPr>
            <p:ph type="body" idx="1"/>
          </p:nvPr>
        </p:nvGraphicFramePr>
        <p:xfrm>
          <a:off x="1042988" y="2781300"/>
          <a:ext cx="2174875" cy="1463675"/>
        </p:xfrm>
        <a:graphic>
          <a:graphicData uri="http://schemas.openxmlformats.org/presentationml/2006/ole">
            <p:oleObj spid="_x0000_s44034" name="Equation" r:id="rId4" imgW="1091880" imgH="711000" progId="Equation.3">
              <p:embed/>
            </p:oleObj>
          </a:graphicData>
        </a:graphic>
      </p:graphicFrame>
      <p:graphicFrame>
        <p:nvGraphicFramePr>
          <p:cNvPr id="132231" name="Object 135"/>
          <p:cNvGraphicFramePr>
            <a:graphicFrameLocks noChangeAspect="1"/>
          </p:cNvGraphicFramePr>
          <p:nvPr/>
        </p:nvGraphicFramePr>
        <p:xfrm>
          <a:off x="4787900" y="2852738"/>
          <a:ext cx="2119313" cy="1290637"/>
        </p:xfrm>
        <a:graphic>
          <a:graphicData uri="http://schemas.openxmlformats.org/presentationml/2006/ole">
            <p:oleObj spid="_x0000_s44035" name="Equation" r:id="rId5" imgW="1168200" imgH="711000" progId="Equation.3">
              <p:embed/>
            </p:oleObj>
          </a:graphicData>
        </a:graphic>
      </p:graphicFrame>
      <p:graphicFrame>
        <p:nvGraphicFramePr>
          <p:cNvPr id="132232" name="Object 136"/>
          <p:cNvGraphicFramePr>
            <a:graphicFrameLocks noChangeAspect="1"/>
          </p:cNvGraphicFramePr>
          <p:nvPr/>
        </p:nvGraphicFramePr>
        <p:xfrm>
          <a:off x="1187450" y="4581525"/>
          <a:ext cx="1912938" cy="1290638"/>
        </p:xfrm>
        <a:graphic>
          <a:graphicData uri="http://schemas.openxmlformats.org/presentationml/2006/ole">
            <p:oleObj spid="_x0000_s44036" name="Equation" r:id="rId6" imgW="1054080" imgH="711000" progId="Equation.3">
              <p:embed/>
            </p:oleObj>
          </a:graphicData>
        </a:graphic>
      </p:graphicFrame>
      <p:graphicFrame>
        <p:nvGraphicFramePr>
          <p:cNvPr id="132233" name="Object 137"/>
          <p:cNvGraphicFramePr>
            <a:graphicFrameLocks noChangeAspect="1"/>
          </p:cNvGraphicFramePr>
          <p:nvPr/>
        </p:nvGraphicFramePr>
        <p:xfrm>
          <a:off x="4859338" y="4581525"/>
          <a:ext cx="2027237" cy="1290638"/>
        </p:xfrm>
        <a:graphic>
          <a:graphicData uri="http://schemas.openxmlformats.org/presentationml/2006/ole">
            <p:oleObj spid="_x0000_s44037" name="Equation" r:id="rId7" imgW="1117440" imgH="711000" progId="Equation.3">
              <p:embed/>
            </p:oleObj>
          </a:graphicData>
        </a:graphic>
      </p:graphicFrame>
      <p:sp>
        <p:nvSpPr>
          <p:cNvPr id="132234" name="Rectangle 138"/>
          <p:cNvSpPr>
            <a:spLocks noChangeArrowheads="1"/>
          </p:cNvSpPr>
          <p:nvPr/>
        </p:nvSpPr>
        <p:spPr bwMode="auto">
          <a:xfrm>
            <a:off x="595948" y="1730058"/>
            <a:ext cx="7772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几个典型的加权平均滤波器</a:t>
            </a:r>
          </a:p>
        </p:txBody>
      </p:sp>
      <p:sp>
        <p:nvSpPr>
          <p:cNvPr id="13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432560" y="5938390"/>
            <a:ext cx="6705600" cy="644223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1524001" y="5981025"/>
            <a:ext cx="8518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00B0F0"/>
                </a:solidFill>
                <a:latin typeface="黑体" pitchFamily="49" charset="-122"/>
                <a:ea typeface="黑体" pitchFamily="49" charset="-122"/>
              </a:rPr>
              <a:t>如果模板不配平的话，会出现什么现象？</a:t>
            </a:r>
            <a:endParaRPr lang="zh-CN" altLang="en-US" sz="2800" dirty="0">
              <a:solidFill>
                <a:srgbClr val="00B0F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20841" y="1332825"/>
            <a:ext cx="21031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>
                <a:solidFill>
                  <a:srgbClr val="00B0F0"/>
                </a:solidFill>
                <a:latin typeface="黑体" pitchFamily="49" charset="-122"/>
                <a:ea typeface="黑体" pitchFamily="49" charset="-122"/>
              </a:rPr>
              <a:t>权值大说明注意力集中于该点</a:t>
            </a:r>
            <a:endParaRPr lang="zh-CN" altLang="en-US" sz="2800" dirty="0">
              <a:solidFill>
                <a:srgbClr val="00B0F0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79888" y="468694"/>
            <a:ext cx="8064500" cy="1368425"/>
          </a:xfrm>
        </p:spPr>
        <p:txBody>
          <a:bodyPr>
            <a:normAutofit/>
          </a:bodyPr>
          <a:lstStyle/>
          <a:p>
            <a:pPr algn="l"/>
            <a:r>
              <a:rPr lang="zh-CN" altLang="en-US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中值滤波器</a:t>
            </a:r>
            <a:r>
              <a:rPr lang="en-US" altLang="zh-CN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median filters         </a:t>
            </a:r>
          </a:p>
        </p:txBody>
      </p:sp>
      <p:sp>
        <p:nvSpPr>
          <p:cNvPr id="19456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81876" y="2307220"/>
            <a:ext cx="8233860" cy="3525838"/>
          </a:xfrm>
        </p:spPr>
        <p:txBody>
          <a:bodyPr>
            <a:normAutofit fontScale="92500"/>
          </a:bodyPr>
          <a:lstStyle/>
          <a:p>
            <a:pPr marL="609600" indent="-609600">
              <a:lnSpc>
                <a:spcPct val="130000"/>
              </a:lnSpc>
              <a:buFont typeface="Wingdings" pitchFamily="2" charset="2"/>
              <a:buChar char="n"/>
            </a:pPr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均值滤波器对噪声会使图像变得模糊。即使是加权均值滤波，改善的效果也是有限的。</a:t>
            </a:r>
          </a:p>
          <a:p>
            <a:pPr marL="609600" indent="-609600">
              <a:lnSpc>
                <a:spcPct val="130000"/>
              </a:lnSpc>
              <a:buFont typeface="Wingdings" pitchFamily="2" charset="2"/>
              <a:buChar char="n"/>
            </a:pPr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为了有效地改善这一状况，必须改换滤波器的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设计思路</a:t>
            </a:r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，</a:t>
            </a:r>
            <a:r>
              <a:rPr lang="zh-CN" altLang="en-US" sz="3200" b="1" dirty="0" smtClean="0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中值滤波</a:t>
            </a:r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就是一种有效的方法。</a:t>
            </a:r>
          </a:p>
          <a:p>
            <a:pPr marL="609600" indent="-609600"/>
            <a:endParaRPr lang="en-US" altLang="zh-CN" sz="2800" b="1" dirty="0">
              <a:effectLst/>
              <a:ea typeface="华文细黑" pitchFamily="2" charset="-122"/>
            </a:endParaRPr>
          </a:p>
        </p:txBody>
      </p:sp>
      <p:sp>
        <p:nvSpPr>
          <p:cNvPr id="4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1529015" y="5301782"/>
            <a:ext cx="5890356" cy="644223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655180" y="5344418"/>
            <a:ext cx="8518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00B0F0"/>
                </a:solidFill>
                <a:latin typeface="黑体" pitchFamily="49" charset="-122"/>
                <a:ea typeface="黑体" pitchFamily="49" charset="-122"/>
              </a:rPr>
              <a:t>一类典型的设计思路：分类，治之；</a:t>
            </a:r>
            <a:endParaRPr lang="zh-CN" altLang="en-US" sz="2800" dirty="0">
              <a:solidFill>
                <a:srgbClr val="00B0F0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04813"/>
            <a:ext cx="6696075" cy="1295400"/>
          </a:xfrm>
        </p:spPr>
        <p:txBody>
          <a:bodyPr>
            <a:normAutofit/>
          </a:bodyPr>
          <a:lstStyle/>
          <a:p>
            <a:pPr algn="l"/>
            <a:r>
              <a:rPr lang="zh-CN" altLang="en-US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中值滤波器：设计思想</a:t>
            </a:r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3379" y="1884965"/>
            <a:ext cx="8739127" cy="4319587"/>
          </a:xfrm>
        </p:spPr>
        <p:txBody>
          <a:bodyPr>
            <a:normAutofit/>
          </a:bodyPr>
          <a:lstStyle/>
          <a:p>
            <a:pPr marL="609600" indent="-609600">
              <a:lnSpc>
                <a:spcPct val="120000"/>
              </a:lnSpc>
              <a:buFont typeface="Wingdings" pitchFamily="2" charset="2"/>
              <a:buChar char="n"/>
            </a:pPr>
            <a:r>
              <a:rPr lang="zh-CN" altLang="en-US" sz="3000" b="1" dirty="0" smtClean="0">
                <a:latin typeface="楷体" pitchFamily="49" charset="-122"/>
                <a:ea typeface="楷体" pitchFamily="49" charset="-122"/>
              </a:rPr>
              <a:t>某些噪声（如</a:t>
            </a:r>
            <a:r>
              <a:rPr lang="zh-CN" altLang="en-US" sz="3000" b="1" dirty="0" smtClean="0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椒盐噪声</a:t>
            </a:r>
            <a:r>
              <a:rPr lang="zh-CN" altLang="en-US" sz="3000" b="1" dirty="0" smtClean="0">
                <a:latin typeface="楷体" pitchFamily="49" charset="-122"/>
                <a:ea typeface="楷体" pitchFamily="49" charset="-122"/>
              </a:rPr>
              <a:t>）的像素点比周围的像素亮（暗）许多。</a:t>
            </a:r>
          </a:p>
          <a:p>
            <a:pPr marL="609600" indent="-609600">
              <a:lnSpc>
                <a:spcPct val="120000"/>
              </a:lnSpc>
              <a:buFont typeface="Wingdings" pitchFamily="2" charset="2"/>
              <a:buChar char="n"/>
            </a:pPr>
            <a:r>
              <a:rPr lang="zh-CN" altLang="en-US" sz="3000" b="1" dirty="0" smtClean="0">
                <a:latin typeface="楷体" pitchFamily="49" charset="-122"/>
                <a:ea typeface="楷体" pitchFamily="49" charset="-122"/>
              </a:rPr>
              <a:t>如果在某个模板中，对像素进行由小到大的排列，最亮或者最暗的点（噪声）会被排在两侧。</a:t>
            </a:r>
          </a:p>
          <a:p>
            <a:pPr marL="609600" indent="-609600">
              <a:lnSpc>
                <a:spcPct val="120000"/>
              </a:lnSpc>
              <a:buFont typeface="Wingdings" pitchFamily="2" charset="2"/>
              <a:buChar char="n"/>
            </a:pPr>
            <a:r>
              <a:rPr lang="zh-CN" altLang="en-US" sz="3000" b="1" dirty="0" smtClean="0">
                <a:latin typeface="楷体" pitchFamily="49" charset="-122"/>
                <a:ea typeface="楷体" pitchFamily="49" charset="-122"/>
              </a:rPr>
              <a:t>取模板中排在</a:t>
            </a:r>
            <a:r>
              <a:rPr lang="zh-CN" altLang="en-US" sz="3000" b="1" dirty="0" smtClean="0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中间位置</a:t>
            </a:r>
            <a:r>
              <a:rPr lang="zh-CN" altLang="en-US" sz="3000" b="1" dirty="0" smtClean="0">
                <a:latin typeface="楷体" pitchFamily="49" charset="-122"/>
                <a:ea typeface="楷体" pitchFamily="49" charset="-122"/>
              </a:rPr>
              <a:t>上的像素的灰度值替代待处理像素的值，就可以达到滤除噪声的目的。</a:t>
            </a:r>
          </a:p>
        </p:txBody>
      </p:sp>
      <p:sp>
        <p:nvSpPr>
          <p:cNvPr id="4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404813"/>
            <a:ext cx="6985000" cy="1106487"/>
          </a:xfrm>
        </p:spPr>
        <p:txBody>
          <a:bodyPr>
            <a:normAutofit/>
          </a:bodyPr>
          <a:lstStyle/>
          <a:p>
            <a:pPr algn="l"/>
            <a:r>
              <a:rPr lang="zh-CN" altLang="en-US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中值滤波器：原理示例</a:t>
            </a:r>
          </a:p>
        </p:txBody>
      </p:sp>
      <p:grpSp>
        <p:nvGrpSpPr>
          <p:cNvPr id="2" name="Group 46"/>
          <p:cNvGrpSpPr>
            <a:grpSpLocks/>
          </p:cNvGrpSpPr>
          <p:nvPr/>
        </p:nvGrpSpPr>
        <p:grpSpPr bwMode="auto">
          <a:xfrm>
            <a:off x="3651250" y="3360738"/>
            <a:ext cx="2417763" cy="366712"/>
            <a:chOff x="2304" y="1968"/>
            <a:chExt cx="1523" cy="231"/>
          </a:xfrm>
        </p:grpSpPr>
        <p:sp>
          <p:nvSpPr>
            <p:cNvPr id="133147" name="AutoShape 27"/>
            <p:cNvSpPr>
              <a:spLocks noChangeArrowheads="1"/>
            </p:cNvSpPr>
            <p:nvPr/>
          </p:nvSpPr>
          <p:spPr bwMode="auto">
            <a:xfrm>
              <a:off x="2304" y="1968"/>
              <a:ext cx="408" cy="227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3149" name="Text Box 29"/>
            <p:cNvSpPr txBox="1">
              <a:spLocks noChangeArrowheads="1"/>
            </p:cNvSpPr>
            <p:nvPr/>
          </p:nvSpPr>
          <p:spPr bwMode="auto">
            <a:xfrm>
              <a:off x="2784" y="1968"/>
              <a:ext cx="104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b="1" i="1">
                  <a:solidFill>
                    <a:schemeClr val="hlink"/>
                  </a:solidFill>
                  <a:ea typeface="黑体" pitchFamily="2" charset="-122"/>
                </a:rPr>
                <a:t>数值排序</a:t>
              </a:r>
            </a:p>
          </p:txBody>
        </p:sp>
      </p:grpSp>
      <p:grpSp>
        <p:nvGrpSpPr>
          <p:cNvPr id="3" name="Group 44"/>
          <p:cNvGrpSpPr>
            <a:grpSpLocks/>
          </p:cNvGrpSpPr>
          <p:nvPr/>
        </p:nvGrpSpPr>
        <p:grpSpPr bwMode="auto">
          <a:xfrm>
            <a:off x="755650" y="1989138"/>
            <a:ext cx="6858000" cy="1158875"/>
            <a:chOff x="657" y="912"/>
            <a:chExt cx="4320" cy="730"/>
          </a:xfrm>
        </p:grpSpPr>
        <p:sp>
          <p:nvSpPr>
            <p:cNvPr id="133125" name="Rectangle 5"/>
            <p:cNvSpPr>
              <a:spLocks noChangeArrowheads="1"/>
            </p:cNvSpPr>
            <p:nvPr/>
          </p:nvSpPr>
          <p:spPr bwMode="auto">
            <a:xfrm>
              <a:off x="657" y="1162"/>
              <a:ext cx="4320" cy="480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3126" name="Line 6"/>
            <p:cNvSpPr>
              <a:spLocks noChangeShapeType="1"/>
            </p:cNvSpPr>
            <p:nvPr/>
          </p:nvSpPr>
          <p:spPr bwMode="auto">
            <a:xfrm>
              <a:off x="1377" y="1162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127" name="Line 7"/>
            <p:cNvSpPr>
              <a:spLocks noChangeShapeType="1"/>
            </p:cNvSpPr>
            <p:nvPr/>
          </p:nvSpPr>
          <p:spPr bwMode="auto">
            <a:xfrm>
              <a:off x="2145" y="1162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128" name="Line 8"/>
            <p:cNvSpPr>
              <a:spLocks noChangeShapeType="1"/>
            </p:cNvSpPr>
            <p:nvPr/>
          </p:nvSpPr>
          <p:spPr bwMode="auto">
            <a:xfrm>
              <a:off x="3057" y="1162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129" name="Line 9"/>
            <p:cNvSpPr>
              <a:spLocks noChangeShapeType="1"/>
            </p:cNvSpPr>
            <p:nvPr/>
          </p:nvSpPr>
          <p:spPr bwMode="auto">
            <a:xfrm>
              <a:off x="4017" y="1162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130" name="Text Box 10"/>
            <p:cNvSpPr txBox="1">
              <a:spLocks noChangeArrowheads="1"/>
            </p:cNvSpPr>
            <p:nvPr/>
          </p:nvSpPr>
          <p:spPr bwMode="auto">
            <a:xfrm>
              <a:off x="864" y="912"/>
              <a:ext cx="384" cy="231"/>
            </a:xfrm>
            <a:prstGeom prst="rect">
              <a:avLst/>
            </a:prstGeom>
            <a:solidFill>
              <a:srgbClr val="CDFFF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b="1">
                  <a:solidFill>
                    <a:srgbClr val="003399"/>
                  </a:solidFill>
                  <a:latin typeface="Arial" charset="0"/>
                </a:rPr>
                <a:t>m-2</a:t>
              </a:r>
            </a:p>
          </p:txBody>
        </p:sp>
        <p:sp>
          <p:nvSpPr>
            <p:cNvPr id="133131" name="Text Box 11"/>
            <p:cNvSpPr txBox="1">
              <a:spLocks noChangeArrowheads="1"/>
            </p:cNvSpPr>
            <p:nvPr/>
          </p:nvSpPr>
          <p:spPr bwMode="auto">
            <a:xfrm>
              <a:off x="1632" y="912"/>
              <a:ext cx="384" cy="231"/>
            </a:xfrm>
            <a:prstGeom prst="rect">
              <a:avLst/>
            </a:prstGeom>
            <a:solidFill>
              <a:srgbClr val="CDFFF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b="1">
                  <a:solidFill>
                    <a:srgbClr val="003399"/>
                  </a:solidFill>
                  <a:latin typeface="Arial" charset="0"/>
                  <a:ea typeface="黑体" pitchFamily="2" charset="-122"/>
                </a:rPr>
                <a:t>m-1</a:t>
              </a:r>
            </a:p>
          </p:txBody>
        </p:sp>
        <p:sp>
          <p:nvSpPr>
            <p:cNvPr id="133132" name="Text Box 12"/>
            <p:cNvSpPr txBox="1">
              <a:spLocks noChangeArrowheads="1"/>
            </p:cNvSpPr>
            <p:nvPr/>
          </p:nvSpPr>
          <p:spPr bwMode="auto">
            <a:xfrm>
              <a:off x="2448" y="912"/>
              <a:ext cx="240" cy="231"/>
            </a:xfrm>
            <a:prstGeom prst="rect">
              <a:avLst/>
            </a:prstGeom>
            <a:solidFill>
              <a:srgbClr val="CDFFF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b="1">
                  <a:solidFill>
                    <a:srgbClr val="003399"/>
                  </a:solidFill>
                  <a:latin typeface="Arial" charset="0"/>
                </a:rPr>
                <a:t>m</a:t>
              </a:r>
            </a:p>
          </p:txBody>
        </p:sp>
        <p:sp>
          <p:nvSpPr>
            <p:cNvPr id="133133" name="Text Box 13"/>
            <p:cNvSpPr txBox="1">
              <a:spLocks noChangeArrowheads="1"/>
            </p:cNvSpPr>
            <p:nvPr/>
          </p:nvSpPr>
          <p:spPr bwMode="auto">
            <a:xfrm>
              <a:off x="3312" y="912"/>
              <a:ext cx="432" cy="231"/>
            </a:xfrm>
            <a:prstGeom prst="rect">
              <a:avLst/>
            </a:prstGeom>
            <a:solidFill>
              <a:srgbClr val="CDFFF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b="1">
                  <a:solidFill>
                    <a:srgbClr val="003399"/>
                  </a:solidFill>
                  <a:latin typeface="Arial" charset="0"/>
                </a:rPr>
                <a:t>m+1</a:t>
              </a:r>
            </a:p>
          </p:txBody>
        </p:sp>
        <p:sp>
          <p:nvSpPr>
            <p:cNvPr id="133134" name="Text Box 14"/>
            <p:cNvSpPr txBox="1">
              <a:spLocks noChangeArrowheads="1"/>
            </p:cNvSpPr>
            <p:nvPr/>
          </p:nvSpPr>
          <p:spPr bwMode="auto">
            <a:xfrm>
              <a:off x="4320" y="912"/>
              <a:ext cx="480" cy="231"/>
            </a:xfrm>
            <a:prstGeom prst="rect">
              <a:avLst/>
            </a:prstGeom>
            <a:solidFill>
              <a:srgbClr val="CDFFF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b="1">
                  <a:solidFill>
                    <a:srgbClr val="003399"/>
                  </a:solidFill>
                  <a:latin typeface="Arial" charset="0"/>
                </a:rPr>
                <a:t>m+2</a:t>
              </a:r>
            </a:p>
          </p:txBody>
        </p:sp>
        <p:sp>
          <p:nvSpPr>
            <p:cNvPr id="133150" name="Text Box 30"/>
            <p:cNvSpPr txBox="1">
              <a:spLocks noChangeArrowheads="1"/>
            </p:cNvSpPr>
            <p:nvPr/>
          </p:nvSpPr>
          <p:spPr bwMode="auto">
            <a:xfrm>
              <a:off x="912" y="1302"/>
              <a:ext cx="192" cy="231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b="1">
                  <a:latin typeface="Arial" charset="0"/>
                </a:rPr>
                <a:t>6</a:t>
              </a:r>
            </a:p>
          </p:txBody>
        </p:sp>
        <p:sp>
          <p:nvSpPr>
            <p:cNvPr id="133151" name="Text Box 31"/>
            <p:cNvSpPr txBox="1">
              <a:spLocks noChangeArrowheads="1"/>
            </p:cNvSpPr>
            <p:nvPr/>
          </p:nvSpPr>
          <p:spPr bwMode="auto">
            <a:xfrm>
              <a:off x="1584" y="1296"/>
              <a:ext cx="336" cy="231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b="1">
                  <a:latin typeface="Arial" charset="0"/>
                </a:rPr>
                <a:t>10</a:t>
              </a:r>
            </a:p>
          </p:txBody>
        </p:sp>
        <p:sp>
          <p:nvSpPr>
            <p:cNvPr id="133152" name="Text Box 32"/>
            <p:cNvSpPr txBox="1">
              <a:spLocks noChangeArrowheads="1"/>
            </p:cNvSpPr>
            <p:nvPr/>
          </p:nvSpPr>
          <p:spPr bwMode="auto">
            <a:xfrm>
              <a:off x="2448" y="1296"/>
              <a:ext cx="192" cy="231"/>
            </a:xfrm>
            <a:prstGeom prst="rect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b="1">
                  <a:latin typeface="Arial" charset="0"/>
                </a:rPr>
                <a:t>2</a:t>
              </a:r>
            </a:p>
          </p:txBody>
        </p:sp>
        <p:sp>
          <p:nvSpPr>
            <p:cNvPr id="133153" name="Text Box 33"/>
            <p:cNvSpPr txBox="1">
              <a:spLocks noChangeArrowheads="1"/>
            </p:cNvSpPr>
            <p:nvPr/>
          </p:nvSpPr>
          <p:spPr bwMode="auto">
            <a:xfrm>
              <a:off x="3408" y="1296"/>
              <a:ext cx="192" cy="231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b="1">
                  <a:latin typeface="Arial" charset="0"/>
                </a:rPr>
                <a:t>5</a:t>
              </a:r>
            </a:p>
          </p:txBody>
        </p:sp>
        <p:sp>
          <p:nvSpPr>
            <p:cNvPr id="133154" name="Text Box 34"/>
            <p:cNvSpPr txBox="1">
              <a:spLocks noChangeArrowheads="1"/>
            </p:cNvSpPr>
            <p:nvPr/>
          </p:nvSpPr>
          <p:spPr bwMode="auto">
            <a:xfrm>
              <a:off x="4416" y="1296"/>
              <a:ext cx="192" cy="231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b="1">
                  <a:latin typeface="Arial" charset="0"/>
                </a:rPr>
                <a:t>8</a:t>
              </a:r>
            </a:p>
          </p:txBody>
        </p:sp>
      </p:grpSp>
      <p:grpSp>
        <p:nvGrpSpPr>
          <p:cNvPr id="4" name="Group 43"/>
          <p:cNvGrpSpPr>
            <a:grpSpLocks/>
          </p:cNvGrpSpPr>
          <p:nvPr/>
        </p:nvGrpSpPr>
        <p:grpSpPr bwMode="auto">
          <a:xfrm>
            <a:off x="684213" y="4149725"/>
            <a:ext cx="6858000" cy="1143000"/>
            <a:chOff x="624" y="2400"/>
            <a:chExt cx="4320" cy="720"/>
          </a:xfrm>
        </p:grpSpPr>
        <p:sp>
          <p:nvSpPr>
            <p:cNvPr id="133142" name="Text Box 22"/>
            <p:cNvSpPr txBox="1">
              <a:spLocks noChangeArrowheads="1"/>
            </p:cNvSpPr>
            <p:nvPr/>
          </p:nvSpPr>
          <p:spPr bwMode="auto">
            <a:xfrm>
              <a:off x="864" y="2400"/>
              <a:ext cx="265" cy="231"/>
            </a:xfrm>
            <a:prstGeom prst="rect">
              <a:avLst/>
            </a:prstGeom>
            <a:solidFill>
              <a:srgbClr val="CDFFF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b="1">
                  <a:solidFill>
                    <a:srgbClr val="003399"/>
                  </a:solidFill>
                  <a:latin typeface="Arial" charset="0"/>
                </a:rPr>
                <a:t>m</a:t>
              </a:r>
            </a:p>
          </p:txBody>
        </p:sp>
        <p:sp>
          <p:nvSpPr>
            <p:cNvPr id="133143" name="Text Box 23"/>
            <p:cNvSpPr txBox="1">
              <a:spLocks noChangeArrowheads="1"/>
            </p:cNvSpPr>
            <p:nvPr/>
          </p:nvSpPr>
          <p:spPr bwMode="auto">
            <a:xfrm>
              <a:off x="1488" y="2400"/>
              <a:ext cx="495" cy="231"/>
            </a:xfrm>
            <a:prstGeom prst="rect">
              <a:avLst/>
            </a:prstGeom>
            <a:solidFill>
              <a:srgbClr val="CDFFF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b="1">
                  <a:solidFill>
                    <a:srgbClr val="003399"/>
                  </a:solidFill>
                  <a:latin typeface="Arial" charset="0"/>
                  <a:ea typeface="黑体" pitchFamily="2" charset="-122"/>
                </a:rPr>
                <a:t>m+1</a:t>
              </a:r>
            </a:p>
          </p:txBody>
        </p:sp>
        <p:sp>
          <p:nvSpPr>
            <p:cNvPr id="133144" name="Text Box 24"/>
            <p:cNvSpPr txBox="1">
              <a:spLocks noChangeArrowheads="1"/>
            </p:cNvSpPr>
            <p:nvPr/>
          </p:nvSpPr>
          <p:spPr bwMode="auto">
            <a:xfrm>
              <a:off x="2256" y="2400"/>
              <a:ext cx="583" cy="231"/>
            </a:xfrm>
            <a:prstGeom prst="rect">
              <a:avLst/>
            </a:prstGeom>
            <a:solidFill>
              <a:srgbClr val="FFCC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b="1">
                  <a:solidFill>
                    <a:srgbClr val="003399"/>
                  </a:solidFill>
                  <a:latin typeface="Arial" charset="0"/>
                </a:rPr>
                <a:t>m - 2</a:t>
              </a:r>
            </a:p>
          </p:txBody>
        </p:sp>
        <p:sp>
          <p:nvSpPr>
            <p:cNvPr id="133145" name="Text Box 25"/>
            <p:cNvSpPr txBox="1">
              <a:spLocks noChangeArrowheads="1"/>
            </p:cNvSpPr>
            <p:nvPr/>
          </p:nvSpPr>
          <p:spPr bwMode="auto">
            <a:xfrm>
              <a:off x="3264" y="2400"/>
              <a:ext cx="486" cy="231"/>
            </a:xfrm>
            <a:prstGeom prst="rect">
              <a:avLst/>
            </a:prstGeom>
            <a:solidFill>
              <a:srgbClr val="CDFFF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b="1">
                  <a:solidFill>
                    <a:srgbClr val="003399"/>
                  </a:solidFill>
                  <a:latin typeface="Arial" charset="0"/>
                </a:rPr>
                <a:t>m+2</a:t>
              </a:r>
            </a:p>
          </p:txBody>
        </p:sp>
        <p:sp>
          <p:nvSpPr>
            <p:cNvPr id="133146" name="Text Box 26"/>
            <p:cNvSpPr txBox="1">
              <a:spLocks noChangeArrowheads="1"/>
            </p:cNvSpPr>
            <p:nvPr/>
          </p:nvSpPr>
          <p:spPr bwMode="auto">
            <a:xfrm>
              <a:off x="4224" y="2400"/>
              <a:ext cx="480" cy="231"/>
            </a:xfrm>
            <a:prstGeom prst="rect">
              <a:avLst/>
            </a:prstGeom>
            <a:solidFill>
              <a:srgbClr val="CDFFF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b="1">
                  <a:solidFill>
                    <a:srgbClr val="003399"/>
                  </a:solidFill>
                  <a:latin typeface="Arial" charset="0"/>
                </a:rPr>
                <a:t>m - 1</a:t>
              </a:r>
            </a:p>
          </p:txBody>
        </p:sp>
        <p:grpSp>
          <p:nvGrpSpPr>
            <p:cNvPr id="5" name="Group 42"/>
            <p:cNvGrpSpPr>
              <a:grpSpLocks/>
            </p:cNvGrpSpPr>
            <p:nvPr/>
          </p:nvGrpSpPr>
          <p:grpSpPr bwMode="auto">
            <a:xfrm>
              <a:off x="624" y="2640"/>
              <a:ext cx="4320" cy="480"/>
              <a:chOff x="657" y="2387"/>
              <a:chExt cx="4320" cy="480"/>
            </a:xfrm>
          </p:grpSpPr>
          <p:sp>
            <p:nvSpPr>
              <p:cNvPr id="133137" name="Rectangle 17"/>
              <p:cNvSpPr>
                <a:spLocks noChangeArrowheads="1"/>
              </p:cNvSpPr>
              <p:nvPr/>
            </p:nvSpPr>
            <p:spPr bwMode="auto">
              <a:xfrm>
                <a:off x="657" y="2387"/>
                <a:ext cx="4320" cy="480"/>
              </a:xfrm>
              <a:prstGeom prst="rect">
                <a:avLst/>
              </a:prstGeom>
              <a:solidFill>
                <a:srgbClr val="66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33138" name="Line 18"/>
              <p:cNvSpPr>
                <a:spLocks noChangeShapeType="1"/>
              </p:cNvSpPr>
              <p:nvPr/>
            </p:nvSpPr>
            <p:spPr bwMode="auto">
              <a:xfrm>
                <a:off x="1377" y="2387"/>
                <a:ext cx="0" cy="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139" name="Line 19"/>
              <p:cNvSpPr>
                <a:spLocks noChangeShapeType="1"/>
              </p:cNvSpPr>
              <p:nvPr/>
            </p:nvSpPr>
            <p:spPr bwMode="auto">
              <a:xfrm>
                <a:off x="2145" y="2387"/>
                <a:ext cx="0" cy="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140" name="Line 20"/>
              <p:cNvSpPr>
                <a:spLocks noChangeShapeType="1"/>
              </p:cNvSpPr>
              <p:nvPr/>
            </p:nvSpPr>
            <p:spPr bwMode="auto">
              <a:xfrm>
                <a:off x="3057" y="2387"/>
                <a:ext cx="0" cy="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141" name="Line 21"/>
              <p:cNvSpPr>
                <a:spLocks noChangeShapeType="1"/>
              </p:cNvSpPr>
              <p:nvPr/>
            </p:nvSpPr>
            <p:spPr bwMode="auto">
              <a:xfrm>
                <a:off x="4017" y="2387"/>
                <a:ext cx="0" cy="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155" name="Text Box 35"/>
              <p:cNvSpPr txBox="1">
                <a:spLocks noChangeArrowheads="1"/>
              </p:cNvSpPr>
              <p:nvPr/>
            </p:nvSpPr>
            <p:spPr bwMode="auto">
              <a:xfrm>
                <a:off x="2496" y="2562"/>
                <a:ext cx="192" cy="231"/>
              </a:xfrm>
              <a:prstGeom prst="rect">
                <a:avLst/>
              </a:prstGeom>
              <a:solidFill>
                <a:srgbClr val="FF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en-US" altLang="zh-CN" b="1">
                    <a:latin typeface="Arial" charset="0"/>
                  </a:rPr>
                  <a:t>6</a:t>
                </a:r>
              </a:p>
            </p:txBody>
          </p:sp>
          <p:sp>
            <p:nvSpPr>
              <p:cNvPr id="133156" name="Text Box 36"/>
              <p:cNvSpPr txBox="1">
                <a:spLocks noChangeArrowheads="1"/>
              </p:cNvSpPr>
              <p:nvPr/>
            </p:nvSpPr>
            <p:spPr bwMode="auto">
              <a:xfrm>
                <a:off x="4320" y="2544"/>
                <a:ext cx="336" cy="231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en-US" altLang="zh-CN" b="1">
                    <a:latin typeface="Arial" charset="0"/>
                  </a:rPr>
                  <a:t>10</a:t>
                </a:r>
              </a:p>
            </p:txBody>
          </p:sp>
          <p:sp>
            <p:nvSpPr>
              <p:cNvPr id="133157" name="Text Box 37"/>
              <p:cNvSpPr txBox="1">
                <a:spLocks noChangeArrowheads="1"/>
              </p:cNvSpPr>
              <p:nvPr/>
            </p:nvSpPr>
            <p:spPr bwMode="auto">
              <a:xfrm>
                <a:off x="912" y="2544"/>
                <a:ext cx="192" cy="231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en-US" altLang="zh-CN" b="1">
                    <a:latin typeface="Arial" charset="0"/>
                  </a:rPr>
                  <a:t>2</a:t>
                </a:r>
              </a:p>
            </p:txBody>
          </p:sp>
          <p:sp>
            <p:nvSpPr>
              <p:cNvPr id="133158" name="Text Box 38"/>
              <p:cNvSpPr txBox="1">
                <a:spLocks noChangeArrowheads="1"/>
              </p:cNvSpPr>
              <p:nvPr/>
            </p:nvSpPr>
            <p:spPr bwMode="auto">
              <a:xfrm>
                <a:off x="1680" y="2544"/>
                <a:ext cx="192" cy="231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en-US" altLang="zh-CN" b="1">
                    <a:latin typeface="Arial" charset="0"/>
                  </a:rPr>
                  <a:t>5</a:t>
                </a:r>
              </a:p>
            </p:txBody>
          </p:sp>
          <p:sp>
            <p:nvSpPr>
              <p:cNvPr id="133159" name="Text Box 39"/>
              <p:cNvSpPr txBox="1">
                <a:spLocks noChangeArrowheads="1"/>
              </p:cNvSpPr>
              <p:nvPr/>
            </p:nvSpPr>
            <p:spPr bwMode="auto">
              <a:xfrm>
                <a:off x="3456" y="2544"/>
                <a:ext cx="192" cy="231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en-US" altLang="zh-CN" b="1">
                    <a:latin typeface="Arial" charset="0"/>
                  </a:rPr>
                  <a:t>8</a:t>
                </a:r>
              </a:p>
            </p:txBody>
          </p:sp>
        </p:grpSp>
      </p:grpSp>
      <p:sp>
        <p:nvSpPr>
          <p:cNvPr id="133160" name="Text Box 40"/>
          <p:cNvSpPr txBox="1">
            <a:spLocks noChangeArrowheads="1"/>
          </p:cNvSpPr>
          <p:nvPr/>
        </p:nvSpPr>
        <p:spPr bwMode="auto">
          <a:xfrm>
            <a:off x="3041650" y="5722938"/>
            <a:ext cx="533400" cy="701675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4000" b="1">
                <a:latin typeface="Arial" charset="0"/>
              </a:rPr>
              <a:t>2</a:t>
            </a:r>
          </a:p>
        </p:txBody>
      </p:sp>
      <p:sp>
        <p:nvSpPr>
          <p:cNvPr id="133161" name="Text Box 41"/>
          <p:cNvSpPr txBox="1">
            <a:spLocks noChangeArrowheads="1"/>
          </p:cNvSpPr>
          <p:nvPr/>
        </p:nvSpPr>
        <p:spPr bwMode="auto">
          <a:xfrm>
            <a:off x="5022850" y="5722938"/>
            <a:ext cx="457200" cy="701675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4000" b="1">
                <a:latin typeface="Arial" charset="0"/>
              </a:rPr>
              <a:t>6</a:t>
            </a:r>
          </a:p>
        </p:txBody>
      </p:sp>
      <p:sp>
        <p:nvSpPr>
          <p:cNvPr id="133165" name="AutoShape 45"/>
          <p:cNvSpPr>
            <a:spLocks noChangeArrowheads="1"/>
          </p:cNvSpPr>
          <p:nvPr/>
        </p:nvSpPr>
        <p:spPr bwMode="auto">
          <a:xfrm>
            <a:off x="4067175" y="5805488"/>
            <a:ext cx="381000" cy="4572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3399"/>
          </a:solidFill>
          <a:ln w="9525">
            <a:solidFill>
              <a:srgbClr val="CCFF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3167" name="Text Box 47"/>
          <p:cNvSpPr txBox="1">
            <a:spLocks noChangeArrowheads="1"/>
          </p:cNvSpPr>
          <p:nvPr/>
        </p:nvSpPr>
        <p:spPr bwMode="auto">
          <a:xfrm>
            <a:off x="3563938" y="2603500"/>
            <a:ext cx="360362" cy="396875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/>
              <a:t>6</a:t>
            </a:r>
          </a:p>
        </p:txBody>
      </p:sp>
      <p:sp>
        <p:nvSpPr>
          <p:cNvPr id="43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3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3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3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3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0" grpId="0" animBg="1" autoUpdateAnimBg="0"/>
      <p:bldP spid="133161" grpId="0" animBg="1" autoUpdateAnimBg="0"/>
      <p:bldP spid="133165" grpId="0" animBg="1"/>
      <p:bldP spid="13316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22446" y="588669"/>
            <a:ext cx="203132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典型试题</a:t>
            </a:r>
            <a:endParaRPr lang="en-US" altLang="zh-CN" sz="3600" dirty="0" smtClean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zh-CN" altLang="en-US" sz="3600" dirty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1986" name="Picture 2" descr="https://upload.wikimedia.org/wikipedia/commons/0/08/Unequalized_Hawkes_Bay_N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409753"/>
            <a:ext cx="4064634" cy="2711079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34340" y="4290060"/>
            <a:ext cx="81381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对于该类</a:t>
            </a:r>
            <a:r>
              <a:rPr lang="zh-CN" altLang="en-US" sz="2400" dirty="0" smtClean="0">
                <a:solidFill>
                  <a:srgbClr val="0070C0"/>
                </a:solidFill>
                <a:latin typeface="楷体" pitchFamily="49" charset="-122"/>
                <a:ea typeface="楷体" pitchFamily="49" charset="-122"/>
              </a:rPr>
              <a:t>光照过强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、</a:t>
            </a:r>
            <a:r>
              <a:rPr lang="zh-CN" altLang="en-US" sz="2400" dirty="0" smtClean="0">
                <a:solidFill>
                  <a:srgbClr val="0070C0"/>
                </a:solidFill>
                <a:latin typeface="楷体" pitchFamily="49" charset="-122"/>
                <a:ea typeface="楷体" pitchFamily="49" charset="-122"/>
              </a:rPr>
              <a:t>灰度级分布不均匀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的自然场景图像，下列哪些算法能够在</a:t>
            </a:r>
            <a:r>
              <a:rPr lang="zh-CN" altLang="en-US" sz="2400" dirty="0" smtClean="0">
                <a:solidFill>
                  <a:srgbClr val="0070C0"/>
                </a:solidFill>
                <a:latin typeface="楷体" pitchFamily="49" charset="-122"/>
                <a:ea typeface="楷体" pitchFamily="49" charset="-122"/>
              </a:rPr>
              <a:t>不预设参数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的前提下被用于图像增强？</a:t>
            </a:r>
            <a:endParaRPr lang="en-US" altLang="zh-CN" sz="2400" dirty="0" smtClean="0">
              <a:latin typeface="楷体" pitchFamily="49" charset="-122"/>
              <a:ea typeface="楷体" pitchFamily="49" charset="-122"/>
            </a:endParaRPr>
          </a:p>
          <a:p>
            <a:pPr algn="ctr"/>
            <a:endParaRPr lang="en-US" altLang="zh-CN" sz="2400" dirty="0" smtClean="0">
              <a:latin typeface="楷体" pitchFamily="49" charset="-122"/>
              <a:ea typeface="楷体" pitchFamily="49" charset="-122"/>
            </a:endParaRPr>
          </a:p>
          <a:p>
            <a:pPr algn="ctr"/>
            <a:r>
              <a:rPr lang="en-US" altLang="zh-CN" sz="2400" dirty="0" smtClean="0">
                <a:latin typeface="楷体" pitchFamily="49" charset="-122"/>
                <a:ea typeface="楷体" pitchFamily="49" charset="-122"/>
              </a:rPr>
              <a:t>A</a:t>
            </a:r>
            <a:r>
              <a:rPr lang="en-US" altLang="zh-CN" sz="2400" dirty="0" smtClean="0">
                <a:latin typeface="楷体" pitchFamily="49" charset="-122"/>
                <a:ea typeface="楷体" pitchFamily="49" charset="-122"/>
              </a:rPr>
              <a:t>.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动态调整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 </a:t>
            </a:r>
            <a:r>
              <a:rPr lang="en-US" altLang="zh-CN" sz="2400" dirty="0" smtClean="0">
                <a:latin typeface="楷体" pitchFamily="49" charset="-122"/>
                <a:ea typeface="楷体" pitchFamily="49" charset="-122"/>
              </a:rPr>
              <a:t>B.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对比度展宽 </a:t>
            </a:r>
            <a:r>
              <a:rPr lang="en-US" altLang="zh-CN" sz="2400" dirty="0" smtClean="0">
                <a:latin typeface="楷体" pitchFamily="49" charset="-122"/>
                <a:ea typeface="楷体" pitchFamily="49" charset="-122"/>
              </a:rPr>
              <a:t>C.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直方图均衡化 </a:t>
            </a:r>
            <a:r>
              <a:rPr lang="en-US" altLang="zh-CN" sz="2400" dirty="0" smtClean="0">
                <a:latin typeface="楷体" pitchFamily="49" charset="-122"/>
                <a:ea typeface="楷体" pitchFamily="49" charset="-122"/>
              </a:rPr>
              <a:t>D.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以上均可</a:t>
            </a:r>
          </a:p>
        </p:txBody>
      </p:sp>
    </p:spTree>
    <p:extLst>
      <p:ext uri="{BB962C8B-B14F-4D97-AF65-F5344CB8AC3E}">
        <p14:creationId xmlns:p14="http://schemas.microsoft.com/office/powerpoint/2010/main" xmlns="" val="284823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79" name="Oval 23"/>
          <p:cNvSpPr>
            <a:spLocks noChangeArrowheads="1"/>
          </p:cNvSpPr>
          <p:nvPr/>
        </p:nvSpPr>
        <p:spPr bwMode="auto">
          <a:xfrm>
            <a:off x="1619250" y="5373688"/>
            <a:ext cx="2873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6985000" cy="1206500"/>
          </a:xfrm>
        </p:spPr>
        <p:txBody>
          <a:bodyPr>
            <a:normAutofit/>
          </a:bodyPr>
          <a:lstStyle/>
          <a:p>
            <a:pPr algn="l"/>
            <a:r>
              <a:rPr lang="zh-CN" altLang="en-US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中值滤波器：处理示例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916113"/>
            <a:ext cx="8207375" cy="2447925"/>
          </a:xfrm>
        </p:spPr>
        <p:txBody>
          <a:bodyPr/>
          <a:lstStyle/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zh-CN" altLang="en-US" b="1" dirty="0">
                <a:effectLst/>
                <a:latin typeface="楷体" pitchFamily="49" charset="-122"/>
                <a:ea typeface="楷体" pitchFamily="49" charset="-122"/>
              </a:rPr>
              <a:t>例：模板是一个</a:t>
            </a:r>
            <a:r>
              <a:rPr lang="en-US" altLang="zh-CN" b="1" dirty="0">
                <a:solidFill>
                  <a:srgbClr val="CC00FF"/>
                </a:solidFill>
                <a:effectLst/>
                <a:latin typeface="楷体" pitchFamily="49" charset="-122"/>
                <a:ea typeface="楷体" pitchFamily="49" charset="-122"/>
              </a:rPr>
              <a:t>1*5</a:t>
            </a:r>
            <a:r>
              <a:rPr lang="zh-CN" altLang="en-US" b="1" dirty="0">
                <a:solidFill>
                  <a:srgbClr val="CC00FF"/>
                </a:solidFill>
                <a:effectLst/>
                <a:latin typeface="楷体" pitchFamily="49" charset="-122"/>
                <a:ea typeface="楷体" pitchFamily="49" charset="-122"/>
              </a:rPr>
              <a:t>大小</a:t>
            </a:r>
            <a:r>
              <a:rPr lang="zh-CN" altLang="en-US" b="1" dirty="0">
                <a:effectLst/>
                <a:latin typeface="楷体" pitchFamily="49" charset="-122"/>
                <a:ea typeface="楷体" pitchFamily="49" charset="-122"/>
              </a:rPr>
              <a:t>的一维模板。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zh-CN" altLang="en-US" b="1" dirty="0">
                <a:effectLst/>
                <a:latin typeface="楷体" pitchFamily="49" charset="-122"/>
                <a:ea typeface="楷体" pitchFamily="49" charset="-122"/>
              </a:rPr>
              <a:t>原图像为：</a:t>
            </a:r>
            <a:r>
              <a:rPr lang="zh-CN" altLang="en-US" dirty="0"/>
              <a:t>　</a:t>
            </a:r>
            <a:r>
              <a:rPr lang="en-US" altLang="zh-CN" dirty="0">
                <a:effectLst/>
              </a:rPr>
              <a:t>2  2  6  2  1  2  4  4  4  2  4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zh-CN" dirty="0"/>
              <a:t>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zh-CN" altLang="en-US" b="1" dirty="0">
                <a:effectLst/>
                <a:latin typeface="楷体" pitchFamily="49" charset="-122"/>
                <a:ea typeface="楷体" pitchFamily="49" charset="-122"/>
              </a:rPr>
              <a:t>处理后为：</a:t>
            </a:r>
            <a:r>
              <a:rPr lang="zh-CN" altLang="en-US" b="1" dirty="0">
                <a:latin typeface="楷体" pitchFamily="49" charset="-122"/>
                <a:ea typeface="楷体" pitchFamily="49" charset="-122"/>
              </a:rPr>
              <a:t>                             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zh-CN" sz="3600" dirty="0"/>
          </a:p>
        </p:txBody>
      </p:sp>
      <p:sp>
        <p:nvSpPr>
          <p:cNvPr id="45073" name="Line 17"/>
          <p:cNvSpPr>
            <a:spLocks noChangeShapeType="1"/>
          </p:cNvSpPr>
          <p:nvPr/>
        </p:nvSpPr>
        <p:spPr bwMode="auto">
          <a:xfrm>
            <a:off x="3086100" y="3276600"/>
            <a:ext cx="2133600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45075" name="Line 19"/>
          <p:cNvSpPr>
            <a:spLocks noChangeShapeType="1"/>
          </p:cNvSpPr>
          <p:nvPr/>
        </p:nvSpPr>
        <p:spPr bwMode="auto">
          <a:xfrm>
            <a:off x="4267200" y="3276600"/>
            <a:ext cx="0" cy="6096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45076" name="Line 20"/>
          <p:cNvSpPr>
            <a:spLocks noChangeShapeType="1"/>
          </p:cNvSpPr>
          <p:nvPr/>
        </p:nvSpPr>
        <p:spPr bwMode="auto">
          <a:xfrm>
            <a:off x="3581400" y="3390900"/>
            <a:ext cx="2062163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45077" name="Line 21"/>
          <p:cNvSpPr>
            <a:spLocks noChangeShapeType="1"/>
          </p:cNvSpPr>
          <p:nvPr/>
        </p:nvSpPr>
        <p:spPr bwMode="auto">
          <a:xfrm>
            <a:off x="4716463" y="3400425"/>
            <a:ext cx="7937" cy="53340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45081" name="Line 25"/>
          <p:cNvSpPr>
            <a:spLocks noChangeShapeType="1"/>
          </p:cNvSpPr>
          <p:nvPr/>
        </p:nvSpPr>
        <p:spPr bwMode="auto">
          <a:xfrm flipV="1">
            <a:off x="1835150" y="4419600"/>
            <a:ext cx="2432050" cy="954088"/>
          </a:xfrm>
          <a:prstGeom prst="line">
            <a:avLst/>
          </a:prstGeom>
          <a:noFill/>
          <a:ln w="28575">
            <a:solidFill>
              <a:srgbClr val="FF00FF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zh-CN" altLang="en-US"/>
          </a:p>
        </p:txBody>
      </p:sp>
      <p:sp>
        <p:nvSpPr>
          <p:cNvPr id="45084" name="Line 28"/>
          <p:cNvSpPr>
            <a:spLocks noChangeShapeType="1"/>
          </p:cNvSpPr>
          <p:nvPr/>
        </p:nvSpPr>
        <p:spPr bwMode="auto">
          <a:xfrm flipV="1">
            <a:off x="3708400" y="4437063"/>
            <a:ext cx="935038" cy="936625"/>
          </a:xfrm>
          <a:prstGeom prst="line">
            <a:avLst/>
          </a:prstGeom>
          <a:noFill/>
          <a:ln w="28575">
            <a:solidFill>
              <a:srgbClr val="FFFF00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zh-CN" altLang="en-US"/>
          </a:p>
        </p:txBody>
      </p:sp>
      <p:sp>
        <p:nvSpPr>
          <p:cNvPr id="45086" name="Line 30"/>
          <p:cNvSpPr>
            <a:spLocks noChangeShapeType="1"/>
          </p:cNvSpPr>
          <p:nvPr/>
        </p:nvSpPr>
        <p:spPr bwMode="auto">
          <a:xfrm>
            <a:off x="4067175" y="3505200"/>
            <a:ext cx="2133600" cy="0"/>
          </a:xfrm>
          <a:prstGeom prst="line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zh-CN" altLang="en-US"/>
          </a:p>
        </p:txBody>
      </p:sp>
      <p:sp>
        <p:nvSpPr>
          <p:cNvPr id="45087" name="Line 31"/>
          <p:cNvSpPr>
            <a:spLocks noChangeShapeType="1"/>
          </p:cNvSpPr>
          <p:nvPr/>
        </p:nvSpPr>
        <p:spPr bwMode="auto">
          <a:xfrm>
            <a:off x="5257800" y="3505200"/>
            <a:ext cx="0" cy="457200"/>
          </a:xfrm>
          <a:prstGeom prst="line">
            <a:avLst/>
          </a:prstGeom>
          <a:noFill/>
          <a:ln w="28575">
            <a:solidFill>
              <a:schemeClr val="folHlink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zh-CN" altLang="en-US"/>
          </a:p>
        </p:txBody>
      </p:sp>
      <p:sp>
        <p:nvSpPr>
          <p:cNvPr id="45089" name="Line 33"/>
          <p:cNvSpPr>
            <a:spLocks noChangeShapeType="1"/>
          </p:cNvSpPr>
          <p:nvPr/>
        </p:nvSpPr>
        <p:spPr bwMode="auto">
          <a:xfrm flipH="1" flipV="1">
            <a:off x="5292725" y="4581525"/>
            <a:ext cx="22225" cy="673100"/>
          </a:xfrm>
          <a:prstGeom prst="line">
            <a:avLst/>
          </a:prstGeom>
          <a:noFill/>
          <a:ln w="28575">
            <a:solidFill>
              <a:schemeClr val="folHlink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zh-CN" altLang="en-US"/>
          </a:p>
        </p:txBody>
      </p:sp>
      <p:sp>
        <p:nvSpPr>
          <p:cNvPr id="45092" name="Line 36"/>
          <p:cNvSpPr>
            <a:spLocks noChangeShapeType="1"/>
          </p:cNvSpPr>
          <p:nvPr/>
        </p:nvSpPr>
        <p:spPr bwMode="auto">
          <a:xfrm>
            <a:off x="3276600" y="3284538"/>
            <a:ext cx="0" cy="690562"/>
          </a:xfrm>
          <a:prstGeom prst="line">
            <a:avLst/>
          </a:prstGeom>
          <a:noFill/>
          <a:ln w="28575">
            <a:solidFill>
              <a:schemeClr val="hlink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zh-CN" altLang="en-US"/>
          </a:p>
        </p:txBody>
      </p:sp>
      <p:sp>
        <p:nvSpPr>
          <p:cNvPr id="45099" name="Line 43"/>
          <p:cNvSpPr>
            <a:spLocks noChangeShapeType="1"/>
          </p:cNvSpPr>
          <p:nvPr/>
        </p:nvSpPr>
        <p:spPr bwMode="auto">
          <a:xfrm>
            <a:off x="6838950" y="3352800"/>
            <a:ext cx="1219200" cy="0"/>
          </a:xfrm>
          <a:prstGeom prst="line">
            <a:avLst/>
          </a:prstGeom>
          <a:noFill/>
          <a:ln w="28575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zh-CN" altLang="en-US"/>
          </a:p>
        </p:txBody>
      </p:sp>
      <p:sp>
        <p:nvSpPr>
          <p:cNvPr id="45100" name="Line 44"/>
          <p:cNvSpPr>
            <a:spLocks noChangeShapeType="1"/>
          </p:cNvSpPr>
          <p:nvPr/>
        </p:nvSpPr>
        <p:spPr bwMode="auto">
          <a:xfrm>
            <a:off x="7524750" y="3357563"/>
            <a:ext cx="0" cy="533400"/>
          </a:xfrm>
          <a:prstGeom prst="line">
            <a:avLst/>
          </a:prstGeom>
          <a:noFill/>
          <a:ln w="28575">
            <a:solidFill>
              <a:srgbClr val="CCCC00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zh-CN" altLang="en-US"/>
          </a:p>
        </p:txBody>
      </p:sp>
      <p:sp>
        <p:nvSpPr>
          <p:cNvPr id="45102" name="Line 46"/>
          <p:cNvSpPr>
            <a:spLocks noChangeShapeType="1"/>
          </p:cNvSpPr>
          <p:nvPr/>
        </p:nvSpPr>
        <p:spPr bwMode="auto">
          <a:xfrm flipV="1">
            <a:off x="7543800" y="4460875"/>
            <a:ext cx="0" cy="792163"/>
          </a:xfrm>
          <a:prstGeom prst="line">
            <a:avLst/>
          </a:prstGeom>
          <a:noFill/>
          <a:ln w="28575">
            <a:solidFill>
              <a:srgbClr val="CCCC00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zh-CN" altLang="en-US"/>
          </a:p>
        </p:txBody>
      </p:sp>
      <p:sp>
        <p:nvSpPr>
          <p:cNvPr id="45103" name="Line 47"/>
          <p:cNvSpPr>
            <a:spLocks noChangeShapeType="1"/>
          </p:cNvSpPr>
          <p:nvPr/>
        </p:nvSpPr>
        <p:spPr bwMode="auto">
          <a:xfrm>
            <a:off x="8018463" y="3213100"/>
            <a:ext cx="0" cy="719138"/>
          </a:xfrm>
          <a:prstGeom prst="line">
            <a:avLst/>
          </a:prstGeom>
          <a:noFill/>
          <a:ln w="28575">
            <a:solidFill>
              <a:schemeClr val="hlink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zh-CN" altLang="en-US"/>
          </a:p>
        </p:txBody>
      </p:sp>
      <p:sp>
        <p:nvSpPr>
          <p:cNvPr id="45106" name="Text Box 50"/>
          <p:cNvSpPr txBox="1">
            <a:spLocks noChangeArrowheads="1"/>
          </p:cNvSpPr>
          <p:nvPr/>
        </p:nvSpPr>
        <p:spPr bwMode="auto">
          <a:xfrm>
            <a:off x="3059113" y="3933825"/>
            <a:ext cx="5048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200"/>
              <a:t>2</a:t>
            </a:r>
          </a:p>
        </p:txBody>
      </p:sp>
      <p:sp>
        <p:nvSpPr>
          <p:cNvPr id="45107" name="Text Box 51"/>
          <p:cNvSpPr txBox="1">
            <a:spLocks noChangeArrowheads="1"/>
          </p:cNvSpPr>
          <p:nvPr/>
        </p:nvSpPr>
        <p:spPr bwMode="auto">
          <a:xfrm>
            <a:off x="3549650" y="3919538"/>
            <a:ext cx="5048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200"/>
              <a:t>2</a:t>
            </a:r>
          </a:p>
        </p:txBody>
      </p:sp>
      <p:sp>
        <p:nvSpPr>
          <p:cNvPr id="45108" name="Text Box 52"/>
          <p:cNvSpPr txBox="1">
            <a:spLocks noChangeArrowheads="1"/>
          </p:cNvSpPr>
          <p:nvPr/>
        </p:nvSpPr>
        <p:spPr bwMode="auto">
          <a:xfrm>
            <a:off x="1026594" y="5391178"/>
            <a:ext cx="172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400" dirty="0"/>
              <a:t>(1,2,2,2,6)</a:t>
            </a:r>
          </a:p>
        </p:txBody>
      </p:sp>
      <p:sp>
        <p:nvSpPr>
          <p:cNvPr id="45109" name="Text Box 53"/>
          <p:cNvSpPr txBox="1">
            <a:spLocks noChangeArrowheads="1"/>
          </p:cNvSpPr>
          <p:nvPr/>
        </p:nvSpPr>
        <p:spPr bwMode="auto">
          <a:xfrm>
            <a:off x="4010025" y="3903663"/>
            <a:ext cx="5048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200">
                <a:solidFill>
                  <a:schemeClr val="hlink"/>
                </a:solidFill>
              </a:rPr>
              <a:t>2</a:t>
            </a:r>
          </a:p>
        </p:txBody>
      </p:sp>
      <p:sp>
        <p:nvSpPr>
          <p:cNvPr id="45110" name="Oval 54"/>
          <p:cNvSpPr>
            <a:spLocks noChangeArrowheads="1"/>
          </p:cNvSpPr>
          <p:nvPr/>
        </p:nvSpPr>
        <p:spPr bwMode="auto">
          <a:xfrm>
            <a:off x="3419475" y="5373688"/>
            <a:ext cx="2873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5111" name="Text Box 55"/>
          <p:cNvSpPr txBox="1">
            <a:spLocks noChangeArrowheads="1"/>
          </p:cNvSpPr>
          <p:nvPr/>
        </p:nvSpPr>
        <p:spPr bwMode="auto">
          <a:xfrm>
            <a:off x="2832735" y="5373688"/>
            <a:ext cx="172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400" dirty="0"/>
              <a:t>(1,2,2,2,6)</a:t>
            </a:r>
          </a:p>
        </p:txBody>
      </p:sp>
      <p:sp>
        <p:nvSpPr>
          <p:cNvPr id="45112" name="Oval 56"/>
          <p:cNvSpPr>
            <a:spLocks noChangeArrowheads="1"/>
          </p:cNvSpPr>
          <p:nvPr/>
        </p:nvSpPr>
        <p:spPr bwMode="auto">
          <a:xfrm>
            <a:off x="5172075" y="5373688"/>
            <a:ext cx="2873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5113" name="Text Box 57"/>
          <p:cNvSpPr txBox="1">
            <a:spLocks noChangeArrowheads="1"/>
          </p:cNvSpPr>
          <p:nvPr/>
        </p:nvSpPr>
        <p:spPr bwMode="auto">
          <a:xfrm>
            <a:off x="4514850" y="3889375"/>
            <a:ext cx="5048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200"/>
              <a:t>2</a:t>
            </a:r>
          </a:p>
        </p:txBody>
      </p:sp>
      <p:sp>
        <p:nvSpPr>
          <p:cNvPr id="45114" name="Text Box 58"/>
          <p:cNvSpPr txBox="1">
            <a:spLocks noChangeArrowheads="1"/>
          </p:cNvSpPr>
          <p:nvPr/>
        </p:nvSpPr>
        <p:spPr bwMode="auto">
          <a:xfrm>
            <a:off x="4590415" y="5383848"/>
            <a:ext cx="172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400" dirty="0"/>
              <a:t>(1,2,</a:t>
            </a:r>
            <a:r>
              <a:rPr kumimoji="1" lang="en-US" altLang="zh-CN" sz="2400" dirty="0">
                <a:solidFill>
                  <a:schemeClr val="hlink"/>
                </a:solidFill>
              </a:rPr>
              <a:t>2</a:t>
            </a:r>
            <a:r>
              <a:rPr kumimoji="1" lang="en-US" altLang="zh-CN" sz="2400" dirty="0"/>
              <a:t>,4,6)</a:t>
            </a:r>
          </a:p>
        </p:txBody>
      </p:sp>
      <p:sp>
        <p:nvSpPr>
          <p:cNvPr id="45115" name="Oval 59"/>
          <p:cNvSpPr>
            <a:spLocks noChangeArrowheads="1"/>
          </p:cNvSpPr>
          <p:nvPr/>
        </p:nvSpPr>
        <p:spPr bwMode="auto">
          <a:xfrm>
            <a:off x="7400925" y="5373688"/>
            <a:ext cx="2873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5116" name="Text Box 60"/>
          <p:cNvSpPr txBox="1">
            <a:spLocks noChangeArrowheads="1"/>
          </p:cNvSpPr>
          <p:nvPr/>
        </p:nvSpPr>
        <p:spPr bwMode="auto">
          <a:xfrm>
            <a:off x="5076825" y="3862388"/>
            <a:ext cx="5048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200">
                <a:solidFill>
                  <a:schemeClr val="hlink"/>
                </a:solidFill>
              </a:rPr>
              <a:t>2</a:t>
            </a:r>
          </a:p>
        </p:txBody>
      </p:sp>
      <p:sp>
        <p:nvSpPr>
          <p:cNvPr id="45117" name="Text Box 61"/>
          <p:cNvSpPr txBox="1">
            <a:spLocks noChangeArrowheads="1"/>
          </p:cNvSpPr>
          <p:nvPr/>
        </p:nvSpPr>
        <p:spPr bwMode="auto">
          <a:xfrm>
            <a:off x="5580063" y="3860800"/>
            <a:ext cx="5048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200"/>
              <a:t>2</a:t>
            </a:r>
          </a:p>
        </p:txBody>
      </p:sp>
      <p:sp>
        <p:nvSpPr>
          <p:cNvPr id="45118" name="Text Box 62"/>
          <p:cNvSpPr txBox="1">
            <a:spLocks noChangeArrowheads="1"/>
          </p:cNvSpPr>
          <p:nvPr/>
        </p:nvSpPr>
        <p:spPr bwMode="auto">
          <a:xfrm>
            <a:off x="6011863" y="3860800"/>
            <a:ext cx="5048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200"/>
              <a:t>4</a:t>
            </a:r>
          </a:p>
        </p:txBody>
      </p:sp>
      <p:sp>
        <p:nvSpPr>
          <p:cNvPr id="45119" name="Text Box 63"/>
          <p:cNvSpPr txBox="1">
            <a:spLocks noChangeArrowheads="1"/>
          </p:cNvSpPr>
          <p:nvPr/>
        </p:nvSpPr>
        <p:spPr bwMode="auto">
          <a:xfrm>
            <a:off x="6473825" y="3860800"/>
            <a:ext cx="5048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200"/>
              <a:t>4</a:t>
            </a:r>
          </a:p>
        </p:txBody>
      </p:sp>
      <p:sp>
        <p:nvSpPr>
          <p:cNvPr id="45120" name="Text Box 64"/>
          <p:cNvSpPr txBox="1">
            <a:spLocks noChangeArrowheads="1"/>
          </p:cNvSpPr>
          <p:nvPr/>
        </p:nvSpPr>
        <p:spPr bwMode="auto">
          <a:xfrm>
            <a:off x="6843713" y="3848100"/>
            <a:ext cx="5048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200"/>
              <a:t>4</a:t>
            </a:r>
          </a:p>
        </p:txBody>
      </p:sp>
      <p:sp>
        <p:nvSpPr>
          <p:cNvPr id="45121" name="Text Box 65"/>
          <p:cNvSpPr txBox="1">
            <a:spLocks noChangeArrowheads="1"/>
          </p:cNvSpPr>
          <p:nvPr/>
        </p:nvSpPr>
        <p:spPr bwMode="auto">
          <a:xfrm>
            <a:off x="7299325" y="3860800"/>
            <a:ext cx="5048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200">
                <a:solidFill>
                  <a:schemeClr val="hlink"/>
                </a:solidFill>
              </a:rPr>
              <a:t>4</a:t>
            </a:r>
          </a:p>
        </p:txBody>
      </p:sp>
      <p:sp>
        <p:nvSpPr>
          <p:cNvPr id="45122" name="Text Box 66"/>
          <p:cNvSpPr txBox="1">
            <a:spLocks noChangeArrowheads="1"/>
          </p:cNvSpPr>
          <p:nvPr/>
        </p:nvSpPr>
        <p:spPr bwMode="auto">
          <a:xfrm>
            <a:off x="7794625" y="3870325"/>
            <a:ext cx="5048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200"/>
              <a:t>4</a:t>
            </a:r>
          </a:p>
        </p:txBody>
      </p:sp>
      <p:sp>
        <p:nvSpPr>
          <p:cNvPr id="45123" name="Text Box 67"/>
          <p:cNvSpPr txBox="1">
            <a:spLocks noChangeArrowheads="1"/>
          </p:cNvSpPr>
          <p:nvPr/>
        </p:nvSpPr>
        <p:spPr bwMode="auto">
          <a:xfrm>
            <a:off x="7081520" y="5363528"/>
            <a:ext cx="1223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400" dirty="0"/>
              <a:t>(2,</a:t>
            </a:r>
            <a:r>
              <a:rPr kumimoji="1" lang="en-US" altLang="zh-CN" sz="2400" dirty="0">
                <a:solidFill>
                  <a:schemeClr val="hlink"/>
                </a:solidFill>
              </a:rPr>
              <a:t>4</a:t>
            </a:r>
            <a:r>
              <a:rPr kumimoji="1" lang="en-US" altLang="zh-CN" sz="2400" dirty="0"/>
              <a:t>,4)</a:t>
            </a:r>
          </a:p>
        </p:txBody>
      </p:sp>
      <p:sp>
        <p:nvSpPr>
          <p:cNvPr id="37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5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5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5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5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5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5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45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45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5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5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45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45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45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45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45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5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5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45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45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45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45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45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45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45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45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45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45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45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45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45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0" dur="500"/>
                                        <p:tgtEl>
                                          <p:spTgt spid="4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5" dur="500"/>
                                        <p:tgtEl>
                                          <p:spTgt spid="45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0" dur="500"/>
                                        <p:tgtEl>
                                          <p:spTgt spid="45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5" dur="500"/>
                                        <p:tgtEl>
                                          <p:spTgt spid="4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0" dur="500"/>
                                        <p:tgtEl>
                                          <p:spTgt spid="45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5" dur="500"/>
                                        <p:tgtEl>
                                          <p:spTgt spid="4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79" grpId="0" animBg="1"/>
      <p:bldP spid="45059" grpId="0" build="p"/>
      <p:bldP spid="45073" grpId="0" animBg="1"/>
      <p:bldP spid="45075" grpId="0" animBg="1"/>
      <p:bldP spid="45076" grpId="0" animBg="1"/>
      <p:bldP spid="45077" grpId="0" animBg="1"/>
      <p:bldP spid="45081" grpId="0" animBg="1"/>
      <p:bldP spid="45084" grpId="0" animBg="1"/>
      <p:bldP spid="45086" grpId="0" animBg="1"/>
      <p:bldP spid="45087" grpId="0" animBg="1"/>
      <p:bldP spid="45089" grpId="0" animBg="1"/>
      <p:bldP spid="45092" grpId="0" animBg="1"/>
      <p:bldP spid="45099" grpId="0" animBg="1"/>
      <p:bldP spid="45100" grpId="0" animBg="1"/>
      <p:bldP spid="45102" grpId="0" animBg="1"/>
      <p:bldP spid="45103" grpId="0" animBg="1"/>
      <p:bldP spid="45106" grpId="0"/>
      <p:bldP spid="45107" grpId="0"/>
      <p:bldP spid="45108" grpId="0"/>
      <p:bldP spid="45109" grpId="0"/>
      <p:bldP spid="45110" grpId="0" animBg="1"/>
      <p:bldP spid="45111" grpId="0"/>
      <p:bldP spid="45112" grpId="0" animBg="1"/>
      <p:bldP spid="45113" grpId="0"/>
      <p:bldP spid="45114" grpId="0"/>
      <p:bldP spid="45115" grpId="0" animBg="1"/>
      <p:bldP spid="45116" grpId="0"/>
      <p:bldP spid="45117" grpId="0"/>
      <p:bldP spid="45118" grpId="0"/>
      <p:bldP spid="45119" grpId="0"/>
      <p:bldP spid="45120" grpId="0"/>
      <p:bldP spid="45121" grpId="0"/>
      <p:bldP spid="45122" grpId="0"/>
      <p:bldP spid="451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4213" y="404813"/>
            <a:ext cx="7632700" cy="1152525"/>
          </a:xfrm>
        </p:spPr>
        <p:txBody>
          <a:bodyPr>
            <a:normAutofit/>
          </a:bodyPr>
          <a:lstStyle/>
          <a:p>
            <a:pPr algn="l"/>
            <a:r>
              <a:rPr lang="zh-CN" altLang="en-US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中值滤波器：滤波处理方法</a:t>
            </a:r>
          </a:p>
        </p:txBody>
      </p:sp>
      <p:sp>
        <p:nvSpPr>
          <p:cNvPr id="19661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764527" y="2853108"/>
            <a:ext cx="7350125" cy="1585912"/>
          </a:xfrm>
          <a:ln w="38100" cmpd="dbl">
            <a:solidFill>
              <a:srgbClr val="6600FF"/>
            </a:solidFill>
          </a:ln>
        </p:spPr>
        <p:txBody>
          <a:bodyPr/>
          <a:lstStyle/>
          <a:p>
            <a:pPr>
              <a:lnSpc>
                <a:spcPct val="130000"/>
              </a:lnSpc>
              <a:buNone/>
            </a:pPr>
            <a:r>
              <a:rPr lang="zh-CN" altLang="en-US" sz="2800" b="1" dirty="0">
                <a:effectLst/>
                <a:latin typeface="楷体" pitchFamily="49" charset="-122"/>
                <a:ea typeface="楷体" pitchFamily="49" charset="-122"/>
              </a:rPr>
              <a:t>与均值滤波类似，做</a:t>
            </a:r>
            <a:r>
              <a:rPr lang="en-US" altLang="zh-CN" sz="2800" b="1" dirty="0">
                <a:effectLst/>
                <a:latin typeface="楷体" pitchFamily="49" charset="-122"/>
                <a:ea typeface="楷体" pitchFamily="49" charset="-122"/>
              </a:rPr>
              <a:t>3*3</a:t>
            </a:r>
            <a:r>
              <a:rPr lang="zh-CN" altLang="en-US" sz="2800" b="1" dirty="0">
                <a:effectLst/>
                <a:latin typeface="楷体" pitchFamily="49" charset="-122"/>
                <a:ea typeface="楷体" pitchFamily="49" charset="-122"/>
              </a:rPr>
              <a:t>的模板，对</a:t>
            </a:r>
            <a:r>
              <a:rPr lang="en-US" altLang="zh-CN" sz="2800" b="1" dirty="0">
                <a:effectLst/>
                <a:latin typeface="楷体" pitchFamily="49" charset="-122"/>
                <a:ea typeface="楷体" pitchFamily="49" charset="-122"/>
              </a:rPr>
              <a:t>9</a:t>
            </a:r>
            <a:r>
              <a:rPr lang="zh-CN" altLang="en-US" sz="2800" b="1" dirty="0">
                <a:effectLst/>
                <a:latin typeface="楷体" pitchFamily="49" charset="-122"/>
                <a:ea typeface="楷体" pitchFamily="49" charset="-122"/>
              </a:rPr>
              <a:t>个数排序</a:t>
            </a:r>
            <a:r>
              <a:rPr lang="zh-CN" altLang="en-US" sz="2800" b="1" dirty="0" smtClean="0">
                <a:effectLst/>
                <a:latin typeface="楷体" pitchFamily="49" charset="-122"/>
                <a:ea typeface="楷体" pitchFamily="49" charset="-122"/>
              </a:rPr>
              <a:t>，</a:t>
            </a:r>
            <a:endParaRPr lang="en-US" altLang="zh-CN" sz="2800" b="1" dirty="0" smtClean="0">
              <a:effectLst/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30000"/>
              </a:lnSpc>
              <a:buNone/>
            </a:pPr>
            <a:r>
              <a:rPr lang="zh-CN" altLang="en-US" sz="2800" b="1" dirty="0" smtClean="0">
                <a:effectLst/>
                <a:latin typeface="楷体" pitchFamily="49" charset="-122"/>
                <a:ea typeface="楷体" pitchFamily="49" charset="-122"/>
              </a:rPr>
              <a:t>取</a:t>
            </a:r>
            <a:r>
              <a:rPr lang="zh-CN" altLang="en-US" sz="2800" b="1" dirty="0">
                <a:effectLst/>
                <a:latin typeface="楷体" pitchFamily="49" charset="-122"/>
                <a:ea typeface="楷体" pitchFamily="49" charset="-122"/>
              </a:rPr>
              <a:t>第</a:t>
            </a:r>
            <a:r>
              <a:rPr lang="en-US" altLang="zh-CN" sz="2800" b="1" dirty="0">
                <a:effectLst/>
                <a:latin typeface="楷体" pitchFamily="49" charset="-122"/>
                <a:ea typeface="楷体" pitchFamily="49" charset="-122"/>
              </a:rPr>
              <a:t>5</a:t>
            </a:r>
            <a:r>
              <a:rPr lang="zh-CN" altLang="en-US" sz="2800" b="1" dirty="0">
                <a:effectLst/>
                <a:latin typeface="楷体" pitchFamily="49" charset="-122"/>
                <a:ea typeface="楷体" pitchFamily="49" charset="-122"/>
              </a:rPr>
              <a:t>个数替代原来的像素值。</a:t>
            </a:r>
          </a:p>
        </p:txBody>
      </p:sp>
      <p:sp>
        <p:nvSpPr>
          <p:cNvPr id="99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>
          <a:xfrm>
            <a:off x="560070" y="577533"/>
            <a:ext cx="6554788" cy="1084262"/>
          </a:xfrm>
        </p:spPr>
        <p:txBody>
          <a:bodyPr>
            <a:normAutofit/>
          </a:bodyPr>
          <a:lstStyle/>
          <a:p>
            <a:pPr algn="l"/>
            <a:r>
              <a:rPr lang="zh-CN" altLang="en-US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中值滤波器：例题</a:t>
            </a:r>
          </a:p>
        </p:txBody>
      </p:sp>
      <p:graphicFrame>
        <p:nvGraphicFramePr>
          <p:cNvPr id="197836" name="Group 204"/>
          <p:cNvGraphicFramePr>
            <a:graphicFrameLocks noGrp="1"/>
          </p:cNvGraphicFramePr>
          <p:nvPr/>
        </p:nvGraphicFramePr>
        <p:xfrm>
          <a:off x="1289050" y="2492375"/>
          <a:ext cx="2016125" cy="1828800"/>
        </p:xfrm>
        <a:graphic>
          <a:graphicData uri="http://schemas.openxmlformats.org/drawingml/2006/table">
            <a:tbl>
              <a:tblPr/>
              <a:tblGrid>
                <a:gridCol w="433388"/>
                <a:gridCol w="374650"/>
                <a:gridCol w="400050"/>
                <a:gridCol w="404812"/>
                <a:gridCol w="403225"/>
              </a:tblGrid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7769" name="AutoShape 137"/>
          <p:cNvSpPr>
            <a:spLocks noChangeArrowheads="1"/>
          </p:cNvSpPr>
          <p:nvPr/>
        </p:nvSpPr>
        <p:spPr bwMode="auto">
          <a:xfrm>
            <a:off x="3954463" y="2779713"/>
            <a:ext cx="647700" cy="865187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6600FF"/>
          </a:solidFill>
          <a:ln w="9525">
            <a:solidFill>
              <a:srgbClr val="FFCC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aphicFrame>
        <p:nvGraphicFramePr>
          <p:cNvPr id="197837" name="Group 205"/>
          <p:cNvGraphicFramePr>
            <a:graphicFrameLocks noGrp="1"/>
          </p:cNvGraphicFramePr>
          <p:nvPr/>
        </p:nvGraphicFramePr>
        <p:xfrm>
          <a:off x="5176838" y="2419350"/>
          <a:ext cx="2016125" cy="1828800"/>
        </p:xfrm>
        <a:graphic>
          <a:graphicData uri="http://schemas.openxmlformats.org/drawingml/2006/table">
            <a:tbl>
              <a:tblPr/>
              <a:tblGrid>
                <a:gridCol w="403225"/>
                <a:gridCol w="404812"/>
                <a:gridCol w="400050"/>
                <a:gridCol w="404813"/>
                <a:gridCol w="403225"/>
              </a:tblGrid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7808" name="Rectangle 176"/>
          <p:cNvSpPr>
            <a:spLocks noChangeArrowheads="1"/>
          </p:cNvSpPr>
          <p:nvPr/>
        </p:nvSpPr>
        <p:spPr bwMode="auto">
          <a:xfrm>
            <a:off x="1289050" y="2492375"/>
            <a:ext cx="1223963" cy="1116013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7809" name="Text Box 177"/>
          <p:cNvSpPr txBox="1">
            <a:spLocks noChangeArrowheads="1"/>
          </p:cNvSpPr>
          <p:nvPr/>
        </p:nvSpPr>
        <p:spPr bwMode="auto">
          <a:xfrm>
            <a:off x="5624513" y="2794000"/>
            <a:ext cx="323850" cy="323850"/>
          </a:xfrm>
          <a:prstGeom prst="rect">
            <a:avLst/>
          </a:prstGeom>
          <a:solidFill>
            <a:srgbClr val="009900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kumimoji="1" lang="en-US" altLang="zh-CN" b="1">
                <a:solidFill>
                  <a:srgbClr val="FF9999"/>
                </a:solidFill>
              </a:rPr>
              <a:t>2</a:t>
            </a:r>
          </a:p>
        </p:txBody>
      </p:sp>
      <p:sp>
        <p:nvSpPr>
          <p:cNvPr id="197810" name="Rectangle 178"/>
          <p:cNvSpPr>
            <a:spLocks noChangeArrowheads="1"/>
          </p:cNvSpPr>
          <p:nvPr/>
        </p:nvSpPr>
        <p:spPr bwMode="auto">
          <a:xfrm>
            <a:off x="1692275" y="2492375"/>
            <a:ext cx="1223963" cy="1116013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zh-CN" altLang="zh-CN" sz="2400">
              <a:solidFill>
                <a:schemeClr val="hlink"/>
              </a:solidFill>
            </a:endParaRPr>
          </a:p>
        </p:txBody>
      </p:sp>
      <p:sp>
        <p:nvSpPr>
          <p:cNvPr id="197811" name="Rectangle 179"/>
          <p:cNvSpPr>
            <a:spLocks noChangeArrowheads="1"/>
          </p:cNvSpPr>
          <p:nvPr/>
        </p:nvSpPr>
        <p:spPr bwMode="auto">
          <a:xfrm>
            <a:off x="2081213" y="2492375"/>
            <a:ext cx="1223962" cy="1116013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7812" name="Rectangle 180"/>
          <p:cNvSpPr>
            <a:spLocks noChangeArrowheads="1"/>
          </p:cNvSpPr>
          <p:nvPr/>
        </p:nvSpPr>
        <p:spPr bwMode="auto">
          <a:xfrm>
            <a:off x="1289050" y="2852738"/>
            <a:ext cx="1223963" cy="1116012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7813" name="Rectangle 181"/>
          <p:cNvSpPr>
            <a:spLocks noChangeArrowheads="1"/>
          </p:cNvSpPr>
          <p:nvPr/>
        </p:nvSpPr>
        <p:spPr bwMode="auto">
          <a:xfrm>
            <a:off x="1692275" y="2838450"/>
            <a:ext cx="1223963" cy="1116013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7814" name="Rectangle 182"/>
          <p:cNvSpPr>
            <a:spLocks noChangeArrowheads="1"/>
          </p:cNvSpPr>
          <p:nvPr/>
        </p:nvSpPr>
        <p:spPr bwMode="auto">
          <a:xfrm>
            <a:off x="2081213" y="2838450"/>
            <a:ext cx="1223962" cy="1116013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7815" name="Rectangle 183"/>
          <p:cNvSpPr>
            <a:spLocks noChangeArrowheads="1"/>
          </p:cNvSpPr>
          <p:nvPr/>
        </p:nvSpPr>
        <p:spPr bwMode="auto">
          <a:xfrm>
            <a:off x="1274763" y="3211513"/>
            <a:ext cx="1223962" cy="1116012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7816" name="Rectangle 184"/>
          <p:cNvSpPr>
            <a:spLocks noChangeArrowheads="1"/>
          </p:cNvSpPr>
          <p:nvPr/>
        </p:nvSpPr>
        <p:spPr bwMode="auto">
          <a:xfrm>
            <a:off x="1692275" y="3197225"/>
            <a:ext cx="1223963" cy="1116013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7817" name="Rectangle 185"/>
          <p:cNvSpPr>
            <a:spLocks noChangeArrowheads="1"/>
          </p:cNvSpPr>
          <p:nvPr/>
        </p:nvSpPr>
        <p:spPr bwMode="auto">
          <a:xfrm>
            <a:off x="2081213" y="3211513"/>
            <a:ext cx="1223962" cy="1116012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7818" name="Text Box 186"/>
          <p:cNvSpPr txBox="1">
            <a:spLocks noChangeArrowheads="1"/>
          </p:cNvSpPr>
          <p:nvPr/>
        </p:nvSpPr>
        <p:spPr bwMode="auto">
          <a:xfrm>
            <a:off x="6042025" y="2792413"/>
            <a:ext cx="323850" cy="323850"/>
          </a:xfrm>
          <a:prstGeom prst="rect">
            <a:avLst/>
          </a:prstGeom>
          <a:solidFill>
            <a:srgbClr val="009900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kumimoji="1" lang="en-US" altLang="zh-CN" b="1">
                <a:solidFill>
                  <a:srgbClr val="FF9999"/>
                </a:solidFill>
              </a:rPr>
              <a:t>3</a:t>
            </a:r>
          </a:p>
        </p:txBody>
      </p:sp>
      <p:sp>
        <p:nvSpPr>
          <p:cNvPr id="197819" name="Text Box 187"/>
          <p:cNvSpPr txBox="1">
            <a:spLocks noChangeArrowheads="1"/>
          </p:cNvSpPr>
          <p:nvPr/>
        </p:nvSpPr>
        <p:spPr bwMode="auto">
          <a:xfrm>
            <a:off x="6402388" y="2808288"/>
            <a:ext cx="323850" cy="323850"/>
          </a:xfrm>
          <a:prstGeom prst="rect">
            <a:avLst/>
          </a:prstGeom>
          <a:solidFill>
            <a:srgbClr val="009900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kumimoji="1" lang="en-US" altLang="zh-CN" b="1">
                <a:solidFill>
                  <a:srgbClr val="FF9999"/>
                </a:solidFill>
              </a:rPr>
              <a:t>4</a:t>
            </a:r>
          </a:p>
        </p:txBody>
      </p:sp>
      <p:sp>
        <p:nvSpPr>
          <p:cNvPr id="197820" name="Text Box 188"/>
          <p:cNvSpPr txBox="1">
            <a:spLocks noChangeArrowheads="1"/>
          </p:cNvSpPr>
          <p:nvPr/>
        </p:nvSpPr>
        <p:spPr bwMode="auto">
          <a:xfrm>
            <a:off x="5624513" y="3168650"/>
            <a:ext cx="323850" cy="323850"/>
          </a:xfrm>
          <a:prstGeom prst="rect">
            <a:avLst/>
          </a:prstGeom>
          <a:solidFill>
            <a:srgbClr val="009900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kumimoji="1" lang="en-US" altLang="zh-CN" b="1">
                <a:solidFill>
                  <a:srgbClr val="FF9999"/>
                </a:solidFill>
              </a:rPr>
              <a:t>5</a:t>
            </a:r>
          </a:p>
        </p:txBody>
      </p:sp>
      <p:sp>
        <p:nvSpPr>
          <p:cNvPr id="197821" name="Text Box 189"/>
          <p:cNvSpPr txBox="1">
            <a:spLocks noChangeArrowheads="1"/>
          </p:cNvSpPr>
          <p:nvPr/>
        </p:nvSpPr>
        <p:spPr bwMode="auto">
          <a:xfrm>
            <a:off x="6013450" y="3167063"/>
            <a:ext cx="323850" cy="323850"/>
          </a:xfrm>
          <a:prstGeom prst="rect">
            <a:avLst/>
          </a:prstGeom>
          <a:solidFill>
            <a:srgbClr val="009900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kumimoji="1" lang="en-US" altLang="zh-CN" b="1">
                <a:solidFill>
                  <a:srgbClr val="FF9999"/>
                </a:solidFill>
              </a:rPr>
              <a:t>6</a:t>
            </a:r>
          </a:p>
        </p:txBody>
      </p:sp>
      <p:sp>
        <p:nvSpPr>
          <p:cNvPr id="197822" name="Text Box 190"/>
          <p:cNvSpPr txBox="1">
            <a:spLocks noChangeArrowheads="1"/>
          </p:cNvSpPr>
          <p:nvPr/>
        </p:nvSpPr>
        <p:spPr bwMode="auto">
          <a:xfrm>
            <a:off x="6416675" y="3168650"/>
            <a:ext cx="323850" cy="323850"/>
          </a:xfrm>
          <a:prstGeom prst="rect">
            <a:avLst/>
          </a:prstGeom>
          <a:solidFill>
            <a:srgbClr val="009900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kumimoji="1" lang="en-US" altLang="zh-CN" b="1">
                <a:solidFill>
                  <a:srgbClr val="FF9999"/>
                </a:solidFill>
              </a:rPr>
              <a:t>6</a:t>
            </a:r>
          </a:p>
        </p:txBody>
      </p:sp>
      <p:sp>
        <p:nvSpPr>
          <p:cNvPr id="197823" name="Text Box 191"/>
          <p:cNvSpPr txBox="1">
            <a:spLocks noChangeArrowheads="1"/>
          </p:cNvSpPr>
          <p:nvPr/>
        </p:nvSpPr>
        <p:spPr bwMode="auto">
          <a:xfrm>
            <a:off x="5624513" y="3529013"/>
            <a:ext cx="323850" cy="323850"/>
          </a:xfrm>
          <a:prstGeom prst="rect">
            <a:avLst/>
          </a:prstGeom>
          <a:solidFill>
            <a:srgbClr val="009900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kumimoji="1" lang="en-US" altLang="zh-CN" b="1">
                <a:solidFill>
                  <a:srgbClr val="FF9999"/>
                </a:solidFill>
              </a:rPr>
              <a:t>6</a:t>
            </a:r>
          </a:p>
        </p:txBody>
      </p:sp>
      <p:sp>
        <p:nvSpPr>
          <p:cNvPr id="197824" name="Text Box 192"/>
          <p:cNvSpPr txBox="1">
            <a:spLocks noChangeArrowheads="1"/>
          </p:cNvSpPr>
          <p:nvPr/>
        </p:nvSpPr>
        <p:spPr bwMode="auto">
          <a:xfrm>
            <a:off x="6027738" y="3543300"/>
            <a:ext cx="323850" cy="323850"/>
          </a:xfrm>
          <a:prstGeom prst="rect">
            <a:avLst/>
          </a:prstGeom>
          <a:solidFill>
            <a:srgbClr val="009900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kumimoji="1" lang="en-US" altLang="zh-CN" b="1">
                <a:solidFill>
                  <a:srgbClr val="FF9999"/>
                </a:solidFill>
              </a:rPr>
              <a:t>7</a:t>
            </a:r>
          </a:p>
        </p:txBody>
      </p:sp>
      <p:sp>
        <p:nvSpPr>
          <p:cNvPr id="197825" name="Text Box 193"/>
          <p:cNvSpPr txBox="1">
            <a:spLocks noChangeArrowheads="1"/>
          </p:cNvSpPr>
          <p:nvPr/>
        </p:nvSpPr>
        <p:spPr bwMode="auto">
          <a:xfrm>
            <a:off x="6416675" y="3543300"/>
            <a:ext cx="323850" cy="323850"/>
          </a:xfrm>
          <a:prstGeom prst="rect">
            <a:avLst/>
          </a:prstGeom>
          <a:solidFill>
            <a:srgbClr val="009900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kumimoji="1" lang="en-US" altLang="zh-CN" b="1">
                <a:solidFill>
                  <a:srgbClr val="FF9999"/>
                </a:solidFill>
              </a:rPr>
              <a:t>8</a:t>
            </a:r>
          </a:p>
        </p:txBody>
      </p:sp>
      <p:sp>
        <p:nvSpPr>
          <p:cNvPr id="197832" name="Text Box 200"/>
          <p:cNvSpPr txBox="1">
            <a:spLocks noChangeArrowheads="1"/>
          </p:cNvSpPr>
          <p:nvPr/>
        </p:nvSpPr>
        <p:spPr bwMode="auto">
          <a:xfrm>
            <a:off x="1417638" y="4383088"/>
            <a:ext cx="1676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/>
              <a:t>C=6.6316</a:t>
            </a:r>
          </a:p>
        </p:txBody>
      </p:sp>
      <p:sp>
        <p:nvSpPr>
          <p:cNvPr id="197833" name="Text Box 201"/>
          <p:cNvSpPr txBox="1">
            <a:spLocks noChangeArrowheads="1"/>
          </p:cNvSpPr>
          <p:nvPr/>
        </p:nvSpPr>
        <p:spPr bwMode="auto">
          <a:xfrm>
            <a:off x="5380038" y="4306888"/>
            <a:ext cx="2133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/>
              <a:t>C=5.5263</a:t>
            </a:r>
            <a:endParaRPr lang="en-US" altLang="zh-CN" b="1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27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732215" y="5301782"/>
            <a:ext cx="4607625" cy="644223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TextBox 28"/>
          <p:cNvSpPr txBox="1"/>
          <p:nvPr/>
        </p:nvSpPr>
        <p:spPr>
          <a:xfrm>
            <a:off x="1939660" y="5334258"/>
            <a:ext cx="8518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00B0F0"/>
                </a:solidFill>
                <a:latin typeface="黑体" pitchFamily="49" charset="-122"/>
                <a:ea typeface="黑体" pitchFamily="49" charset="-122"/>
              </a:rPr>
              <a:t>图像边界像素点如何处理？</a:t>
            </a:r>
            <a:endParaRPr lang="zh-CN" altLang="en-US" sz="2800" dirty="0">
              <a:solidFill>
                <a:srgbClr val="00B0F0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7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7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97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7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7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978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1978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1978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1978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3" dur="500"/>
                                        <p:tgtEl>
                                          <p:spTgt spid="1978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6" dur="500"/>
                                        <p:tgtEl>
                                          <p:spTgt spid="1978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9" dur="500"/>
                                        <p:tgtEl>
                                          <p:spTgt spid="1978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2" dur="500"/>
                                        <p:tgtEl>
                                          <p:spTgt spid="1978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197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197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769" grpId="0" animBg="1"/>
      <p:bldP spid="197808" grpId="0" animBg="1"/>
      <p:bldP spid="197808" grpId="1" animBg="1"/>
      <p:bldP spid="197809" grpId="0" animBg="1" autoUpdateAnimBg="0"/>
      <p:bldP spid="197810" grpId="0" animBg="1" autoUpdateAnimBg="0"/>
      <p:bldP spid="197810" grpId="1" animBg="1"/>
      <p:bldP spid="197811" grpId="0" animBg="1"/>
      <p:bldP spid="197811" grpId="1" animBg="1"/>
      <p:bldP spid="197812" grpId="0" animBg="1"/>
      <p:bldP spid="197812" grpId="1" animBg="1"/>
      <p:bldP spid="197813" grpId="0" animBg="1"/>
      <p:bldP spid="197813" grpId="1" animBg="1"/>
      <p:bldP spid="197814" grpId="0" animBg="1"/>
      <p:bldP spid="197814" grpId="1" animBg="1"/>
      <p:bldP spid="197815" grpId="0" animBg="1"/>
      <p:bldP spid="197815" grpId="1" animBg="1"/>
      <p:bldP spid="197816" grpId="0" animBg="1"/>
      <p:bldP spid="197816" grpId="1" animBg="1"/>
      <p:bldP spid="197817" grpId="0" animBg="1"/>
      <p:bldP spid="197818" grpId="0" animBg="1" autoUpdateAnimBg="0"/>
      <p:bldP spid="197819" grpId="0" animBg="1" autoUpdateAnimBg="0"/>
      <p:bldP spid="197820" grpId="0" animBg="1" autoUpdateAnimBg="0"/>
      <p:bldP spid="197821" grpId="0" animBg="1" autoUpdateAnimBg="0"/>
      <p:bldP spid="197822" grpId="0" animBg="1" autoUpdateAnimBg="0"/>
      <p:bldP spid="197823" grpId="0" animBg="1" autoUpdateAnimBg="0"/>
      <p:bldP spid="197824" grpId="0" animBg="1" autoUpdateAnimBg="0"/>
      <p:bldP spid="197825" grpId="0" animBg="1" autoUpdateAnimBg="0"/>
      <p:bldP spid="197832" grpId="0" autoUpdateAnimBg="0"/>
      <p:bldP spid="197833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326193" y="552574"/>
            <a:ext cx="203132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本章提纲</a:t>
            </a:r>
            <a:endParaRPr lang="en-US" altLang="zh-CN" sz="3600" dirty="0" smtClean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zh-CN" altLang="en-US" sz="3600" dirty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71662" y="1976053"/>
            <a:ext cx="7272338" cy="26853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zh-CN" sz="3600" b="1" dirty="0" smtClean="0">
              <a:latin typeface="楷体" pitchFamily="49" charset="-122"/>
              <a:ea typeface="楷体" pitchFamily="49" charset="-122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CN" alt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</a:rPr>
              <a:t> 图像噪声的概念</a:t>
            </a:r>
            <a:endParaRPr kumimoji="0" lang="en-US" altLang="zh-CN" sz="3600" b="1" i="0" u="none" strike="noStrike" kern="1200" cap="none" spc="0" normalizeH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楷体" pitchFamily="49" charset="-122"/>
              <a:ea typeface="楷体" pitchFamily="49" charset="-122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zh-CN" sz="3600" b="1" baseline="0" dirty="0" smtClean="0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 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</a:rPr>
              <a:t>均值滤波器</a:t>
            </a:r>
            <a:endParaRPr lang="en-US" altLang="zh-CN" sz="3600" b="1" dirty="0" smtClean="0">
              <a:solidFill>
                <a:srgbClr val="00B0F0"/>
              </a:solidFill>
              <a:latin typeface="楷体" pitchFamily="49" charset="-122"/>
              <a:ea typeface="楷体" pitchFamily="49" charset="-122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en-US" sz="3600" b="1" dirty="0" smtClean="0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中值滤波器</a:t>
            </a:r>
            <a:endParaRPr lang="en-US" altLang="zh-CN" sz="3600" b="1" dirty="0" smtClean="0">
              <a:solidFill>
                <a:srgbClr val="00B0F0"/>
              </a:solidFill>
              <a:latin typeface="楷体" pitchFamily="49" charset="-122"/>
              <a:ea typeface="楷体" pitchFamily="49" charset="-122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zh-CN" altLang="en-US" sz="3600" b="1" dirty="0" smtClean="0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 边界保持类滤波器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zh-CN" alt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itchFamily="49" charset="-122"/>
              <a:ea typeface="楷体" pitchFamily="49" charset="-122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zh-CN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868437" y="3191880"/>
            <a:ext cx="3892902" cy="120475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84823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CN" altLang="en-US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中值滤波器的效果（椒盐噪声）</a:t>
            </a:r>
          </a:p>
        </p:txBody>
      </p:sp>
      <p:pic>
        <p:nvPicPr>
          <p:cNvPr id="143368" name="Picture 8" descr="001nois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1844675"/>
            <a:ext cx="4318000" cy="3238500"/>
          </a:xfrm>
          <a:noFill/>
          <a:ln>
            <a:solidFill>
              <a:schemeClr val="tx1"/>
            </a:solidFill>
          </a:ln>
        </p:spPr>
      </p:pic>
      <p:pic>
        <p:nvPicPr>
          <p:cNvPr id="143370" name="Picture 10" descr="001noise_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844675"/>
            <a:ext cx="4318000" cy="3238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4098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CN" altLang="en-US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中值滤波器的效果（高斯噪声）</a:t>
            </a:r>
          </a:p>
        </p:txBody>
      </p:sp>
      <p:pic>
        <p:nvPicPr>
          <p:cNvPr id="229382" name="Picture 4102" descr="001noise_gauss_c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2276475"/>
            <a:ext cx="4318000" cy="3236913"/>
          </a:xfrm>
          <a:noFill/>
          <a:ln>
            <a:solidFill>
              <a:schemeClr val="tx1"/>
            </a:solidFill>
          </a:ln>
        </p:spPr>
      </p:pic>
      <p:pic>
        <p:nvPicPr>
          <p:cNvPr id="229385" name="Picture 4105" descr="001noise_gauss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9388" y="2276475"/>
            <a:ext cx="4318000" cy="3236913"/>
          </a:xfrm>
          <a:noFill/>
          <a:ln>
            <a:solidFill>
              <a:schemeClr val="tx1"/>
            </a:solidFill>
          </a:ln>
        </p:spPr>
      </p:pic>
      <p:pic>
        <p:nvPicPr>
          <p:cNvPr id="229387" name="Picture 4107" descr="001noise_gauss_c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2276475"/>
            <a:ext cx="4318000" cy="3238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9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29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29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98793" y="833755"/>
            <a:ext cx="7493000" cy="769938"/>
          </a:xfrm>
        </p:spPr>
        <p:txBody>
          <a:bodyPr>
            <a:normAutofit/>
          </a:bodyPr>
          <a:lstStyle/>
          <a:p>
            <a:pPr algn="l"/>
            <a:r>
              <a:rPr lang="zh-CN" altLang="en-US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中值滤波器与均值滤波器的比较</a:t>
            </a:r>
          </a:p>
        </p:txBody>
      </p:sp>
      <p:sp>
        <p:nvSpPr>
          <p:cNvPr id="5" name="矩形 4"/>
          <p:cNvSpPr/>
          <p:nvPr/>
        </p:nvSpPr>
        <p:spPr>
          <a:xfrm>
            <a:off x="335280" y="1782764"/>
            <a:ext cx="8145780" cy="4515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n"/>
            </a:pPr>
            <a:r>
              <a:rPr lang="zh-CN" altLang="en-US" sz="2800" b="1" dirty="0" smtClean="0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对于椒盐噪声，中值滤波效果比均值滤波效果好。</a:t>
            </a:r>
            <a:endParaRPr lang="en-US" altLang="zh-CN" sz="2800" b="1" dirty="0" smtClean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30000"/>
              </a:lnSpc>
              <a:buFont typeface="Wingdings" pitchFamily="2" charset="2"/>
              <a:buChar char="n"/>
            </a:pPr>
            <a:r>
              <a:rPr lang="zh-CN" altLang="en-US" sz="2800" b="1" dirty="0" smtClean="0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原因：</a:t>
            </a:r>
          </a:p>
          <a:p>
            <a:pPr>
              <a:lnSpc>
                <a:spcPct val="130000"/>
              </a:lnSpc>
            </a:pP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   </a:t>
            </a:r>
            <a:r>
              <a:rPr lang="en-US" altLang="zh-CN" sz="2800" b="1" dirty="0" smtClean="0">
                <a:latin typeface="楷体" pitchFamily="49" charset="-122"/>
                <a:ea typeface="楷体" pitchFamily="49" charset="-122"/>
              </a:rPr>
              <a:t>1.</a:t>
            </a: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椒盐噪声是幅值近似相等但随机分布在不同位置上，图像中有干净点也有污染点。均值将改变干净点的值。</a:t>
            </a:r>
          </a:p>
          <a:p>
            <a:pPr>
              <a:lnSpc>
                <a:spcPct val="130000"/>
              </a:lnSpc>
            </a:pPr>
            <a:r>
              <a:rPr lang="en-US" altLang="zh-CN" sz="2800" b="1" dirty="0" smtClean="0">
                <a:latin typeface="楷体" pitchFamily="49" charset="-122"/>
                <a:ea typeface="楷体" pitchFamily="49" charset="-122"/>
              </a:rPr>
              <a:t>   2.</a:t>
            </a: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因为噪声分布的</a:t>
            </a:r>
            <a:r>
              <a:rPr lang="zh-CN" altLang="en-US" sz="2800" b="1" dirty="0" smtClean="0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均值</a:t>
            </a: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不为</a:t>
            </a:r>
            <a:r>
              <a:rPr lang="en-US" altLang="zh-CN" sz="2800" b="1" dirty="0" smtClean="0">
                <a:latin typeface="楷体" pitchFamily="49" charset="-122"/>
                <a:ea typeface="楷体" pitchFamily="49" charset="-122"/>
              </a:rPr>
              <a:t>0</a:t>
            </a: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，所以均值滤波不能很好地去除噪声点。</a:t>
            </a:r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latin typeface="黑体" pitchFamily="2" charset="-122"/>
                <a:ea typeface="黑体" pitchFamily="2" charset="-122"/>
              </a:rPr>
              <a:t>  </a:t>
            </a:r>
            <a:endParaRPr lang="zh-CN" altLang="en-US" b="1" dirty="0">
              <a:solidFill>
                <a:srgbClr val="CC0099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6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中值滤波与均值滤波效果比较</a:t>
            </a:r>
            <a:br>
              <a:rPr lang="zh-CN" altLang="en-US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</a:br>
            <a:r>
              <a:rPr lang="zh-CN" altLang="en-US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 （椒盐噪声）</a:t>
            </a:r>
          </a:p>
        </p:txBody>
      </p:sp>
      <p:pic>
        <p:nvPicPr>
          <p:cNvPr id="240643" name="Picture 3" descr="001nois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1844675"/>
            <a:ext cx="4318000" cy="3238500"/>
          </a:xfrm>
          <a:noFill/>
          <a:ln>
            <a:solidFill>
              <a:schemeClr val="tx1"/>
            </a:solidFill>
          </a:ln>
        </p:spPr>
      </p:pic>
      <p:pic>
        <p:nvPicPr>
          <p:cNvPr id="240644" name="Picture 4" descr="001noise_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844675"/>
            <a:ext cx="4318000" cy="3238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40648" name="Picture 8" descr="001noise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1844675"/>
            <a:ext cx="4318000" cy="3238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40649" name="Text Box 9"/>
          <p:cNvSpPr txBox="1">
            <a:spLocks noChangeArrowheads="1"/>
          </p:cNvSpPr>
          <p:nvPr/>
        </p:nvSpPr>
        <p:spPr bwMode="auto">
          <a:xfrm>
            <a:off x="5791200" y="5105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ea typeface="黑体" pitchFamily="2" charset="-122"/>
              </a:rPr>
              <a:t>中值滤波</a:t>
            </a:r>
          </a:p>
        </p:txBody>
      </p:sp>
      <p:sp>
        <p:nvSpPr>
          <p:cNvPr id="240650" name="Text Box 10"/>
          <p:cNvSpPr txBox="1">
            <a:spLocks noChangeArrowheads="1"/>
          </p:cNvSpPr>
          <p:nvPr/>
        </p:nvSpPr>
        <p:spPr bwMode="auto">
          <a:xfrm>
            <a:off x="1524000" y="5105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ea typeface="黑体" pitchFamily="2" charset="-122"/>
              </a:rPr>
              <a:t>均值滤波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/>
          <p:cNvSpPr>
            <a:spLocks noGrp="1" noChangeArrowheads="1"/>
          </p:cNvSpPr>
          <p:nvPr>
            <p:ph type="title"/>
          </p:nvPr>
        </p:nvSpPr>
        <p:spPr>
          <a:xfrm>
            <a:off x="598662" y="542599"/>
            <a:ext cx="7496175" cy="769937"/>
          </a:xfrm>
        </p:spPr>
        <p:txBody>
          <a:bodyPr>
            <a:normAutofit/>
          </a:bodyPr>
          <a:lstStyle/>
          <a:p>
            <a:pPr algn="l"/>
            <a:r>
              <a:rPr lang="zh-CN" altLang="en-US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中值滤波器与均值滤波器的比较</a:t>
            </a:r>
          </a:p>
        </p:txBody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628775"/>
            <a:ext cx="8281988" cy="482441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n"/>
            </a:pPr>
            <a:r>
              <a:rPr lang="zh-CN" altLang="en-US" b="1" dirty="0" smtClean="0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en-US" b="1" dirty="0" smtClean="0">
                <a:latin typeface="楷体" pitchFamily="49" charset="-122"/>
                <a:ea typeface="楷体" pitchFamily="49" charset="-122"/>
              </a:rPr>
              <a:t>对于高斯噪声，均值滤波效果比中值滤波效果好。   </a:t>
            </a:r>
            <a:endParaRPr lang="en-US" altLang="zh-CN" b="1" dirty="0" smtClean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n"/>
            </a:pPr>
            <a:r>
              <a:rPr lang="zh-CN" altLang="en-US" b="1" dirty="0" smtClean="0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en-US" b="1" dirty="0" smtClean="0">
                <a:latin typeface="楷体" pitchFamily="49" charset="-122"/>
                <a:ea typeface="楷体" pitchFamily="49" charset="-122"/>
              </a:rPr>
              <a:t>原因：</a:t>
            </a:r>
          </a:p>
          <a:p>
            <a:pPr>
              <a:lnSpc>
                <a:spcPct val="120000"/>
              </a:lnSpc>
              <a:buNone/>
            </a:pPr>
            <a:r>
              <a:rPr lang="en-US" altLang="zh-CN" b="1" dirty="0" smtClean="0">
                <a:latin typeface="楷体" pitchFamily="49" charset="-122"/>
                <a:ea typeface="楷体" pitchFamily="49" charset="-122"/>
              </a:rPr>
              <a:t>   1.</a:t>
            </a:r>
            <a:r>
              <a:rPr lang="zh-CN" altLang="en-US" b="1" dirty="0" smtClean="0">
                <a:latin typeface="楷体" pitchFamily="49" charset="-122"/>
                <a:ea typeface="楷体" pitchFamily="49" charset="-122"/>
              </a:rPr>
              <a:t>高斯噪声是幅值近似正态分布，但</a:t>
            </a:r>
            <a:r>
              <a:rPr lang="zh-CN" altLang="en-US" b="1" dirty="0" smtClean="0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分布在每点像素</a:t>
            </a:r>
            <a:r>
              <a:rPr lang="zh-CN" altLang="en-US" b="1" dirty="0" smtClean="0">
                <a:latin typeface="楷体" pitchFamily="49" charset="-122"/>
                <a:ea typeface="楷体" pitchFamily="49" charset="-122"/>
              </a:rPr>
              <a:t>上。</a:t>
            </a:r>
          </a:p>
          <a:p>
            <a:pPr>
              <a:lnSpc>
                <a:spcPct val="120000"/>
              </a:lnSpc>
              <a:buNone/>
            </a:pPr>
            <a:r>
              <a:rPr lang="en-US" altLang="zh-CN" b="1" dirty="0" smtClean="0">
                <a:latin typeface="楷体" pitchFamily="49" charset="-122"/>
                <a:ea typeface="楷体" pitchFamily="49" charset="-122"/>
              </a:rPr>
              <a:t>   2.</a:t>
            </a:r>
            <a:r>
              <a:rPr lang="zh-CN" altLang="en-US" b="1" dirty="0" smtClean="0">
                <a:latin typeface="楷体" pitchFamily="49" charset="-122"/>
                <a:ea typeface="楷体" pitchFamily="49" charset="-122"/>
              </a:rPr>
              <a:t>因为图像中的每点都是污染点，所以中值滤波选不到合适的干净点。</a:t>
            </a:r>
          </a:p>
          <a:p>
            <a:pPr>
              <a:lnSpc>
                <a:spcPct val="120000"/>
              </a:lnSpc>
              <a:buNone/>
            </a:pPr>
            <a:r>
              <a:rPr lang="en-US" altLang="zh-CN" b="1" dirty="0" smtClean="0">
                <a:latin typeface="楷体" pitchFamily="49" charset="-122"/>
                <a:ea typeface="楷体" pitchFamily="49" charset="-122"/>
              </a:rPr>
              <a:t>   3.</a:t>
            </a:r>
            <a:r>
              <a:rPr lang="zh-CN" altLang="en-US" b="1" dirty="0" smtClean="0">
                <a:latin typeface="楷体" pitchFamily="49" charset="-122"/>
                <a:ea typeface="楷体" pitchFamily="49" charset="-122"/>
              </a:rPr>
              <a:t>因为正态分布的均值为</a:t>
            </a:r>
            <a:r>
              <a:rPr lang="en-US" altLang="zh-CN" b="1" dirty="0" smtClean="0">
                <a:latin typeface="楷体" pitchFamily="49" charset="-122"/>
                <a:ea typeface="楷体" pitchFamily="49" charset="-122"/>
              </a:rPr>
              <a:t>0</a:t>
            </a:r>
            <a:r>
              <a:rPr lang="zh-CN" altLang="en-US" b="1" dirty="0" smtClean="0">
                <a:latin typeface="楷体" pitchFamily="49" charset="-122"/>
                <a:ea typeface="楷体" pitchFamily="49" charset="-122"/>
              </a:rPr>
              <a:t>，所以均值滤波可以消除或减弱噪声。</a:t>
            </a:r>
          </a:p>
        </p:txBody>
      </p:sp>
      <p:sp>
        <p:nvSpPr>
          <p:cNvPr id="5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中值滤波与均值滤波效果比较</a:t>
            </a:r>
            <a:br>
              <a:rPr lang="zh-CN" altLang="en-US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</a:br>
            <a:r>
              <a:rPr lang="zh-CN" altLang="en-US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（高斯噪声）</a:t>
            </a:r>
          </a:p>
        </p:txBody>
      </p:sp>
      <p:pic>
        <p:nvPicPr>
          <p:cNvPr id="242697" name="Picture 9" descr="001noise_gaus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2276475"/>
            <a:ext cx="4318000" cy="3236913"/>
          </a:xfrm>
          <a:noFill/>
          <a:ln>
            <a:solidFill>
              <a:schemeClr val="tx1"/>
            </a:solidFill>
          </a:ln>
        </p:spPr>
      </p:pic>
      <p:pic>
        <p:nvPicPr>
          <p:cNvPr id="242698" name="Picture 10" descr="001noise_gauss_c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276475"/>
            <a:ext cx="4318000" cy="3238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42701" name="Picture 13" descr="001noise_gauss_h0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2276475"/>
            <a:ext cx="4318000" cy="3238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42706" name="Text Box 18"/>
          <p:cNvSpPr txBox="1">
            <a:spLocks noChangeArrowheads="1"/>
          </p:cNvSpPr>
          <p:nvPr/>
        </p:nvSpPr>
        <p:spPr bwMode="auto">
          <a:xfrm>
            <a:off x="5715000" y="5486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ea typeface="黑体" pitchFamily="2" charset="-122"/>
              </a:rPr>
              <a:t>中值滤波</a:t>
            </a:r>
          </a:p>
        </p:txBody>
      </p:sp>
      <p:sp>
        <p:nvSpPr>
          <p:cNvPr id="242707" name="Text Box 19"/>
          <p:cNvSpPr txBox="1">
            <a:spLocks noChangeArrowheads="1"/>
          </p:cNvSpPr>
          <p:nvPr/>
        </p:nvSpPr>
        <p:spPr bwMode="auto">
          <a:xfrm>
            <a:off x="1447800" y="5486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ea typeface="黑体" pitchFamily="2" charset="-122"/>
              </a:rPr>
              <a:t>均值滤波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22446" y="588669"/>
            <a:ext cx="203132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典型试题</a:t>
            </a:r>
            <a:endParaRPr lang="en-US" altLang="zh-CN" sz="3600" dirty="0" smtClean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zh-CN" altLang="en-US" sz="3600" dirty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1986" name="Picture 2" descr="https://upload.wikimedia.org/wikipedia/commons/0/08/Unequalized_Hawkes_Bay_N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144" y="1336929"/>
            <a:ext cx="4064634" cy="2711079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34340" y="4290060"/>
            <a:ext cx="81381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对于该类</a:t>
            </a:r>
            <a:r>
              <a:rPr lang="zh-CN" altLang="en-US" sz="2400" dirty="0" smtClean="0">
                <a:solidFill>
                  <a:srgbClr val="0070C0"/>
                </a:solidFill>
                <a:latin typeface="楷体" pitchFamily="49" charset="-122"/>
                <a:ea typeface="楷体" pitchFamily="49" charset="-122"/>
              </a:rPr>
              <a:t>光照过强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、</a:t>
            </a:r>
            <a:r>
              <a:rPr lang="zh-CN" altLang="en-US" sz="2400" dirty="0" smtClean="0">
                <a:solidFill>
                  <a:srgbClr val="0070C0"/>
                </a:solidFill>
                <a:latin typeface="楷体" pitchFamily="49" charset="-122"/>
                <a:ea typeface="楷体" pitchFamily="49" charset="-122"/>
              </a:rPr>
              <a:t>灰度级分布不均匀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的自然场景图像，下列哪些算法能够在</a:t>
            </a:r>
            <a:r>
              <a:rPr lang="zh-CN" altLang="en-US" sz="2400" dirty="0" smtClean="0">
                <a:solidFill>
                  <a:srgbClr val="0070C0"/>
                </a:solidFill>
                <a:latin typeface="楷体" pitchFamily="49" charset="-122"/>
                <a:ea typeface="楷体" pitchFamily="49" charset="-122"/>
              </a:rPr>
              <a:t>不预设参数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的前提下被用于图像增强？</a:t>
            </a:r>
            <a:endParaRPr lang="en-US" altLang="zh-CN" sz="2400" dirty="0" smtClean="0">
              <a:latin typeface="楷体" pitchFamily="49" charset="-122"/>
              <a:ea typeface="楷体" pitchFamily="49" charset="-122"/>
            </a:endParaRPr>
          </a:p>
          <a:p>
            <a:pPr algn="ctr"/>
            <a:endParaRPr lang="en-US" altLang="zh-CN" sz="2400" dirty="0" smtClean="0">
              <a:latin typeface="楷体" pitchFamily="49" charset="-122"/>
              <a:ea typeface="楷体" pitchFamily="49" charset="-122"/>
            </a:endParaRPr>
          </a:p>
          <a:p>
            <a:pPr algn="ctr"/>
            <a:r>
              <a:rPr lang="en-US" altLang="zh-CN" sz="2400" dirty="0" smtClean="0">
                <a:latin typeface="楷体" pitchFamily="49" charset="-122"/>
                <a:ea typeface="楷体" pitchFamily="49" charset="-122"/>
              </a:rPr>
              <a:t>A</a:t>
            </a:r>
            <a:r>
              <a:rPr lang="en-US" altLang="zh-CN" sz="2400" dirty="0" smtClean="0">
                <a:latin typeface="楷体" pitchFamily="49" charset="-122"/>
                <a:ea typeface="楷体" pitchFamily="49" charset="-122"/>
              </a:rPr>
              <a:t>.</a:t>
            </a:r>
            <a:r>
              <a:rPr lang="zh-CN" altLang="en-US" sz="2400" smtClean="0">
                <a:latin typeface="楷体" pitchFamily="49" charset="-122"/>
                <a:ea typeface="楷体" pitchFamily="49" charset="-122"/>
              </a:rPr>
              <a:t>动态</a:t>
            </a:r>
            <a:r>
              <a:rPr lang="zh-CN" altLang="en-US" sz="2400" smtClean="0">
                <a:latin typeface="楷体" pitchFamily="49" charset="-122"/>
                <a:ea typeface="楷体" pitchFamily="49" charset="-122"/>
              </a:rPr>
              <a:t>调整 </a:t>
            </a:r>
            <a:r>
              <a:rPr lang="en-US" altLang="zh-CN" sz="2400" smtClean="0">
                <a:latin typeface="楷体" pitchFamily="49" charset="-122"/>
                <a:ea typeface="楷体" pitchFamily="49" charset="-122"/>
              </a:rPr>
              <a:t>B</a:t>
            </a:r>
            <a:r>
              <a:rPr lang="en-US" altLang="zh-CN" sz="2400" dirty="0" smtClean="0">
                <a:latin typeface="楷体" pitchFamily="49" charset="-122"/>
                <a:ea typeface="楷体" pitchFamily="49" charset="-122"/>
              </a:rPr>
              <a:t>.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对比度展宽 </a:t>
            </a:r>
            <a:r>
              <a:rPr lang="en-US" altLang="zh-CN" sz="24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C.</a:t>
            </a:r>
            <a:r>
              <a:rPr lang="zh-CN" altLang="en-US" sz="24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直方图均衡化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 </a:t>
            </a:r>
            <a:r>
              <a:rPr lang="en-US" altLang="zh-CN" sz="2400" dirty="0" smtClean="0">
                <a:latin typeface="楷体" pitchFamily="49" charset="-122"/>
                <a:ea typeface="楷体" pitchFamily="49" charset="-122"/>
              </a:rPr>
              <a:t>D.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以上均可</a:t>
            </a:r>
          </a:p>
        </p:txBody>
      </p:sp>
      <p:pic>
        <p:nvPicPr>
          <p:cNvPr id="48130" name="Picture 2" descr="https://upload.wikimedia.org/wikipedia/commons/b/bd/Equalized_Hawkes_Bay_N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1777" y="1326865"/>
            <a:ext cx="4063960" cy="27106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4823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326193" y="552574"/>
            <a:ext cx="203132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本章提纲</a:t>
            </a:r>
            <a:endParaRPr lang="en-US" altLang="zh-CN" sz="3600" dirty="0" smtClean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zh-CN" altLang="en-US" sz="3600" dirty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71662" y="1976053"/>
            <a:ext cx="7272338" cy="26853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zh-CN" sz="3600" b="1" dirty="0" smtClean="0">
              <a:latin typeface="楷体" pitchFamily="49" charset="-122"/>
              <a:ea typeface="楷体" pitchFamily="49" charset="-122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CN" alt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</a:rPr>
              <a:t> 图像噪声的概念</a:t>
            </a:r>
            <a:endParaRPr kumimoji="0" lang="en-US" altLang="zh-CN" sz="3600" b="1" i="0" u="none" strike="noStrike" kern="1200" cap="none" spc="0" normalizeH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楷体" pitchFamily="49" charset="-122"/>
              <a:ea typeface="楷体" pitchFamily="49" charset="-122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zh-CN" sz="3600" b="1" baseline="0" dirty="0" smtClean="0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 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</a:rPr>
              <a:t>均值滤波器</a:t>
            </a:r>
            <a:endParaRPr lang="en-US" altLang="zh-CN" sz="3600" b="1" dirty="0" smtClean="0">
              <a:solidFill>
                <a:srgbClr val="00B0F0"/>
              </a:solidFill>
              <a:latin typeface="楷体" pitchFamily="49" charset="-122"/>
              <a:ea typeface="楷体" pitchFamily="49" charset="-122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en-US" sz="3600" b="1" dirty="0" smtClean="0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中值滤波器</a:t>
            </a:r>
            <a:endParaRPr lang="en-US" altLang="zh-CN" sz="3600" b="1" dirty="0" smtClean="0">
              <a:solidFill>
                <a:srgbClr val="00B0F0"/>
              </a:solidFill>
              <a:latin typeface="楷体" pitchFamily="49" charset="-122"/>
              <a:ea typeface="楷体" pitchFamily="49" charset="-122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zh-CN" altLang="en-US" sz="3600" b="1" dirty="0" smtClean="0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 边界保持类滤波器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zh-CN" alt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itchFamily="49" charset="-122"/>
              <a:ea typeface="楷体" pitchFamily="49" charset="-122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zh-CN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868437" y="4356802"/>
            <a:ext cx="4294368" cy="77887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84823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>
          <a:xfrm>
            <a:off x="373954" y="498344"/>
            <a:ext cx="7920038" cy="1152525"/>
          </a:xfrm>
        </p:spPr>
        <p:txBody>
          <a:bodyPr>
            <a:normAutofit/>
          </a:bodyPr>
          <a:lstStyle/>
          <a:p>
            <a:pPr algn="l"/>
            <a:r>
              <a:rPr lang="zh-CN" altLang="en-US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边界保持类平滑滤波器：问题的提出</a:t>
            </a:r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060575"/>
            <a:ext cx="8280400" cy="3960813"/>
          </a:xfrm>
        </p:spPr>
        <p:txBody>
          <a:bodyPr>
            <a:normAutofit/>
          </a:bodyPr>
          <a:lstStyle/>
          <a:p>
            <a:pPr marL="609600" indent="-609600">
              <a:lnSpc>
                <a:spcPct val="130000"/>
              </a:lnSpc>
              <a:buClr>
                <a:schemeClr val="folHlink"/>
              </a:buClr>
              <a:buFont typeface="Wingdings" pitchFamily="2" charset="2"/>
              <a:buChar char="n"/>
            </a:pPr>
            <a:r>
              <a:rPr lang="zh-CN" altLang="en-US" b="1" dirty="0" smtClean="0">
                <a:latin typeface="楷体" pitchFamily="49" charset="-122"/>
                <a:ea typeface="楷体" pitchFamily="49" charset="-122"/>
              </a:rPr>
              <a:t>经过平滑滤波处理之后，图像就会变得模糊。</a:t>
            </a:r>
          </a:p>
          <a:p>
            <a:pPr marL="609600" indent="-609600">
              <a:lnSpc>
                <a:spcPct val="130000"/>
              </a:lnSpc>
              <a:buClr>
                <a:schemeClr val="folHlink"/>
              </a:buClr>
              <a:buFont typeface="Wingdings" pitchFamily="2" charset="2"/>
              <a:buChar char="n"/>
            </a:pPr>
            <a:r>
              <a:rPr lang="zh-CN" altLang="en-US" b="1" dirty="0" smtClean="0">
                <a:latin typeface="楷体" pitchFamily="49" charset="-122"/>
                <a:ea typeface="楷体" pitchFamily="49" charset="-122"/>
              </a:rPr>
              <a:t>原因：在图像上的景物之所以可以辨认清楚是因为目标物之间存在边界。</a:t>
            </a:r>
          </a:p>
          <a:p>
            <a:pPr marL="609600" indent="-609600">
              <a:lnSpc>
                <a:spcPct val="130000"/>
              </a:lnSpc>
              <a:buClr>
                <a:schemeClr val="folHlink"/>
              </a:buClr>
              <a:buFont typeface="Wingdings" pitchFamily="2" charset="2"/>
              <a:buChar char="n"/>
            </a:pPr>
            <a:r>
              <a:rPr lang="zh-CN" altLang="en-US" b="1" dirty="0" smtClean="0">
                <a:latin typeface="楷体" pitchFamily="49" charset="-122"/>
                <a:ea typeface="楷体" pitchFamily="49" charset="-122"/>
              </a:rPr>
              <a:t>边界点与噪声点有一个共同的特点是，都具有</a:t>
            </a:r>
            <a:r>
              <a:rPr lang="zh-CN" altLang="en-US" b="1" dirty="0" smtClean="0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灰度的跃变</a:t>
            </a:r>
            <a:r>
              <a:rPr lang="zh-CN" altLang="en-US" b="1" dirty="0" smtClean="0">
                <a:latin typeface="楷体" pitchFamily="49" charset="-122"/>
                <a:ea typeface="楷体" pitchFamily="49" charset="-122"/>
              </a:rPr>
              <a:t>特性。所以平滑处理会同时将边界也模糊了。      </a:t>
            </a:r>
          </a:p>
        </p:txBody>
      </p:sp>
      <p:sp>
        <p:nvSpPr>
          <p:cNvPr id="4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404813"/>
            <a:ext cx="7921625" cy="1296987"/>
          </a:xfrm>
        </p:spPr>
        <p:txBody>
          <a:bodyPr>
            <a:normAutofit/>
          </a:bodyPr>
          <a:lstStyle/>
          <a:p>
            <a:pPr algn="l"/>
            <a:r>
              <a:rPr lang="zh-CN" altLang="en-US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边界保持类平滑滤波器：设计思想</a:t>
            </a:r>
          </a:p>
        </p:txBody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492375"/>
            <a:ext cx="7777162" cy="3168650"/>
          </a:xfrm>
        </p:spPr>
        <p:txBody>
          <a:bodyPr>
            <a:normAutofit/>
          </a:bodyPr>
          <a:lstStyle/>
          <a:p>
            <a:pPr marL="609600" indent="-609600">
              <a:lnSpc>
                <a:spcPct val="120000"/>
              </a:lnSpc>
              <a:buClr>
                <a:schemeClr val="folHlink"/>
              </a:buClr>
              <a:buFont typeface="Wingdings" pitchFamily="2" charset="2"/>
              <a:buChar char="n"/>
            </a:pPr>
            <a:r>
              <a:rPr lang="zh-CN" altLang="en-US" b="1" dirty="0" smtClean="0">
                <a:latin typeface="楷体" pitchFamily="49" charset="-122"/>
                <a:ea typeface="楷体" pitchFamily="49" charset="-122"/>
              </a:rPr>
              <a:t>自然的想法：在进行平滑处理时，首先判别当前像素是否为边界上的点；</a:t>
            </a:r>
            <a:endParaRPr lang="en-US" altLang="zh-CN" b="1" dirty="0" smtClean="0">
              <a:latin typeface="楷体" pitchFamily="49" charset="-122"/>
              <a:ea typeface="楷体" pitchFamily="49" charset="-122"/>
            </a:endParaRPr>
          </a:p>
          <a:p>
            <a:pPr marL="609600" indent="-609600">
              <a:lnSpc>
                <a:spcPct val="120000"/>
              </a:lnSpc>
              <a:buClr>
                <a:schemeClr val="folHlink"/>
              </a:buClr>
              <a:buFont typeface="Wingdings" pitchFamily="2" charset="2"/>
              <a:buChar char="n"/>
            </a:pPr>
            <a:r>
              <a:rPr lang="zh-CN" altLang="en-US" b="1" dirty="0" smtClean="0">
                <a:latin typeface="楷体" pitchFamily="49" charset="-122"/>
                <a:ea typeface="楷体" pitchFamily="49" charset="-122"/>
              </a:rPr>
              <a:t>如果是，则不进行平滑处理；如果不是，则进行平滑处理。</a:t>
            </a:r>
          </a:p>
        </p:txBody>
      </p:sp>
      <p:sp>
        <p:nvSpPr>
          <p:cNvPr id="4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448241"/>
            <a:ext cx="7607300" cy="1209675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边界保持滤波器：原理分析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49" y="1700213"/>
            <a:ext cx="8469421" cy="4752975"/>
          </a:xfrm>
        </p:spPr>
        <p:txBody>
          <a:bodyPr>
            <a:noAutofit/>
          </a:bodyPr>
          <a:lstStyle/>
          <a:p>
            <a:pPr marL="609600" indent="-609600">
              <a:lnSpc>
                <a:spcPct val="120000"/>
              </a:lnSpc>
              <a:buClr>
                <a:schemeClr val="folHlink"/>
              </a:buClr>
              <a:buFont typeface="Wingdings" pitchFamily="2" charset="2"/>
              <a:buChar char="n"/>
            </a:pPr>
            <a:r>
              <a:rPr lang="zh-CN" altLang="en-US" b="1" dirty="0" smtClean="0">
                <a:latin typeface="楷体" pitchFamily="49" charset="-122"/>
                <a:ea typeface="楷体" pitchFamily="49" charset="-122"/>
              </a:rPr>
              <a:t>边界保持滤波器的</a:t>
            </a:r>
            <a:r>
              <a:rPr lang="zh-CN" altLang="en-US" b="1" dirty="0" smtClean="0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核心</a:t>
            </a:r>
            <a:r>
              <a:rPr lang="zh-CN" altLang="en-US" b="1" dirty="0" smtClean="0">
                <a:latin typeface="楷体" pitchFamily="49" charset="-122"/>
                <a:ea typeface="楷体" pitchFamily="49" charset="-122"/>
              </a:rPr>
              <a:t>是确定边界点与非边界点。</a:t>
            </a:r>
          </a:p>
          <a:p>
            <a:pPr marL="609600" indent="-609600">
              <a:lnSpc>
                <a:spcPct val="120000"/>
              </a:lnSpc>
              <a:buClr>
                <a:schemeClr val="folHlink"/>
              </a:buClr>
              <a:buFont typeface="Wingdings" pitchFamily="2" charset="2"/>
              <a:buChar char="n"/>
            </a:pPr>
            <a:r>
              <a:rPr lang="zh-CN" altLang="en-US" b="1" dirty="0" smtClean="0">
                <a:latin typeface="楷体" pitchFamily="49" charset="-122"/>
                <a:ea typeface="楷体" pitchFamily="49" charset="-122"/>
              </a:rPr>
              <a:t>如图所示，点</a:t>
            </a:r>
            <a:r>
              <a:rPr lang="en-US" altLang="zh-CN" b="1" dirty="0" smtClean="0">
                <a:latin typeface="楷体" pitchFamily="49" charset="-122"/>
                <a:ea typeface="楷体" pitchFamily="49" charset="-122"/>
              </a:rPr>
              <a:t>1</a:t>
            </a:r>
            <a:r>
              <a:rPr lang="zh-CN" altLang="en-US" b="1" dirty="0" smtClean="0">
                <a:latin typeface="楷体" pitchFamily="49" charset="-122"/>
                <a:ea typeface="楷体" pitchFamily="49" charset="-122"/>
              </a:rPr>
              <a:t>是黄色区域的非边界点，点</a:t>
            </a:r>
            <a:r>
              <a:rPr lang="en-US" altLang="zh-CN" b="1" dirty="0" smtClean="0">
                <a:latin typeface="楷体" pitchFamily="49" charset="-122"/>
                <a:ea typeface="楷体" pitchFamily="49" charset="-122"/>
              </a:rPr>
              <a:t>2</a:t>
            </a:r>
            <a:r>
              <a:rPr lang="zh-CN" altLang="en-US" b="1" dirty="0" smtClean="0">
                <a:latin typeface="楷体" pitchFamily="49" charset="-122"/>
                <a:ea typeface="楷体" pitchFamily="49" charset="-122"/>
              </a:rPr>
              <a:t>是蓝色区域的边界点。</a:t>
            </a:r>
          </a:p>
          <a:p>
            <a:pPr marL="609600" indent="-609600">
              <a:lnSpc>
                <a:spcPct val="120000"/>
              </a:lnSpc>
              <a:buClr>
                <a:schemeClr val="folHlink"/>
              </a:buClr>
              <a:buFont typeface="Wingdings" pitchFamily="2" charset="2"/>
              <a:buChar char="n"/>
            </a:pPr>
            <a:r>
              <a:rPr lang="zh-CN" altLang="en-US" b="1" dirty="0" smtClean="0">
                <a:latin typeface="楷体" pitchFamily="49" charset="-122"/>
                <a:ea typeface="楷体" pitchFamily="49" charset="-122"/>
              </a:rPr>
              <a:t>点</a:t>
            </a:r>
            <a:r>
              <a:rPr lang="en-US" altLang="zh-CN" b="1" dirty="0" smtClean="0">
                <a:latin typeface="楷体" pitchFamily="49" charset="-122"/>
                <a:ea typeface="楷体" pitchFamily="49" charset="-122"/>
              </a:rPr>
              <a:t>1</a:t>
            </a:r>
            <a:r>
              <a:rPr lang="zh-CN" altLang="en-US" b="1" dirty="0" smtClean="0">
                <a:latin typeface="楷体" pitchFamily="49" charset="-122"/>
                <a:ea typeface="楷体" pitchFamily="49" charset="-122"/>
              </a:rPr>
              <a:t>模板中的像素全部</a:t>
            </a:r>
          </a:p>
          <a:p>
            <a:pPr marL="609600" indent="-609600">
              <a:lnSpc>
                <a:spcPct val="120000"/>
              </a:lnSpc>
              <a:buFontTx/>
              <a:buNone/>
            </a:pPr>
            <a:r>
              <a:rPr lang="zh-CN" altLang="en-US" b="1" dirty="0" smtClean="0">
                <a:latin typeface="楷体" pitchFamily="49" charset="-122"/>
                <a:ea typeface="楷体" pitchFamily="49" charset="-122"/>
              </a:rPr>
              <a:t>    是同一区域的；</a:t>
            </a:r>
          </a:p>
          <a:p>
            <a:pPr marL="609600" indent="-609600">
              <a:lnSpc>
                <a:spcPct val="120000"/>
              </a:lnSpc>
              <a:buFontTx/>
              <a:buNone/>
            </a:pPr>
            <a:r>
              <a:rPr lang="zh-CN" altLang="en-US" b="1" dirty="0" smtClean="0">
                <a:latin typeface="楷体" pitchFamily="49" charset="-122"/>
                <a:ea typeface="楷体" pitchFamily="49" charset="-122"/>
              </a:rPr>
              <a:t>    点</a:t>
            </a:r>
            <a:r>
              <a:rPr lang="en-US" altLang="zh-CN" b="1" dirty="0" smtClean="0">
                <a:latin typeface="楷体" pitchFamily="49" charset="-122"/>
                <a:ea typeface="楷体" pitchFamily="49" charset="-122"/>
              </a:rPr>
              <a:t>2</a:t>
            </a:r>
            <a:r>
              <a:rPr lang="zh-CN" altLang="en-US" b="1" dirty="0" smtClean="0">
                <a:latin typeface="楷体" pitchFamily="49" charset="-122"/>
                <a:ea typeface="楷体" pitchFamily="49" charset="-122"/>
              </a:rPr>
              <a:t>模板中的像素则包</a:t>
            </a:r>
          </a:p>
          <a:p>
            <a:pPr marL="609600" indent="-609600">
              <a:lnSpc>
                <a:spcPct val="120000"/>
              </a:lnSpc>
              <a:buFontTx/>
              <a:buNone/>
            </a:pPr>
            <a:r>
              <a:rPr lang="zh-CN" altLang="en-US" b="1" dirty="0" smtClean="0">
                <a:latin typeface="楷体" pitchFamily="49" charset="-122"/>
                <a:ea typeface="楷体" pitchFamily="49" charset="-122"/>
              </a:rPr>
              <a:t>    括了两个区域。</a:t>
            </a:r>
          </a:p>
        </p:txBody>
      </p:sp>
      <p:graphicFrame>
        <p:nvGraphicFramePr>
          <p:cNvPr id="135352" name="Group 184"/>
          <p:cNvGraphicFramePr>
            <a:graphicFrameLocks noGrp="1"/>
          </p:cNvGraphicFramePr>
          <p:nvPr/>
        </p:nvGraphicFramePr>
        <p:xfrm>
          <a:off x="5292725" y="3500438"/>
          <a:ext cx="2903538" cy="2590800"/>
        </p:xfrm>
        <a:graphic>
          <a:graphicData uri="http://schemas.openxmlformats.org/drawingml/2006/table">
            <a:tbl>
              <a:tblPr/>
              <a:tblGrid>
                <a:gridCol w="581025"/>
                <a:gridCol w="581025"/>
                <a:gridCol w="579438"/>
                <a:gridCol w="581025"/>
                <a:gridCol w="581025"/>
              </a:tblGrid>
              <a:tr h="434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  <a:ea typeface="宋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34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  <a:ea typeface="宋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  <a:ea typeface="宋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34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  <a:ea typeface="宋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</a:tr>
              <a:tr h="434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  <a:ea typeface="宋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</a:tr>
            </a:tbl>
          </a:graphicData>
        </a:graphic>
      </p:graphicFrame>
      <p:grpSp>
        <p:nvGrpSpPr>
          <p:cNvPr id="2" name="Group 182"/>
          <p:cNvGrpSpPr>
            <a:grpSpLocks/>
          </p:cNvGrpSpPr>
          <p:nvPr/>
        </p:nvGrpSpPr>
        <p:grpSpPr bwMode="auto">
          <a:xfrm>
            <a:off x="5940425" y="4076700"/>
            <a:ext cx="523875" cy="431800"/>
            <a:chOff x="1202" y="2886"/>
            <a:chExt cx="330" cy="272"/>
          </a:xfrm>
        </p:grpSpPr>
        <p:sp>
          <p:nvSpPr>
            <p:cNvPr id="135328" name="Oval 160"/>
            <p:cNvSpPr>
              <a:spLocks noChangeArrowheads="1"/>
            </p:cNvSpPr>
            <p:nvPr/>
          </p:nvSpPr>
          <p:spPr bwMode="auto">
            <a:xfrm>
              <a:off x="1202" y="2886"/>
              <a:ext cx="272" cy="272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5329" name="Text Box 161"/>
            <p:cNvSpPr txBox="1">
              <a:spLocks noChangeArrowheads="1"/>
            </p:cNvSpPr>
            <p:nvPr/>
          </p:nvSpPr>
          <p:spPr bwMode="auto">
            <a:xfrm>
              <a:off x="1214" y="2907"/>
              <a:ext cx="31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b="1"/>
                <a:t>1</a:t>
              </a:r>
            </a:p>
          </p:txBody>
        </p:sp>
      </p:grpSp>
      <p:grpSp>
        <p:nvGrpSpPr>
          <p:cNvPr id="3" name="Group 181"/>
          <p:cNvGrpSpPr>
            <a:grpSpLocks/>
          </p:cNvGrpSpPr>
          <p:nvPr/>
        </p:nvGrpSpPr>
        <p:grpSpPr bwMode="auto">
          <a:xfrm>
            <a:off x="7092950" y="5138738"/>
            <a:ext cx="431800" cy="431800"/>
            <a:chOff x="567" y="2659"/>
            <a:chExt cx="272" cy="272"/>
          </a:xfrm>
        </p:grpSpPr>
        <p:sp>
          <p:nvSpPr>
            <p:cNvPr id="135331" name="Oval 163"/>
            <p:cNvSpPr>
              <a:spLocks noChangeArrowheads="1"/>
            </p:cNvSpPr>
            <p:nvPr/>
          </p:nvSpPr>
          <p:spPr bwMode="auto">
            <a:xfrm>
              <a:off x="567" y="2659"/>
              <a:ext cx="272" cy="272"/>
            </a:xfrm>
            <a:prstGeom prst="ellipse">
              <a:avLst/>
            </a:prstGeom>
            <a:solidFill>
              <a:srgbClr val="99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5332" name="Text Box 164"/>
            <p:cNvSpPr txBox="1">
              <a:spLocks noChangeArrowheads="1"/>
            </p:cNvSpPr>
            <p:nvPr/>
          </p:nvSpPr>
          <p:spPr bwMode="auto">
            <a:xfrm>
              <a:off x="585" y="2665"/>
              <a:ext cx="25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b="1"/>
                <a:t>2</a:t>
              </a:r>
            </a:p>
          </p:txBody>
        </p:sp>
      </p:grpSp>
      <p:sp>
        <p:nvSpPr>
          <p:cNvPr id="135333" name="Rectangle 165"/>
          <p:cNvSpPr>
            <a:spLocks noChangeArrowheads="1"/>
          </p:cNvSpPr>
          <p:nvPr/>
        </p:nvSpPr>
        <p:spPr bwMode="auto">
          <a:xfrm>
            <a:off x="5292725" y="3500438"/>
            <a:ext cx="1728788" cy="1547812"/>
          </a:xfrm>
          <a:prstGeom prst="rect">
            <a:avLst/>
          </a:prstGeom>
          <a:noFill/>
          <a:ln w="38100">
            <a:solidFill>
              <a:srgbClr val="FF33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5334" name="Rectangle 166"/>
          <p:cNvSpPr>
            <a:spLocks noChangeArrowheads="1"/>
          </p:cNvSpPr>
          <p:nvPr/>
        </p:nvSpPr>
        <p:spPr bwMode="auto">
          <a:xfrm>
            <a:off x="6453188" y="4527550"/>
            <a:ext cx="1728787" cy="1547813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193595" y="6137753"/>
            <a:ext cx="7474415" cy="559813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1401041" y="6085819"/>
            <a:ext cx="8518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00B0F0"/>
                </a:solidFill>
                <a:latin typeface="黑体" pitchFamily="49" charset="-122"/>
                <a:ea typeface="黑体" pitchFamily="49" charset="-122"/>
              </a:rPr>
              <a:t>实例化后，重点变为如何对</a:t>
            </a:r>
            <a:r>
              <a:rPr lang="en-US" altLang="zh-CN" sz="2800" dirty="0" smtClean="0">
                <a:solidFill>
                  <a:srgbClr val="00B0F0"/>
                </a:solidFill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en-US" sz="2800" dirty="0" smtClean="0">
                <a:solidFill>
                  <a:srgbClr val="00B0F0"/>
                </a:solidFill>
                <a:latin typeface="黑体" pitchFamily="49" charset="-122"/>
                <a:ea typeface="黑体" pitchFamily="49" charset="-122"/>
              </a:rPr>
              <a:t>进行合理的滤波？</a:t>
            </a:r>
            <a:endParaRPr lang="zh-CN" altLang="en-US" sz="2800" dirty="0">
              <a:solidFill>
                <a:srgbClr val="00B0F0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>
          <a:xfrm>
            <a:off x="586136" y="523396"/>
            <a:ext cx="7607300" cy="1209675"/>
          </a:xfrm>
        </p:spPr>
        <p:txBody>
          <a:bodyPr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K</a:t>
            </a:r>
            <a:r>
              <a:rPr lang="zh-CN" altLang="en-US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近邻平滑滤波器：原理分析</a:t>
            </a:r>
          </a:p>
        </p:txBody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844675"/>
            <a:ext cx="8135938" cy="4752975"/>
          </a:xfrm>
        </p:spPr>
        <p:txBody>
          <a:bodyPr>
            <a:normAutofit/>
          </a:bodyPr>
          <a:lstStyle/>
          <a:p>
            <a:pPr marL="609600" indent="-609600">
              <a:lnSpc>
                <a:spcPct val="130000"/>
              </a:lnSpc>
              <a:buClr>
                <a:schemeClr val="folHlink"/>
              </a:buClr>
              <a:buFont typeface="Wingdings" pitchFamily="2" charset="2"/>
              <a:buChar char="n"/>
            </a:pPr>
            <a:r>
              <a:rPr lang="zh-CN" altLang="en-US" b="1" dirty="0" smtClean="0">
                <a:latin typeface="楷体" pitchFamily="49" charset="-122"/>
                <a:ea typeface="楷体" pitchFamily="49" charset="-122"/>
              </a:rPr>
              <a:t>在模板中，选出</a:t>
            </a:r>
            <a:r>
              <a:rPr lang="en-US" altLang="zh-CN" b="1" dirty="0" smtClean="0">
                <a:latin typeface="楷体" pitchFamily="49" charset="-122"/>
                <a:ea typeface="楷体" pitchFamily="49" charset="-122"/>
              </a:rPr>
              <a:t>5</a:t>
            </a:r>
            <a:r>
              <a:rPr lang="zh-CN" altLang="en-US" b="1" dirty="0" smtClean="0">
                <a:latin typeface="楷体" pitchFamily="49" charset="-122"/>
                <a:ea typeface="楷体" pitchFamily="49" charset="-122"/>
              </a:rPr>
              <a:t>个与点</a:t>
            </a:r>
            <a:r>
              <a:rPr lang="en-US" altLang="zh-CN" b="1" dirty="0" smtClean="0">
                <a:latin typeface="楷体" pitchFamily="49" charset="-122"/>
                <a:ea typeface="楷体" pitchFamily="49" charset="-122"/>
              </a:rPr>
              <a:t>2</a:t>
            </a:r>
            <a:r>
              <a:rPr lang="zh-CN" altLang="en-US" b="1" dirty="0" smtClean="0">
                <a:latin typeface="楷体" pitchFamily="49" charset="-122"/>
                <a:ea typeface="楷体" pitchFamily="49" charset="-122"/>
              </a:rPr>
              <a:t>灰度值最相近的点进行均值计算，不会出现两个区域信息（</a:t>
            </a:r>
            <a:r>
              <a:rPr lang="zh-CN" altLang="en-US" b="1" dirty="0" smtClean="0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边界区域</a:t>
            </a:r>
            <a:r>
              <a:rPr lang="zh-CN" altLang="en-US" b="1" dirty="0" smtClean="0">
                <a:latin typeface="楷体" pitchFamily="49" charset="-122"/>
                <a:ea typeface="楷体" pitchFamily="49" charset="-122"/>
              </a:rPr>
              <a:t>）的混叠平均。</a:t>
            </a:r>
          </a:p>
          <a:p>
            <a:pPr marL="609600" indent="-609600">
              <a:lnSpc>
                <a:spcPct val="130000"/>
              </a:lnSpc>
              <a:buClr>
                <a:schemeClr val="folHlink"/>
              </a:buClr>
              <a:buFont typeface="Wingdings" pitchFamily="2" charset="2"/>
              <a:buChar char="n"/>
            </a:pPr>
            <a:r>
              <a:rPr lang="zh-CN" altLang="en-US" b="1" dirty="0" smtClean="0">
                <a:latin typeface="楷体" pitchFamily="49" charset="-122"/>
                <a:ea typeface="楷体" pitchFamily="49" charset="-122"/>
              </a:rPr>
              <a:t>这样，就达到了边界保持</a:t>
            </a:r>
          </a:p>
          <a:p>
            <a:pPr marL="609600" indent="-609600">
              <a:lnSpc>
                <a:spcPct val="130000"/>
              </a:lnSpc>
              <a:buFontTx/>
              <a:buNone/>
            </a:pPr>
            <a:r>
              <a:rPr lang="zh-CN" altLang="en-US" b="1" dirty="0" smtClean="0">
                <a:latin typeface="楷体" pitchFamily="49" charset="-122"/>
                <a:ea typeface="楷体" pitchFamily="49" charset="-122"/>
              </a:rPr>
              <a:t>    的目的。</a:t>
            </a:r>
          </a:p>
        </p:txBody>
      </p:sp>
      <p:graphicFrame>
        <p:nvGraphicFramePr>
          <p:cNvPr id="310322" name="Group 50"/>
          <p:cNvGraphicFramePr>
            <a:graphicFrameLocks noGrp="1"/>
          </p:cNvGraphicFramePr>
          <p:nvPr/>
        </p:nvGraphicFramePr>
        <p:xfrm>
          <a:off x="5292725" y="3500438"/>
          <a:ext cx="2903538" cy="2609215"/>
        </p:xfrm>
        <a:graphic>
          <a:graphicData uri="http://schemas.openxmlformats.org/drawingml/2006/table">
            <a:tbl>
              <a:tblPr/>
              <a:tblGrid>
                <a:gridCol w="581025"/>
                <a:gridCol w="581025"/>
                <a:gridCol w="579438"/>
                <a:gridCol w="581025"/>
                <a:gridCol w="581025"/>
              </a:tblGrid>
              <a:tr h="434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  <a:ea typeface="宋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34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  <a:ea typeface="宋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  <a:ea typeface="宋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36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  <a:ea typeface="宋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</a:tr>
              <a:tr h="434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  <a:ea typeface="宋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</a:tr>
            </a:tbl>
          </a:graphicData>
        </a:graphic>
      </p:graphicFrame>
      <p:grpSp>
        <p:nvGrpSpPr>
          <p:cNvPr id="2" name="Group 42"/>
          <p:cNvGrpSpPr>
            <a:grpSpLocks/>
          </p:cNvGrpSpPr>
          <p:nvPr/>
        </p:nvGrpSpPr>
        <p:grpSpPr bwMode="auto">
          <a:xfrm>
            <a:off x="5940425" y="4076700"/>
            <a:ext cx="523875" cy="431800"/>
            <a:chOff x="1202" y="2886"/>
            <a:chExt cx="330" cy="272"/>
          </a:xfrm>
        </p:grpSpPr>
        <p:sp>
          <p:nvSpPr>
            <p:cNvPr id="310315" name="Oval 43"/>
            <p:cNvSpPr>
              <a:spLocks noChangeArrowheads="1"/>
            </p:cNvSpPr>
            <p:nvPr/>
          </p:nvSpPr>
          <p:spPr bwMode="auto">
            <a:xfrm>
              <a:off x="1202" y="2886"/>
              <a:ext cx="272" cy="272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0316" name="Text Box 44"/>
            <p:cNvSpPr txBox="1">
              <a:spLocks noChangeArrowheads="1"/>
            </p:cNvSpPr>
            <p:nvPr/>
          </p:nvSpPr>
          <p:spPr bwMode="auto">
            <a:xfrm>
              <a:off x="1214" y="2907"/>
              <a:ext cx="31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b="1"/>
                <a:t>1</a:t>
              </a:r>
            </a:p>
          </p:txBody>
        </p:sp>
      </p:grpSp>
      <p:grpSp>
        <p:nvGrpSpPr>
          <p:cNvPr id="3" name="Group 45"/>
          <p:cNvGrpSpPr>
            <a:grpSpLocks/>
          </p:cNvGrpSpPr>
          <p:nvPr/>
        </p:nvGrpSpPr>
        <p:grpSpPr bwMode="auto">
          <a:xfrm>
            <a:off x="7092950" y="5138738"/>
            <a:ext cx="431800" cy="431800"/>
            <a:chOff x="567" y="2659"/>
            <a:chExt cx="272" cy="272"/>
          </a:xfrm>
        </p:grpSpPr>
        <p:sp>
          <p:nvSpPr>
            <p:cNvPr id="310318" name="Oval 46"/>
            <p:cNvSpPr>
              <a:spLocks noChangeArrowheads="1"/>
            </p:cNvSpPr>
            <p:nvPr/>
          </p:nvSpPr>
          <p:spPr bwMode="auto">
            <a:xfrm>
              <a:off x="567" y="2659"/>
              <a:ext cx="272" cy="272"/>
            </a:xfrm>
            <a:prstGeom prst="ellipse">
              <a:avLst/>
            </a:prstGeom>
            <a:solidFill>
              <a:srgbClr val="99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0319" name="Text Box 47"/>
            <p:cNvSpPr txBox="1">
              <a:spLocks noChangeArrowheads="1"/>
            </p:cNvSpPr>
            <p:nvPr/>
          </p:nvSpPr>
          <p:spPr bwMode="auto">
            <a:xfrm>
              <a:off x="585" y="2665"/>
              <a:ext cx="25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b="1"/>
                <a:t>2</a:t>
              </a:r>
            </a:p>
          </p:txBody>
        </p:sp>
      </p:grpSp>
      <p:sp>
        <p:nvSpPr>
          <p:cNvPr id="310320" name="Rectangle 48"/>
          <p:cNvSpPr>
            <a:spLocks noChangeArrowheads="1"/>
          </p:cNvSpPr>
          <p:nvPr/>
        </p:nvSpPr>
        <p:spPr bwMode="auto">
          <a:xfrm>
            <a:off x="5292725" y="3500438"/>
            <a:ext cx="1728788" cy="1547812"/>
          </a:xfrm>
          <a:prstGeom prst="rect">
            <a:avLst/>
          </a:prstGeom>
          <a:noFill/>
          <a:ln w="38100">
            <a:solidFill>
              <a:srgbClr val="FF33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0321" name="Rectangle 49"/>
          <p:cNvSpPr>
            <a:spLocks noChangeArrowheads="1"/>
          </p:cNvSpPr>
          <p:nvPr/>
        </p:nvSpPr>
        <p:spPr bwMode="auto">
          <a:xfrm>
            <a:off x="6453188" y="4527550"/>
            <a:ext cx="1728787" cy="1547813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404813"/>
            <a:ext cx="7535863" cy="1138237"/>
          </a:xfrm>
        </p:spPr>
        <p:txBody>
          <a:bodyPr>
            <a:normAutofit/>
          </a:bodyPr>
          <a:lstStyle/>
          <a:p>
            <a:pPr algn="l"/>
            <a:r>
              <a:rPr lang="en-US" altLang="zh-CN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K</a:t>
            </a:r>
            <a:r>
              <a:rPr lang="zh-CN" altLang="en-US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近邻平滑滤波器：实现算法</a:t>
            </a:r>
          </a:p>
        </p:txBody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8453" y="2136558"/>
            <a:ext cx="8119453" cy="3384550"/>
          </a:xfrm>
        </p:spPr>
        <p:txBody>
          <a:bodyPr>
            <a:noAutofit/>
          </a:bodyPr>
          <a:lstStyle/>
          <a:p>
            <a:pPr marL="609600" indent="-609600">
              <a:lnSpc>
                <a:spcPct val="120000"/>
              </a:lnSpc>
              <a:buFontTx/>
              <a:buNone/>
            </a:pPr>
            <a:r>
              <a:rPr lang="zh-CN" altLang="en-US" b="1" dirty="0" smtClean="0">
                <a:latin typeface="楷体" pitchFamily="49" charset="-122"/>
                <a:ea typeface="楷体" pitchFamily="49" charset="-122"/>
              </a:rPr>
              <a:t>算法步骤：</a:t>
            </a:r>
            <a:endParaRPr lang="en-US" altLang="zh-CN" b="1" dirty="0" smtClean="0">
              <a:latin typeface="楷体" pitchFamily="49" charset="-122"/>
              <a:ea typeface="楷体" pitchFamily="49" charset="-122"/>
            </a:endParaRPr>
          </a:p>
          <a:p>
            <a:pPr marL="609600" indent="-609600">
              <a:lnSpc>
                <a:spcPct val="120000"/>
              </a:lnSpc>
              <a:buFontTx/>
              <a:buNone/>
            </a:pPr>
            <a:r>
              <a:rPr lang="en-US" altLang="zh-CN" b="1" dirty="0" smtClean="0">
                <a:latin typeface="楷体" pitchFamily="49" charset="-122"/>
                <a:ea typeface="楷体" pitchFamily="49" charset="-122"/>
              </a:rPr>
              <a:t>1) </a:t>
            </a:r>
            <a:r>
              <a:rPr lang="zh-CN" altLang="en-US" b="1" dirty="0" smtClean="0">
                <a:latin typeface="楷体" pitchFamily="49" charset="-122"/>
                <a:ea typeface="楷体" pitchFamily="49" charset="-122"/>
              </a:rPr>
              <a:t>以待处理像素为中心，作一个</a:t>
            </a:r>
            <a:r>
              <a:rPr lang="en-US" altLang="zh-CN" b="1" dirty="0" smtClean="0">
                <a:latin typeface="楷体" pitchFamily="49" charset="-122"/>
                <a:ea typeface="楷体" pitchFamily="49" charset="-122"/>
              </a:rPr>
              <a:t>m*m</a:t>
            </a:r>
            <a:r>
              <a:rPr lang="zh-CN" altLang="en-US" b="1" dirty="0" smtClean="0">
                <a:latin typeface="楷体" pitchFamily="49" charset="-122"/>
                <a:ea typeface="楷体" pitchFamily="49" charset="-122"/>
              </a:rPr>
              <a:t>的作用模板。</a:t>
            </a:r>
          </a:p>
          <a:p>
            <a:pPr marL="609600" indent="-609600">
              <a:lnSpc>
                <a:spcPct val="120000"/>
              </a:lnSpc>
              <a:buFontTx/>
              <a:buNone/>
            </a:pPr>
            <a:r>
              <a:rPr lang="en-US" altLang="zh-CN" b="1" dirty="0" smtClean="0">
                <a:latin typeface="楷体" pitchFamily="49" charset="-122"/>
                <a:ea typeface="楷体" pitchFamily="49" charset="-122"/>
              </a:rPr>
              <a:t>2</a:t>
            </a:r>
            <a:r>
              <a:rPr lang="zh-CN" altLang="en-US" b="1" dirty="0" smtClean="0">
                <a:latin typeface="楷体" pitchFamily="49" charset="-122"/>
                <a:ea typeface="楷体" pitchFamily="49" charset="-122"/>
              </a:rPr>
              <a:t>）在模板中，选择</a:t>
            </a:r>
            <a:r>
              <a:rPr lang="en-US" altLang="zh-CN" b="1" dirty="0" smtClean="0">
                <a:latin typeface="楷体" pitchFamily="49" charset="-122"/>
                <a:ea typeface="楷体" pitchFamily="49" charset="-122"/>
              </a:rPr>
              <a:t>K</a:t>
            </a:r>
            <a:r>
              <a:rPr lang="zh-CN" altLang="en-US" b="1" dirty="0" smtClean="0">
                <a:latin typeface="楷体" pitchFamily="49" charset="-122"/>
                <a:ea typeface="楷体" pitchFamily="49" charset="-122"/>
              </a:rPr>
              <a:t>个与待处理像素的</a:t>
            </a:r>
            <a:r>
              <a:rPr lang="zh-CN" altLang="en-US" b="1" dirty="0" smtClean="0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灰度差</a:t>
            </a:r>
            <a:r>
              <a:rPr lang="zh-CN" altLang="en-US" b="1" dirty="0" smtClean="0">
                <a:latin typeface="楷体" pitchFamily="49" charset="-122"/>
                <a:ea typeface="楷体" pitchFamily="49" charset="-122"/>
              </a:rPr>
              <a:t>为</a:t>
            </a:r>
            <a:r>
              <a:rPr lang="zh-CN" altLang="en-US" b="1" dirty="0" smtClean="0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最小</a:t>
            </a:r>
            <a:r>
              <a:rPr lang="zh-CN" altLang="en-US" b="1" dirty="0" smtClean="0">
                <a:latin typeface="楷体" pitchFamily="49" charset="-122"/>
                <a:ea typeface="楷体" pitchFamily="49" charset="-122"/>
              </a:rPr>
              <a:t>的像素。</a:t>
            </a:r>
          </a:p>
          <a:p>
            <a:pPr marL="609600" indent="-609600">
              <a:lnSpc>
                <a:spcPct val="120000"/>
              </a:lnSpc>
              <a:buFontTx/>
              <a:buNone/>
            </a:pPr>
            <a:r>
              <a:rPr lang="en-US" altLang="zh-CN" b="1" dirty="0" smtClean="0">
                <a:latin typeface="楷体" pitchFamily="49" charset="-122"/>
                <a:ea typeface="楷体" pitchFamily="49" charset="-122"/>
              </a:rPr>
              <a:t>3</a:t>
            </a:r>
            <a:r>
              <a:rPr lang="zh-CN" altLang="en-US" b="1" dirty="0" smtClean="0">
                <a:latin typeface="楷体" pitchFamily="49" charset="-122"/>
                <a:ea typeface="楷体" pitchFamily="49" charset="-122"/>
              </a:rPr>
              <a:t>）将这</a:t>
            </a:r>
            <a:r>
              <a:rPr lang="en-US" altLang="zh-CN" b="1" dirty="0" smtClean="0">
                <a:latin typeface="楷体" pitchFamily="49" charset="-122"/>
                <a:ea typeface="楷体" pitchFamily="49" charset="-122"/>
              </a:rPr>
              <a:t>K</a:t>
            </a:r>
            <a:r>
              <a:rPr lang="zh-CN" altLang="en-US" b="1" dirty="0" smtClean="0">
                <a:latin typeface="楷体" pitchFamily="49" charset="-122"/>
                <a:ea typeface="楷体" pitchFamily="49" charset="-122"/>
              </a:rPr>
              <a:t>个像素的</a:t>
            </a:r>
            <a:r>
              <a:rPr lang="zh-CN" altLang="en-US" b="1" dirty="0" smtClean="0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灰度均值</a:t>
            </a:r>
            <a:r>
              <a:rPr lang="zh-CN" altLang="en-US" b="1" dirty="0" smtClean="0">
                <a:latin typeface="楷体" pitchFamily="49" charset="-122"/>
                <a:ea typeface="楷体" pitchFamily="49" charset="-122"/>
              </a:rPr>
              <a:t>替换掉原来的像素值。</a:t>
            </a:r>
          </a:p>
        </p:txBody>
      </p:sp>
      <p:sp>
        <p:nvSpPr>
          <p:cNvPr id="4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337" y="481730"/>
            <a:ext cx="7680325" cy="1281113"/>
          </a:xfrm>
        </p:spPr>
        <p:txBody>
          <a:bodyPr>
            <a:normAutofit/>
          </a:bodyPr>
          <a:lstStyle/>
          <a:p>
            <a:pPr algn="l"/>
            <a:r>
              <a:rPr lang="en-US" altLang="zh-CN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K</a:t>
            </a:r>
            <a:r>
              <a:rPr lang="zh-CN" altLang="en-US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近邻平滑滤波器：例题</a:t>
            </a:r>
          </a:p>
        </p:txBody>
      </p:sp>
      <p:sp>
        <p:nvSpPr>
          <p:cNvPr id="199868" name="Rectangle 188"/>
          <p:cNvSpPr>
            <a:spLocks noGrp="1" noChangeArrowheads="1"/>
          </p:cNvSpPr>
          <p:nvPr>
            <p:ph type="body" idx="1"/>
          </p:nvPr>
        </p:nvSpPr>
        <p:spPr>
          <a:xfrm>
            <a:off x="539750" y="1989138"/>
            <a:ext cx="7632700" cy="647700"/>
          </a:xfrm>
          <a:noFill/>
          <a:ln/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zh-CN" altLang="en-US" b="1" dirty="0" smtClean="0">
                <a:latin typeface="楷体" pitchFamily="49" charset="-122"/>
                <a:ea typeface="楷体" pitchFamily="49" charset="-122"/>
              </a:rPr>
              <a:t>例：下图，给定</a:t>
            </a:r>
            <a:r>
              <a:rPr lang="en-US" altLang="zh-CN" b="1" dirty="0" smtClean="0">
                <a:latin typeface="楷体" pitchFamily="49" charset="-122"/>
                <a:ea typeface="楷体" pitchFamily="49" charset="-122"/>
              </a:rPr>
              <a:t>3*3</a:t>
            </a:r>
            <a:r>
              <a:rPr lang="zh-CN" altLang="en-US" b="1" dirty="0" smtClean="0">
                <a:latin typeface="楷体" pitchFamily="49" charset="-122"/>
                <a:ea typeface="楷体" pitchFamily="49" charset="-122"/>
              </a:rPr>
              <a:t>模板，</a:t>
            </a:r>
            <a:r>
              <a:rPr lang="en-US" altLang="zh-CN" b="1" dirty="0" smtClean="0">
                <a:latin typeface="楷体" pitchFamily="49" charset="-122"/>
                <a:ea typeface="楷体" pitchFamily="49" charset="-122"/>
              </a:rPr>
              <a:t>k=5</a:t>
            </a:r>
            <a:r>
              <a:rPr lang="zh-CN" altLang="en-US" b="1" dirty="0" smtClean="0">
                <a:latin typeface="楷体" pitchFamily="49" charset="-122"/>
                <a:ea typeface="楷体" pitchFamily="49" charset="-122"/>
              </a:rPr>
              <a:t>。</a:t>
            </a:r>
          </a:p>
        </p:txBody>
      </p:sp>
      <p:graphicFrame>
        <p:nvGraphicFramePr>
          <p:cNvPr id="199978" name="Group 298"/>
          <p:cNvGraphicFramePr>
            <a:graphicFrameLocks noGrp="1"/>
          </p:cNvGraphicFramePr>
          <p:nvPr/>
        </p:nvGraphicFramePr>
        <p:xfrm>
          <a:off x="1042988" y="3068638"/>
          <a:ext cx="2016125" cy="1729106"/>
        </p:xfrm>
        <a:graphic>
          <a:graphicData uri="http://schemas.openxmlformats.org/drawingml/2006/table">
            <a:tbl>
              <a:tblPr/>
              <a:tblGrid>
                <a:gridCol w="403225"/>
                <a:gridCol w="404812"/>
                <a:gridCol w="400050"/>
                <a:gridCol w="404813"/>
                <a:gridCol w="403225"/>
              </a:tblGrid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9907" name="AutoShape 227"/>
          <p:cNvSpPr>
            <a:spLocks noChangeArrowheads="1"/>
          </p:cNvSpPr>
          <p:nvPr/>
        </p:nvSpPr>
        <p:spPr bwMode="auto">
          <a:xfrm>
            <a:off x="3851275" y="3500438"/>
            <a:ext cx="647700" cy="865187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993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aphicFrame>
        <p:nvGraphicFramePr>
          <p:cNvPr id="199976" name="Group 296"/>
          <p:cNvGraphicFramePr>
            <a:graphicFrameLocks noGrp="1"/>
          </p:cNvGraphicFramePr>
          <p:nvPr/>
        </p:nvGraphicFramePr>
        <p:xfrm>
          <a:off x="5435600" y="3068638"/>
          <a:ext cx="2016125" cy="1729423"/>
        </p:xfrm>
        <a:graphic>
          <a:graphicData uri="http://schemas.openxmlformats.org/drawingml/2006/table">
            <a:tbl>
              <a:tblPr/>
              <a:tblGrid>
                <a:gridCol w="403225"/>
                <a:gridCol w="404813"/>
                <a:gridCol w="400050"/>
                <a:gridCol w="404812"/>
                <a:gridCol w="403225"/>
              </a:tblGrid>
              <a:tr h="315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9946" name="Rectangle 266"/>
          <p:cNvSpPr>
            <a:spLocks noChangeArrowheads="1"/>
          </p:cNvSpPr>
          <p:nvPr/>
        </p:nvSpPr>
        <p:spPr bwMode="auto">
          <a:xfrm>
            <a:off x="1042988" y="3070225"/>
            <a:ext cx="1223962" cy="1042988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9947" name="Text Box 267"/>
          <p:cNvSpPr txBox="1">
            <a:spLocks noChangeArrowheads="1"/>
          </p:cNvSpPr>
          <p:nvPr/>
        </p:nvSpPr>
        <p:spPr bwMode="auto">
          <a:xfrm>
            <a:off x="5838825" y="3398838"/>
            <a:ext cx="395288" cy="360362"/>
          </a:xfrm>
          <a:prstGeom prst="rect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kumimoji="1" lang="en-US" altLang="zh-CN" sz="1600" b="1">
                <a:solidFill>
                  <a:srgbClr val="9933FF"/>
                </a:solidFill>
              </a:rPr>
              <a:t>2</a:t>
            </a:r>
          </a:p>
        </p:txBody>
      </p:sp>
      <p:sp>
        <p:nvSpPr>
          <p:cNvPr id="199948" name="Rectangle 268"/>
          <p:cNvSpPr>
            <a:spLocks noChangeArrowheads="1"/>
          </p:cNvSpPr>
          <p:nvPr/>
        </p:nvSpPr>
        <p:spPr bwMode="auto">
          <a:xfrm>
            <a:off x="1446213" y="3070225"/>
            <a:ext cx="1223962" cy="1042988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zh-CN" altLang="zh-CN" sz="2400">
              <a:solidFill>
                <a:schemeClr val="hlink"/>
              </a:solidFill>
            </a:endParaRPr>
          </a:p>
        </p:txBody>
      </p:sp>
      <p:sp>
        <p:nvSpPr>
          <p:cNvPr id="199949" name="Rectangle 269"/>
          <p:cNvSpPr>
            <a:spLocks noChangeArrowheads="1"/>
          </p:cNvSpPr>
          <p:nvPr/>
        </p:nvSpPr>
        <p:spPr bwMode="auto">
          <a:xfrm>
            <a:off x="1835150" y="3070225"/>
            <a:ext cx="1223963" cy="1042988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9950" name="Rectangle 270"/>
          <p:cNvSpPr>
            <a:spLocks noChangeArrowheads="1"/>
          </p:cNvSpPr>
          <p:nvPr/>
        </p:nvSpPr>
        <p:spPr bwMode="auto">
          <a:xfrm>
            <a:off x="1042988" y="3430588"/>
            <a:ext cx="1223962" cy="1042987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9951" name="Rectangle 271"/>
          <p:cNvSpPr>
            <a:spLocks noChangeArrowheads="1"/>
          </p:cNvSpPr>
          <p:nvPr/>
        </p:nvSpPr>
        <p:spPr bwMode="auto">
          <a:xfrm>
            <a:off x="1446213" y="3416300"/>
            <a:ext cx="1223962" cy="1042988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9952" name="Rectangle 272"/>
          <p:cNvSpPr>
            <a:spLocks noChangeArrowheads="1"/>
          </p:cNvSpPr>
          <p:nvPr/>
        </p:nvSpPr>
        <p:spPr bwMode="auto">
          <a:xfrm>
            <a:off x="1835150" y="3416300"/>
            <a:ext cx="1223963" cy="1042988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9953" name="Rectangle 273"/>
          <p:cNvSpPr>
            <a:spLocks noChangeArrowheads="1"/>
          </p:cNvSpPr>
          <p:nvPr/>
        </p:nvSpPr>
        <p:spPr bwMode="auto">
          <a:xfrm>
            <a:off x="1028700" y="3746500"/>
            <a:ext cx="1223963" cy="1042988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9954" name="Rectangle 274"/>
          <p:cNvSpPr>
            <a:spLocks noChangeArrowheads="1"/>
          </p:cNvSpPr>
          <p:nvPr/>
        </p:nvSpPr>
        <p:spPr bwMode="auto">
          <a:xfrm>
            <a:off x="1446213" y="3732213"/>
            <a:ext cx="1223962" cy="1042987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9955" name="Rectangle 275"/>
          <p:cNvSpPr>
            <a:spLocks noChangeArrowheads="1"/>
          </p:cNvSpPr>
          <p:nvPr/>
        </p:nvSpPr>
        <p:spPr bwMode="auto">
          <a:xfrm>
            <a:off x="1835150" y="3746500"/>
            <a:ext cx="1223963" cy="1042988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9956" name="Text Box 276"/>
          <p:cNvSpPr txBox="1">
            <a:spLocks noChangeArrowheads="1"/>
          </p:cNvSpPr>
          <p:nvPr/>
        </p:nvSpPr>
        <p:spPr bwMode="auto">
          <a:xfrm>
            <a:off x="6242050" y="3398838"/>
            <a:ext cx="395288" cy="360362"/>
          </a:xfrm>
          <a:prstGeom prst="rect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kumimoji="1" lang="en-US" altLang="zh-CN" sz="1600" b="1">
                <a:solidFill>
                  <a:srgbClr val="9933FF"/>
                </a:solidFill>
              </a:rPr>
              <a:t>2</a:t>
            </a:r>
          </a:p>
        </p:txBody>
      </p:sp>
      <p:sp>
        <p:nvSpPr>
          <p:cNvPr id="199957" name="Text Box 277"/>
          <p:cNvSpPr txBox="1">
            <a:spLocks noChangeArrowheads="1"/>
          </p:cNvSpPr>
          <p:nvPr/>
        </p:nvSpPr>
        <p:spPr bwMode="auto">
          <a:xfrm>
            <a:off x="6643688" y="3398838"/>
            <a:ext cx="395287" cy="360362"/>
          </a:xfrm>
          <a:prstGeom prst="rect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kumimoji="1" lang="en-US" altLang="zh-CN" sz="1600" b="1">
                <a:solidFill>
                  <a:srgbClr val="9933FF"/>
                </a:solidFill>
              </a:rPr>
              <a:t>3</a:t>
            </a:r>
          </a:p>
        </p:txBody>
      </p:sp>
      <p:sp>
        <p:nvSpPr>
          <p:cNvPr id="199958" name="Text Box 278"/>
          <p:cNvSpPr txBox="1">
            <a:spLocks noChangeArrowheads="1"/>
          </p:cNvSpPr>
          <p:nvPr/>
        </p:nvSpPr>
        <p:spPr bwMode="auto">
          <a:xfrm>
            <a:off x="5838825" y="3759200"/>
            <a:ext cx="395288" cy="360363"/>
          </a:xfrm>
          <a:prstGeom prst="rect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kumimoji="1" lang="en-US" altLang="zh-CN" sz="1600" b="1">
                <a:solidFill>
                  <a:srgbClr val="9933FF"/>
                </a:solidFill>
              </a:rPr>
              <a:t>6</a:t>
            </a:r>
          </a:p>
        </p:txBody>
      </p:sp>
      <p:sp>
        <p:nvSpPr>
          <p:cNvPr id="199959" name="Text Box 279"/>
          <p:cNvSpPr txBox="1">
            <a:spLocks noChangeArrowheads="1"/>
          </p:cNvSpPr>
          <p:nvPr/>
        </p:nvSpPr>
        <p:spPr bwMode="auto">
          <a:xfrm>
            <a:off x="6242050" y="3759200"/>
            <a:ext cx="395288" cy="360363"/>
          </a:xfrm>
          <a:prstGeom prst="rect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kumimoji="1" lang="en-US" altLang="zh-CN" sz="1600" b="1">
                <a:solidFill>
                  <a:srgbClr val="9933FF"/>
                </a:solidFill>
              </a:rPr>
              <a:t>7</a:t>
            </a:r>
          </a:p>
        </p:txBody>
      </p:sp>
      <p:sp>
        <p:nvSpPr>
          <p:cNvPr id="199960" name="Text Box 280"/>
          <p:cNvSpPr txBox="1">
            <a:spLocks noChangeArrowheads="1"/>
          </p:cNvSpPr>
          <p:nvPr/>
        </p:nvSpPr>
        <p:spPr bwMode="auto">
          <a:xfrm>
            <a:off x="6643688" y="3759200"/>
            <a:ext cx="395287" cy="360363"/>
          </a:xfrm>
          <a:prstGeom prst="rect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kumimoji="1" lang="en-US" altLang="zh-CN" sz="1600" b="1">
                <a:solidFill>
                  <a:srgbClr val="9933FF"/>
                </a:solidFill>
              </a:rPr>
              <a:t>8</a:t>
            </a:r>
          </a:p>
        </p:txBody>
      </p:sp>
      <p:sp>
        <p:nvSpPr>
          <p:cNvPr id="199961" name="Text Box 281"/>
          <p:cNvSpPr txBox="1">
            <a:spLocks noChangeArrowheads="1"/>
          </p:cNvSpPr>
          <p:nvPr/>
        </p:nvSpPr>
        <p:spPr bwMode="auto">
          <a:xfrm>
            <a:off x="5838825" y="4103688"/>
            <a:ext cx="395288" cy="360362"/>
          </a:xfrm>
          <a:prstGeom prst="rect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kumimoji="1" lang="en-US" altLang="zh-CN" sz="1600" b="1">
                <a:solidFill>
                  <a:srgbClr val="9933FF"/>
                </a:solidFill>
              </a:rPr>
              <a:t>7</a:t>
            </a:r>
          </a:p>
        </p:txBody>
      </p:sp>
      <p:sp>
        <p:nvSpPr>
          <p:cNvPr id="199962" name="Text Box 282"/>
          <p:cNvSpPr txBox="1">
            <a:spLocks noChangeArrowheads="1"/>
          </p:cNvSpPr>
          <p:nvPr/>
        </p:nvSpPr>
        <p:spPr bwMode="auto">
          <a:xfrm>
            <a:off x="6242050" y="4103688"/>
            <a:ext cx="395288" cy="360362"/>
          </a:xfrm>
          <a:prstGeom prst="rect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kumimoji="1" lang="en-US" altLang="zh-CN" sz="1600" b="1">
                <a:solidFill>
                  <a:srgbClr val="9933FF"/>
                </a:solidFill>
              </a:rPr>
              <a:t>6</a:t>
            </a:r>
          </a:p>
        </p:txBody>
      </p:sp>
      <p:sp>
        <p:nvSpPr>
          <p:cNvPr id="199963" name="Text Box 283"/>
          <p:cNvSpPr txBox="1">
            <a:spLocks noChangeArrowheads="1"/>
          </p:cNvSpPr>
          <p:nvPr/>
        </p:nvSpPr>
        <p:spPr bwMode="auto">
          <a:xfrm>
            <a:off x="6643688" y="4105275"/>
            <a:ext cx="395287" cy="360363"/>
          </a:xfrm>
          <a:prstGeom prst="rect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kumimoji="1" lang="en-US" altLang="zh-CN" sz="1600" b="1">
                <a:solidFill>
                  <a:srgbClr val="9933FF"/>
                </a:solidFill>
              </a:rPr>
              <a:t>8</a:t>
            </a:r>
          </a:p>
        </p:txBody>
      </p:sp>
      <p:sp>
        <p:nvSpPr>
          <p:cNvPr id="199965" name="Text Box 285"/>
          <p:cNvSpPr txBox="1">
            <a:spLocks noChangeArrowheads="1"/>
          </p:cNvSpPr>
          <p:nvPr/>
        </p:nvSpPr>
        <p:spPr bwMode="auto">
          <a:xfrm>
            <a:off x="381000" y="5943600"/>
            <a:ext cx="3581400" cy="466725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400"/>
              <a:t>(1+1+2+2+2)/5=1.6=2</a:t>
            </a:r>
          </a:p>
        </p:txBody>
      </p:sp>
      <p:sp>
        <p:nvSpPr>
          <p:cNvPr id="199966" name="Text Box 286"/>
          <p:cNvSpPr txBox="1">
            <a:spLocks noChangeArrowheads="1"/>
          </p:cNvSpPr>
          <p:nvPr/>
        </p:nvSpPr>
        <p:spPr bwMode="auto">
          <a:xfrm>
            <a:off x="381000" y="5943600"/>
            <a:ext cx="35814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400"/>
              <a:t>(1+2+2+2+3)/5=2</a:t>
            </a:r>
          </a:p>
        </p:txBody>
      </p:sp>
      <p:sp>
        <p:nvSpPr>
          <p:cNvPr id="199967" name="Text Box 287"/>
          <p:cNvSpPr txBox="1">
            <a:spLocks noChangeArrowheads="1"/>
          </p:cNvSpPr>
          <p:nvPr/>
        </p:nvSpPr>
        <p:spPr bwMode="auto">
          <a:xfrm>
            <a:off x="381000" y="5943600"/>
            <a:ext cx="35814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400"/>
              <a:t>(2+3+3+4+4)/5=3.2=3</a:t>
            </a:r>
          </a:p>
        </p:txBody>
      </p:sp>
      <p:sp>
        <p:nvSpPr>
          <p:cNvPr id="199968" name="Text Box 288"/>
          <p:cNvSpPr txBox="1">
            <a:spLocks noChangeArrowheads="1"/>
          </p:cNvSpPr>
          <p:nvPr/>
        </p:nvSpPr>
        <p:spPr bwMode="auto">
          <a:xfrm>
            <a:off x="381000" y="5943600"/>
            <a:ext cx="35814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400"/>
              <a:t>(5+6+6+7+7)/5=6.2=6</a:t>
            </a:r>
          </a:p>
        </p:txBody>
      </p:sp>
      <p:sp>
        <p:nvSpPr>
          <p:cNvPr id="199969" name="Text Box 289"/>
          <p:cNvSpPr txBox="1">
            <a:spLocks noChangeArrowheads="1"/>
          </p:cNvSpPr>
          <p:nvPr/>
        </p:nvSpPr>
        <p:spPr bwMode="auto">
          <a:xfrm>
            <a:off x="381000" y="5943600"/>
            <a:ext cx="35814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400"/>
              <a:t>(6+6+7+7+8)/5=6.8=7</a:t>
            </a:r>
          </a:p>
        </p:txBody>
      </p:sp>
      <p:sp>
        <p:nvSpPr>
          <p:cNvPr id="199970" name="Text Box 290"/>
          <p:cNvSpPr txBox="1">
            <a:spLocks noChangeArrowheads="1"/>
          </p:cNvSpPr>
          <p:nvPr/>
        </p:nvSpPr>
        <p:spPr bwMode="auto">
          <a:xfrm>
            <a:off x="381000" y="5943600"/>
            <a:ext cx="35814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400"/>
              <a:t>(6+8+8+8+9)/5=7.8=8</a:t>
            </a:r>
          </a:p>
        </p:txBody>
      </p:sp>
      <p:sp>
        <p:nvSpPr>
          <p:cNvPr id="199971" name="Text Box 291"/>
          <p:cNvSpPr txBox="1">
            <a:spLocks noChangeArrowheads="1"/>
          </p:cNvSpPr>
          <p:nvPr/>
        </p:nvSpPr>
        <p:spPr bwMode="auto">
          <a:xfrm>
            <a:off x="381000" y="5943600"/>
            <a:ext cx="35814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400"/>
              <a:t>(6+6+7+7+7)/5=6.6=7</a:t>
            </a:r>
          </a:p>
        </p:txBody>
      </p:sp>
      <p:sp>
        <p:nvSpPr>
          <p:cNvPr id="199972" name="Text Box 292"/>
          <p:cNvSpPr txBox="1">
            <a:spLocks noChangeArrowheads="1"/>
          </p:cNvSpPr>
          <p:nvPr/>
        </p:nvSpPr>
        <p:spPr bwMode="auto">
          <a:xfrm>
            <a:off x="381000" y="5943600"/>
            <a:ext cx="35814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400"/>
              <a:t>(6+6+6+7+7)/5=6.4=6</a:t>
            </a:r>
          </a:p>
        </p:txBody>
      </p:sp>
      <p:sp>
        <p:nvSpPr>
          <p:cNvPr id="199973" name="Text Box 293"/>
          <p:cNvSpPr txBox="1">
            <a:spLocks noChangeArrowheads="1"/>
          </p:cNvSpPr>
          <p:nvPr/>
        </p:nvSpPr>
        <p:spPr bwMode="auto">
          <a:xfrm>
            <a:off x="381000" y="5943600"/>
            <a:ext cx="35814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400"/>
              <a:t>(7+8+8+8+8)/5=7.8=8</a:t>
            </a:r>
          </a:p>
        </p:txBody>
      </p:sp>
      <p:sp>
        <p:nvSpPr>
          <p:cNvPr id="34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9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9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99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9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9990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99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99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99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1999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99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1999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99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8" dur="500"/>
                                        <p:tgtEl>
                                          <p:spTgt spid="1999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199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6" dur="500"/>
                                        <p:tgtEl>
                                          <p:spTgt spid="1999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199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4" dur="500"/>
                                        <p:tgtEl>
                                          <p:spTgt spid="1999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199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199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7" dur="500"/>
                                        <p:tgtEl>
                                          <p:spTgt spid="1999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199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5" dur="500"/>
                                        <p:tgtEl>
                                          <p:spTgt spid="1999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5" dur="500"/>
                                        <p:tgtEl>
                                          <p:spTgt spid="199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3" dur="500"/>
                                        <p:tgtEl>
                                          <p:spTgt spid="1999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3" dur="500"/>
                                        <p:tgtEl>
                                          <p:spTgt spid="199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1" dur="500"/>
                                        <p:tgtEl>
                                          <p:spTgt spid="1999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868" grpId="0" build="p" autoUpdateAnimBg="0"/>
      <p:bldP spid="199907" grpId="0" animBg="1"/>
      <p:bldP spid="199946" grpId="0" animBg="1"/>
      <p:bldP spid="199946" grpId="1" animBg="1"/>
      <p:bldP spid="199947" grpId="0" animBg="1" autoUpdateAnimBg="0"/>
      <p:bldP spid="199948" grpId="0" animBg="1" autoUpdateAnimBg="0"/>
      <p:bldP spid="199948" grpId="1" animBg="1"/>
      <p:bldP spid="199949" grpId="0" animBg="1"/>
      <p:bldP spid="199949" grpId="1" animBg="1"/>
      <p:bldP spid="199950" grpId="0" animBg="1"/>
      <p:bldP spid="199950" grpId="1" animBg="1"/>
      <p:bldP spid="199951" grpId="0" animBg="1"/>
      <p:bldP spid="199951" grpId="1" animBg="1"/>
      <p:bldP spid="199952" grpId="0" animBg="1"/>
      <p:bldP spid="199952" grpId="1" animBg="1"/>
      <p:bldP spid="199952" grpId="2" animBg="1"/>
      <p:bldP spid="199953" grpId="0" animBg="1"/>
      <p:bldP spid="199953" grpId="1" animBg="1"/>
      <p:bldP spid="199954" grpId="0" animBg="1"/>
      <p:bldP spid="199954" grpId="1" animBg="1"/>
      <p:bldP spid="199955" grpId="0" animBg="1"/>
      <p:bldP spid="199955" grpId="1" animBg="1"/>
      <p:bldP spid="199956" grpId="0" animBg="1" autoUpdateAnimBg="0"/>
      <p:bldP spid="199957" grpId="0" animBg="1" autoUpdateAnimBg="0"/>
      <p:bldP spid="199958" grpId="0" animBg="1" autoUpdateAnimBg="0"/>
      <p:bldP spid="199959" grpId="0" animBg="1" autoUpdateAnimBg="0"/>
      <p:bldP spid="199960" grpId="0" animBg="1" autoUpdateAnimBg="0"/>
      <p:bldP spid="199961" grpId="0" animBg="1" autoUpdateAnimBg="0"/>
      <p:bldP spid="199962" grpId="0" animBg="1" autoUpdateAnimBg="0"/>
      <p:bldP spid="199963" grpId="0" animBg="1" autoUpdateAnimBg="0"/>
      <p:bldP spid="199965" grpId="0" animBg="1" autoUpdateAnimBg="0"/>
      <p:bldP spid="199966" grpId="0" animBg="1" autoUpdateAnimBg="0"/>
      <p:bldP spid="199967" grpId="0" animBg="1" autoUpdateAnimBg="0"/>
      <p:bldP spid="199968" grpId="0" animBg="1" autoUpdateAnimBg="0"/>
      <p:bldP spid="199969" grpId="0" animBg="1" autoUpdateAnimBg="0"/>
      <p:bldP spid="199970" grpId="0" animBg="1" autoUpdateAnimBg="0"/>
      <p:bldP spid="199971" grpId="0" animBg="1" autoUpdateAnimBg="0"/>
      <p:bldP spid="199972" grpId="0" animBg="1" autoUpdateAnimBg="0"/>
      <p:bldP spid="199973" grpId="0" animBg="1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K</a:t>
            </a:r>
            <a:r>
              <a:rPr lang="zh-CN" altLang="en-US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近邻</a:t>
            </a:r>
            <a:r>
              <a:rPr lang="zh-CN" altLang="en-US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均值滤波器的效果（椒盐噪声）</a:t>
            </a:r>
          </a:p>
        </p:txBody>
      </p:sp>
      <p:pic>
        <p:nvPicPr>
          <p:cNvPr id="144406" name="Picture 22" descr="4noise09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981200"/>
            <a:ext cx="4322763" cy="3241675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</p:spPr>
      </p:pic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228600" y="1981200"/>
            <a:ext cx="4322763" cy="3567113"/>
            <a:chOff x="480" y="1920"/>
            <a:chExt cx="2723" cy="2247"/>
          </a:xfrm>
        </p:grpSpPr>
        <p:pic>
          <p:nvPicPr>
            <p:cNvPr id="144410" name="Picture 26" descr="4noise098mean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0" y="1920"/>
              <a:ext cx="2723" cy="2042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</p:spPr>
        </p:pic>
        <p:sp>
          <p:nvSpPr>
            <p:cNvPr id="144411" name="Text Box 27"/>
            <p:cNvSpPr txBox="1">
              <a:spLocks noChangeArrowheads="1"/>
            </p:cNvSpPr>
            <p:nvPr/>
          </p:nvSpPr>
          <p:spPr bwMode="auto">
            <a:xfrm>
              <a:off x="1248" y="3936"/>
              <a:ext cx="912" cy="231"/>
            </a:xfrm>
            <a:prstGeom prst="rect">
              <a:avLst/>
            </a:prstGeom>
            <a:solidFill>
              <a:srgbClr val="CC99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>
                  <a:ea typeface="黑体" pitchFamily="2" charset="-122"/>
                </a:rPr>
                <a:t>均值滤波</a:t>
              </a:r>
            </a:p>
          </p:txBody>
        </p:sp>
      </p:grp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239713" y="1989138"/>
            <a:ext cx="4322762" cy="3567112"/>
            <a:chOff x="720" y="1680"/>
            <a:chExt cx="2723" cy="2247"/>
          </a:xfrm>
        </p:grpSpPr>
        <p:pic>
          <p:nvPicPr>
            <p:cNvPr id="144413" name="Picture 29" descr="4noise098median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20" y="1680"/>
              <a:ext cx="2723" cy="204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</p:spPr>
        </p:pic>
        <p:sp>
          <p:nvSpPr>
            <p:cNvPr id="144414" name="Text Box 30"/>
            <p:cNvSpPr txBox="1">
              <a:spLocks noChangeArrowheads="1"/>
            </p:cNvSpPr>
            <p:nvPr/>
          </p:nvSpPr>
          <p:spPr bwMode="auto">
            <a:xfrm>
              <a:off x="1488" y="3696"/>
              <a:ext cx="816" cy="231"/>
            </a:xfrm>
            <a:prstGeom prst="rect">
              <a:avLst/>
            </a:prstGeom>
            <a:solidFill>
              <a:srgbClr val="CC99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b="1">
                  <a:ea typeface="黑体" pitchFamily="2" charset="-122"/>
                </a:rPr>
                <a:t>中值滤波</a:t>
              </a:r>
            </a:p>
          </p:txBody>
        </p:sp>
      </p:grpSp>
      <p:grpSp>
        <p:nvGrpSpPr>
          <p:cNvPr id="4" name="Group 35"/>
          <p:cNvGrpSpPr>
            <a:grpSpLocks/>
          </p:cNvGrpSpPr>
          <p:nvPr/>
        </p:nvGrpSpPr>
        <p:grpSpPr bwMode="auto">
          <a:xfrm>
            <a:off x="4648200" y="1981200"/>
            <a:ext cx="4318000" cy="3643313"/>
            <a:chOff x="2928" y="1248"/>
            <a:chExt cx="2720" cy="2295"/>
          </a:xfrm>
        </p:grpSpPr>
        <p:sp>
          <p:nvSpPr>
            <p:cNvPr id="144408" name="Text Box 24"/>
            <p:cNvSpPr txBox="1">
              <a:spLocks noChangeArrowheads="1"/>
            </p:cNvSpPr>
            <p:nvPr/>
          </p:nvSpPr>
          <p:spPr bwMode="auto">
            <a:xfrm>
              <a:off x="3792" y="3312"/>
              <a:ext cx="1056" cy="231"/>
            </a:xfrm>
            <a:prstGeom prst="rect">
              <a:avLst/>
            </a:prstGeom>
            <a:solidFill>
              <a:srgbClr val="CC99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>
                  <a:latin typeface="黑体" pitchFamily="2" charset="-122"/>
                  <a:ea typeface="黑体" pitchFamily="2" charset="-122"/>
                </a:rPr>
                <a:t>KNN</a:t>
              </a:r>
              <a:r>
                <a:rPr lang="zh-CN" altLang="en-US">
                  <a:latin typeface="黑体" pitchFamily="2" charset="-122"/>
                  <a:ea typeface="黑体" pitchFamily="2" charset="-122"/>
                </a:rPr>
                <a:t>均值滤波</a:t>
              </a:r>
            </a:p>
          </p:txBody>
        </p:sp>
        <p:pic>
          <p:nvPicPr>
            <p:cNvPr id="144418" name="Picture 34" descr="4noiseknn3_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28" y="1248"/>
              <a:ext cx="2720" cy="2041"/>
            </a:xfrm>
            <a:prstGeom prst="rect">
              <a:avLst/>
            </a:prstGeom>
            <a:noFill/>
            <a:ln w="9525">
              <a:solidFill>
                <a:srgbClr val="008000"/>
              </a:solidFill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4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4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K</a:t>
            </a:r>
            <a:r>
              <a:rPr lang="zh-CN" altLang="en-US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近邻</a:t>
            </a:r>
            <a:r>
              <a:rPr lang="zh-CN" altLang="en-US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均值滤波器的效果（高斯噪声）</a:t>
            </a:r>
          </a:p>
        </p:txBody>
      </p:sp>
      <p:pic>
        <p:nvPicPr>
          <p:cNvPr id="246798" name="Picture 1038" descr="4knnnoiseg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828800"/>
            <a:ext cx="4322763" cy="3241675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</p:spPr>
      </p:pic>
      <p:grpSp>
        <p:nvGrpSpPr>
          <p:cNvPr id="2" name="Group 1045"/>
          <p:cNvGrpSpPr>
            <a:grpSpLocks/>
          </p:cNvGrpSpPr>
          <p:nvPr/>
        </p:nvGrpSpPr>
        <p:grpSpPr bwMode="auto">
          <a:xfrm>
            <a:off x="146050" y="1844675"/>
            <a:ext cx="4322763" cy="3662363"/>
            <a:chOff x="672" y="1392"/>
            <a:chExt cx="2723" cy="2307"/>
          </a:xfrm>
        </p:grpSpPr>
        <p:pic>
          <p:nvPicPr>
            <p:cNvPr id="246802" name="Picture 1042" descr="4meannoiseg5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72" y="1392"/>
              <a:ext cx="2723" cy="2042"/>
            </a:xfrm>
            <a:prstGeom prst="rect">
              <a:avLst/>
            </a:prstGeom>
            <a:noFill/>
            <a:ln w="9525">
              <a:solidFill>
                <a:srgbClr val="008000"/>
              </a:solidFill>
              <a:miter lim="800000"/>
              <a:headEnd/>
              <a:tailEnd/>
            </a:ln>
          </p:spPr>
        </p:pic>
        <p:sp>
          <p:nvSpPr>
            <p:cNvPr id="246803" name="Text Box 1043"/>
            <p:cNvSpPr txBox="1">
              <a:spLocks noChangeArrowheads="1"/>
            </p:cNvSpPr>
            <p:nvPr/>
          </p:nvSpPr>
          <p:spPr bwMode="auto">
            <a:xfrm>
              <a:off x="1488" y="3468"/>
              <a:ext cx="1008" cy="231"/>
            </a:xfrm>
            <a:prstGeom prst="rect">
              <a:avLst/>
            </a:prstGeom>
            <a:solidFill>
              <a:srgbClr val="CC99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/>
                <a:t>    </a:t>
              </a:r>
              <a:r>
                <a:rPr lang="zh-CN" altLang="en-US" b="1">
                  <a:ea typeface="黑体" pitchFamily="2" charset="-122"/>
                </a:rPr>
                <a:t>均值滤波</a:t>
              </a:r>
            </a:p>
          </p:txBody>
        </p:sp>
      </p:grpSp>
      <p:grpSp>
        <p:nvGrpSpPr>
          <p:cNvPr id="3" name="Group 1047"/>
          <p:cNvGrpSpPr>
            <a:grpSpLocks/>
          </p:cNvGrpSpPr>
          <p:nvPr/>
        </p:nvGrpSpPr>
        <p:grpSpPr bwMode="auto">
          <a:xfrm>
            <a:off x="146050" y="1844675"/>
            <a:ext cx="4322763" cy="3643313"/>
            <a:chOff x="1152" y="1680"/>
            <a:chExt cx="2723" cy="2295"/>
          </a:xfrm>
        </p:grpSpPr>
        <p:sp>
          <p:nvSpPr>
            <p:cNvPr id="246804" name="Text Box 1044"/>
            <p:cNvSpPr txBox="1">
              <a:spLocks noChangeArrowheads="1"/>
            </p:cNvSpPr>
            <p:nvPr/>
          </p:nvSpPr>
          <p:spPr bwMode="auto">
            <a:xfrm>
              <a:off x="1968" y="3744"/>
              <a:ext cx="1008" cy="231"/>
            </a:xfrm>
            <a:prstGeom prst="rect">
              <a:avLst/>
            </a:prstGeom>
            <a:solidFill>
              <a:srgbClr val="CC99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/>
                <a:t>    </a:t>
              </a:r>
              <a:r>
                <a:rPr lang="zh-CN" altLang="en-US" b="1">
                  <a:ea typeface="黑体" pitchFamily="2" charset="-122"/>
                </a:rPr>
                <a:t>中值滤波</a:t>
              </a:r>
            </a:p>
          </p:txBody>
        </p:sp>
        <p:pic>
          <p:nvPicPr>
            <p:cNvPr id="246806" name="Picture 1046" descr="4mediannoiseg5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52" y="1680"/>
              <a:ext cx="2723" cy="2042"/>
            </a:xfrm>
            <a:prstGeom prst="rect">
              <a:avLst/>
            </a:prstGeom>
            <a:noFill/>
            <a:ln w="9525">
              <a:solidFill>
                <a:srgbClr val="008000"/>
              </a:solidFill>
              <a:miter lim="800000"/>
              <a:headEnd/>
              <a:tailEnd/>
            </a:ln>
          </p:spPr>
        </p:pic>
      </p:grpSp>
      <p:grpSp>
        <p:nvGrpSpPr>
          <p:cNvPr id="4" name="Group 1049"/>
          <p:cNvGrpSpPr>
            <a:grpSpLocks/>
          </p:cNvGrpSpPr>
          <p:nvPr/>
        </p:nvGrpSpPr>
        <p:grpSpPr bwMode="auto">
          <a:xfrm>
            <a:off x="4572000" y="1828800"/>
            <a:ext cx="4322763" cy="3643313"/>
            <a:chOff x="2880" y="1152"/>
            <a:chExt cx="2723" cy="2295"/>
          </a:xfrm>
        </p:grpSpPr>
        <p:sp>
          <p:nvSpPr>
            <p:cNvPr id="246800" name="Text Box 1040"/>
            <p:cNvSpPr txBox="1">
              <a:spLocks noChangeArrowheads="1"/>
            </p:cNvSpPr>
            <p:nvPr/>
          </p:nvSpPr>
          <p:spPr bwMode="auto">
            <a:xfrm>
              <a:off x="3648" y="3216"/>
              <a:ext cx="1104" cy="231"/>
            </a:xfrm>
            <a:prstGeom prst="rect">
              <a:avLst/>
            </a:prstGeom>
            <a:solidFill>
              <a:srgbClr val="CC99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b="1">
                  <a:latin typeface="黑体" pitchFamily="2" charset="-122"/>
                  <a:ea typeface="黑体" pitchFamily="2" charset="-122"/>
                </a:rPr>
                <a:t>KNN</a:t>
              </a:r>
              <a:r>
                <a:rPr lang="zh-CN" altLang="en-US" b="1">
                  <a:latin typeface="黑体" pitchFamily="2" charset="-122"/>
                  <a:ea typeface="黑体" pitchFamily="2" charset="-122"/>
                </a:rPr>
                <a:t>均值滤波</a:t>
              </a:r>
            </a:p>
          </p:txBody>
        </p:sp>
        <p:pic>
          <p:nvPicPr>
            <p:cNvPr id="246808" name="Picture 1048" descr="4noisegaussknn3_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880" y="1152"/>
              <a:ext cx="2723" cy="2042"/>
            </a:xfrm>
            <a:prstGeom prst="rect">
              <a:avLst/>
            </a:prstGeom>
            <a:noFill/>
            <a:ln w="9525">
              <a:solidFill>
                <a:srgbClr val="008000"/>
              </a:solidFill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6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6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K</a:t>
            </a:r>
            <a:r>
              <a:rPr lang="zh-CN" altLang="en-US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近邻平滑滤波器：效果分析</a:t>
            </a:r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179160"/>
            <a:ext cx="8229600" cy="44958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buClr>
                <a:schemeClr val="folHlink"/>
              </a:buClr>
              <a:buFont typeface="Wingdings" pitchFamily="2" charset="2"/>
              <a:buChar char="n"/>
            </a:pPr>
            <a:r>
              <a:rPr lang="en-US" altLang="zh-CN" b="1" dirty="0" smtClean="0">
                <a:latin typeface="楷体" pitchFamily="49" charset="-122"/>
                <a:ea typeface="楷体" pitchFamily="49" charset="-122"/>
              </a:rPr>
              <a:t> K</a:t>
            </a:r>
            <a:r>
              <a:rPr lang="zh-CN" altLang="en-US" b="1" dirty="0" smtClean="0">
                <a:latin typeface="楷体" pitchFamily="49" charset="-122"/>
                <a:ea typeface="楷体" pitchFamily="49" charset="-122"/>
              </a:rPr>
              <a:t>近邻滤波器因为有了边界保持的作用，所以在去除椒盐以及高斯噪声时，在图像景物的清晰度保持方面的效果非常明显。</a:t>
            </a: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chemeClr val="folHlink"/>
              </a:buClr>
              <a:buFont typeface="Wingdings" pitchFamily="2" charset="2"/>
              <a:buChar char="n"/>
            </a:pPr>
            <a:r>
              <a:rPr lang="zh-CN" altLang="en-US" b="1" dirty="0" smtClean="0">
                <a:latin typeface="楷体" pitchFamily="49" charset="-122"/>
                <a:ea typeface="楷体" pitchFamily="49" charset="-122"/>
              </a:rPr>
              <a:t> 代价：算法的复杂度增加了。</a:t>
            </a:r>
          </a:p>
        </p:txBody>
      </p:sp>
      <p:sp>
        <p:nvSpPr>
          <p:cNvPr id="4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326193" y="552574"/>
            <a:ext cx="203132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本章提纲</a:t>
            </a:r>
            <a:endParaRPr lang="en-US" altLang="zh-CN" sz="3600" dirty="0" smtClean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zh-CN" altLang="en-US" sz="3600" dirty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71662" y="1976053"/>
            <a:ext cx="7272338" cy="26853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zh-CN" sz="3600" b="1" dirty="0" smtClean="0">
              <a:latin typeface="楷体" pitchFamily="49" charset="-122"/>
              <a:ea typeface="楷体" pitchFamily="49" charset="-122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CN" alt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</a:rPr>
              <a:t> 图像噪声的概念</a:t>
            </a:r>
            <a:endParaRPr kumimoji="0" lang="en-US" altLang="zh-CN" sz="3600" b="1" i="0" u="none" strike="noStrike" kern="1200" cap="none" spc="0" normalizeH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楷体" pitchFamily="49" charset="-122"/>
              <a:ea typeface="楷体" pitchFamily="49" charset="-122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zh-CN" sz="3600" b="1" baseline="0" dirty="0" smtClean="0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 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</a:rPr>
              <a:t>均值滤波器</a:t>
            </a:r>
            <a:endParaRPr lang="en-US" altLang="zh-CN" sz="3600" b="1" dirty="0" smtClean="0">
              <a:solidFill>
                <a:srgbClr val="00B0F0"/>
              </a:solidFill>
              <a:latin typeface="楷体" pitchFamily="49" charset="-122"/>
              <a:ea typeface="楷体" pitchFamily="49" charset="-122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en-US" sz="3600" b="1" dirty="0" smtClean="0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中值滤波器</a:t>
            </a:r>
            <a:endParaRPr lang="en-US" altLang="zh-CN" sz="3600" b="1" dirty="0" smtClean="0">
              <a:solidFill>
                <a:srgbClr val="00B0F0"/>
              </a:solidFill>
              <a:latin typeface="楷体" pitchFamily="49" charset="-122"/>
              <a:ea typeface="楷体" pitchFamily="49" charset="-122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zh-CN" altLang="en-US" sz="3600" b="1" dirty="0" smtClean="0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 边界保持类滤波器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zh-CN" alt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itchFamily="49" charset="-122"/>
              <a:ea typeface="楷体" pitchFamily="49" charset="-122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zh-CN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06015" y="2528002"/>
            <a:ext cx="3892902" cy="6858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84823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Sigma</a:t>
            </a:r>
            <a:r>
              <a:rPr lang="zh-CN" altLang="en-US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平滑滤波器：基本原理</a:t>
            </a:r>
          </a:p>
        </p:txBody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844675"/>
            <a:ext cx="7993432" cy="4752975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n"/>
            </a:pPr>
            <a:r>
              <a:rPr lang="zh-CN" altLang="en-US" b="1" dirty="0" smtClean="0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en-US" b="1" dirty="0" smtClean="0">
                <a:latin typeface="楷体" pitchFamily="49" charset="-122"/>
                <a:ea typeface="楷体" pitchFamily="49" charset="-122"/>
              </a:rPr>
              <a:t>根据统计数学的原理，属于同一类别的元素的</a:t>
            </a:r>
            <a:r>
              <a:rPr lang="zh-CN" altLang="en-US" b="1" dirty="0" smtClean="0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置信区间</a:t>
            </a:r>
            <a:r>
              <a:rPr lang="zh-CN" altLang="en-US" b="1" dirty="0" smtClean="0">
                <a:latin typeface="楷体" pitchFamily="49" charset="-122"/>
                <a:ea typeface="楷体" pitchFamily="49" charset="-122"/>
              </a:rPr>
              <a:t>，落在均值附近</a:t>
            </a:r>
            <a:r>
              <a:rPr lang="en-US" altLang="en-US" b="1" dirty="0" smtClean="0">
                <a:latin typeface="楷体" pitchFamily="49" charset="-122"/>
                <a:ea typeface="楷体" pitchFamily="49" charset="-122"/>
              </a:rPr>
              <a:t>±</a:t>
            </a:r>
            <a:r>
              <a:rPr lang="en-US" altLang="zh-CN" b="1" dirty="0" smtClean="0">
                <a:latin typeface="楷体" pitchFamily="49" charset="-122"/>
                <a:ea typeface="楷体" pitchFamily="49" charset="-122"/>
              </a:rPr>
              <a:t>2σ</a:t>
            </a:r>
            <a:r>
              <a:rPr lang="zh-CN" altLang="en-US" b="1" dirty="0" smtClean="0">
                <a:latin typeface="楷体" pitchFamily="49" charset="-122"/>
                <a:ea typeface="楷体" pitchFamily="49" charset="-122"/>
              </a:rPr>
              <a:t>范围之内。</a:t>
            </a:r>
          </a:p>
          <a:p>
            <a:pPr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zh-CN" b="1" dirty="0" smtClean="0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 </a:t>
            </a:r>
            <a:r>
              <a:rPr lang="en-US" altLang="zh-CN" b="1" dirty="0" smtClean="0">
                <a:latin typeface="楷体" pitchFamily="49" charset="-122"/>
                <a:ea typeface="楷体" pitchFamily="49" charset="-122"/>
              </a:rPr>
              <a:t>Sigma</a:t>
            </a:r>
            <a:r>
              <a:rPr lang="zh-CN" altLang="en-US" b="1" dirty="0" smtClean="0">
                <a:latin typeface="楷体" pitchFamily="49" charset="-122"/>
                <a:ea typeface="楷体" pitchFamily="49" charset="-122"/>
              </a:rPr>
              <a:t>滤波器是构造一个模板，计算模板的标准差</a:t>
            </a:r>
            <a:r>
              <a:rPr lang="en-US" altLang="zh-CN" b="1" dirty="0" smtClean="0">
                <a:latin typeface="楷体" pitchFamily="49" charset="-122"/>
                <a:ea typeface="楷体" pitchFamily="49" charset="-122"/>
              </a:rPr>
              <a:t>σ</a:t>
            </a:r>
            <a:r>
              <a:rPr lang="zh-CN" altLang="en-US" b="1" dirty="0" smtClean="0">
                <a:latin typeface="楷体" pitchFamily="49" charset="-122"/>
                <a:ea typeface="楷体" pitchFamily="49" charset="-122"/>
              </a:rPr>
              <a:t>，置信区间为当前像素值的</a:t>
            </a:r>
            <a:r>
              <a:rPr lang="en-US" altLang="en-US" b="1" dirty="0" smtClean="0">
                <a:latin typeface="楷体" pitchFamily="49" charset="-122"/>
                <a:ea typeface="楷体" pitchFamily="49" charset="-122"/>
              </a:rPr>
              <a:t>±</a:t>
            </a:r>
            <a:r>
              <a:rPr lang="en-US" altLang="zh-CN" b="1" dirty="0" smtClean="0">
                <a:latin typeface="楷体" pitchFamily="49" charset="-122"/>
                <a:ea typeface="楷体" pitchFamily="49" charset="-122"/>
              </a:rPr>
              <a:t>2σ</a:t>
            </a:r>
            <a:r>
              <a:rPr lang="zh-CN" altLang="en-US" b="1" dirty="0" smtClean="0">
                <a:latin typeface="楷体" pitchFamily="49" charset="-122"/>
                <a:ea typeface="楷体" pitchFamily="49" charset="-122"/>
              </a:rPr>
              <a:t>范围。</a:t>
            </a:r>
          </a:p>
          <a:p>
            <a:pPr>
              <a:lnSpc>
                <a:spcPct val="120000"/>
              </a:lnSpc>
              <a:buFont typeface="Wingdings" pitchFamily="2" charset="2"/>
              <a:buChar char="n"/>
            </a:pPr>
            <a:r>
              <a:rPr lang="zh-CN" altLang="en-US" b="1" dirty="0" smtClean="0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en-US" b="1" dirty="0" smtClean="0">
                <a:latin typeface="楷体" pitchFamily="49" charset="-122"/>
                <a:ea typeface="楷体" pitchFamily="49" charset="-122"/>
              </a:rPr>
              <a:t>将模板中落在</a:t>
            </a:r>
            <a:r>
              <a:rPr lang="zh-CN" altLang="en-US" b="1" dirty="0" smtClean="0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置信范围</a:t>
            </a:r>
            <a:r>
              <a:rPr lang="zh-CN" altLang="en-US" b="1" dirty="0" smtClean="0">
                <a:latin typeface="楷体" pitchFamily="49" charset="-122"/>
                <a:ea typeface="楷体" pitchFamily="49" charset="-122"/>
              </a:rPr>
              <a:t>（实质将模板内区域划分为两个区域：边界区与非边界区）内的像素的均值替换原来的像素值。</a:t>
            </a:r>
          </a:p>
        </p:txBody>
      </p:sp>
      <p:sp>
        <p:nvSpPr>
          <p:cNvPr id="4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Sigma</a:t>
            </a:r>
            <a:r>
              <a:rPr lang="zh-CN" altLang="en-US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平滑滤波器：例题</a:t>
            </a:r>
          </a:p>
        </p:txBody>
      </p:sp>
      <p:sp>
        <p:nvSpPr>
          <p:cNvPr id="324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628014"/>
            <a:ext cx="6059488" cy="749300"/>
          </a:xfrm>
        </p:spPr>
        <p:txBody>
          <a:bodyPr/>
          <a:lstStyle/>
          <a:p>
            <a:pPr>
              <a:buNone/>
            </a:pPr>
            <a:r>
              <a:rPr lang="zh-CN" altLang="en-US" b="1" dirty="0" smtClean="0">
                <a:latin typeface="楷体" pitchFamily="49" charset="-122"/>
                <a:ea typeface="楷体" pitchFamily="49" charset="-122"/>
              </a:rPr>
              <a:t>如下，是一个</a:t>
            </a:r>
            <a:r>
              <a:rPr lang="en-US" altLang="zh-CN" b="1" dirty="0" smtClean="0">
                <a:latin typeface="楷体" pitchFamily="49" charset="-122"/>
                <a:ea typeface="楷体" pitchFamily="49" charset="-122"/>
              </a:rPr>
              <a:t>5*5</a:t>
            </a:r>
            <a:r>
              <a:rPr lang="zh-CN" altLang="en-US" b="1" dirty="0" smtClean="0">
                <a:latin typeface="楷体" pitchFamily="49" charset="-122"/>
                <a:ea typeface="楷体" pitchFamily="49" charset="-122"/>
              </a:rPr>
              <a:t>的模板。</a:t>
            </a:r>
          </a:p>
          <a:p>
            <a:pPr>
              <a:buFont typeface="Wingdings" pitchFamily="2" charset="2"/>
              <a:buNone/>
            </a:pPr>
            <a:endParaRPr lang="en-US" altLang="zh-CN" b="1" dirty="0">
              <a:effectLst/>
              <a:latin typeface="华文细黑" pitchFamily="2" charset="-122"/>
              <a:ea typeface="华文细黑" pitchFamily="2" charset="-122"/>
            </a:endParaRPr>
          </a:p>
        </p:txBody>
      </p:sp>
      <p:graphicFrame>
        <p:nvGraphicFramePr>
          <p:cNvPr id="324612" name="Group 4"/>
          <p:cNvGraphicFramePr>
            <a:graphicFrameLocks noGrp="1"/>
          </p:cNvGraphicFramePr>
          <p:nvPr/>
        </p:nvGraphicFramePr>
        <p:xfrm>
          <a:off x="684213" y="2493201"/>
          <a:ext cx="2362200" cy="2133602"/>
        </p:xfrm>
        <a:graphic>
          <a:graphicData uri="http://schemas.openxmlformats.org/drawingml/2006/table">
            <a:tbl>
              <a:tblPr/>
              <a:tblGrid>
                <a:gridCol w="473075"/>
                <a:gridCol w="471487"/>
                <a:gridCol w="473075"/>
                <a:gridCol w="471488"/>
                <a:gridCol w="473075"/>
              </a:tblGrid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ea typeface="宋体" charset="-122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ea typeface="宋体" charset="-122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ea typeface="宋体" charset="-122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ea typeface="宋体" charset="-122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ea typeface="宋体" charset="-122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FF2"/>
                    </a:solidFill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ea typeface="宋体" charset="-122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ea typeface="宋体" charset="-122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ea typeface="宋体" charset="-122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ea typeface="宋体" charset="-122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ea typeface="宋体" charset="-122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FF2"/>
                    </a:solidFill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ea typeface="宋体" charset="-122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ea typeface="宋体" charset="-122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ea typeface="宋体" charset="-122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ea typeface="宋体" charset="-122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ea typeface="宋体" charset="-122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FF2"/>
                    </a:solidFill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ea typeface="宋体" charset="-122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ea typeface="宋体" charset="-122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ea typeface="宋体" charset="-122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ea typeface="宋体" charset="-122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ea typeface="宋体" charset="-122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FF2"/>
                    </a:solidFill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ea typeface="宋体" charset="-122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ea typeface="宋体" charset="-122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ea typeface="宋体" charset="-122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ea typeface="宋体" charset="-122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ea typeface="宋体" charset="-122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FF2"/>
                    </a:solidFill>
                  </a:tcPr>
                </a:tc>
              </a:tr>
            </a:tbl>
          </a:graphicData>
        </a:graphic>
      </p:graphicFrame>
      <p:sp>
        <p:nvSpPr>
          <p:cNvPr id="324651" name="Text Box 43"/>
          <p:cNvSpPr txBox="1">
            <a:spLocks noChangeArrowheads="1"/>
          </p:cNvSpPr>
          <p:nvPr/>
        </p:nvSpPr>
        <p:spPr bwMode="auto">
          <a:xfrm>
            <a:off x="611188" y="4796664"/>
            <a:ext cx="2362200" cy="557212"/>
          </a:xfrm>
          <a:prstGeom prst="rect">
            <a:avLst/>
          </a:prstGeom>
          <a:solidFill>
            <a:srgbClr val="DBB7FF"/>
          </a:solidFill>
          <a:ln w="38100" cmpd="dbl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800">
                <a:cs typeface="Times New Roman" pitchFamily="18" charset="0"/>
              </a:rPr>
              <a:t>σ</a:t>
            </a:r>
            <a:r>
              <a:rPr kumimoji="1" lang="en-US" altLang="zh-CN" sz="2400"/>
              <a:t> =1.56</a:t>
            </a:r>
          </a:p>
        </p:txBody>
      </p:sp>
      <p:sp>
        <p:nvSpPr>
          <p:cNvPr id="324652" name="Text Box 44"/>
          <p:cNvSpPr txBox="1">
            <a:spLocks noChangeArrowheads="1"/>
          </p:cNvSpPr>
          <p:nvPr/>
        </p:nvSpPr>
        <p:spPr bwMode="auto">
          <a:xfrm>
            <a:off x="468313" y="5517389"/>
            <a:ext cx="6624637" cy="817562"/>
          </a:xfrm>
          <a:prstGeom prst="rect">
            <a:avLst/>
          </a:prstGeom>
          <a:solidFill>
            <a:srgbClr val="CCFF33"/>
          </a:solidFill>
          <a:ln w="38100" cmpd="dbl">
            <a:solidFill>
              <a:srgbClr val="9933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>
                <a:ea typeface="华文细黑" pitchFamily="2" charset="-122"/>
              </a:rPr>
              <a:t>置信区间为：</a:t>
            </a:r>
          </a:p>
          <a:p>
            <a:pPr>
              <a:spcBef>
                <a:spcPct val="50000"/>
              </a:spcBef>
            </a:pPr>
            <a:r>
              <a:rPr lang="en-US" altLang="zh-CN"/>
              <a:t>[f(i,j)-2</a:t>
            </a:r>
            <a:r>
              <a:rPr kumimoji="1" lang="en-US" altLang="zh-CN"/>
              <a:t>σ, f(i,j)</a:t>
            </a:r>
            <a:r>
              <a:rPr lang="en-US" altLang="zh-CN"/>
              <a:t>+2</a:t>
            </a:r>
            <a:r>
              <a:rPr kumimoji="1" lang="en-US" altLang="zh-CN"/>
              <a:t>σ</a:t>
            </a:r>
            <a:r>
              <a:rPr lang="en-US" altLang="zh-CN"/>
              <a:t>]=[5-3.12,5+3.12]=[1.88,8.12]</a:t>
            </a:r>
          </a:p>
        </p:txBody>
      </p:sp>
      <p:sp>
        <p:nvSpPr>
          <p:cNvPr id="324653" name="AutoShape 45"/>
          <p:cNvSpPr>
            <a:spLocks noChangeArrowheads="1"/>
          </p:cNvSpPr>
          <p:nvPr/>
        </p:nvSpPr>
        <p:spPr bwMode="auto">
          <a:xfrm>
            <a:off x="3132138" y="3212339"/>
            <a:ext cx="287337" cy="576262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993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aphicFrame>
        <p:nvGraphicFramePr>
          <p:cNvPr id="324746" name="Group 138"/>
          <p:cNvGraphicFramePr>
            <a:graphicFrameLocks noGrp="1"/>
          </p:cNvGraphicFramePr>
          <p:nvPr/>
        </p:nvGraphicFramePr>
        <p:xfrm>
          <a:off x="3563938" y="2493201"/>
          <a:ext cx="2362200" cy="2133602"/>
        </p:xfrm>
        <a:graphic>
          <a:graphicData uri="http://schemas.openxmlformats.org/drawingml/2006/table">
            <a:tbl>
              <a:tblPr/>
              <a:tblGrid>
                <a:gridCol w="473075"/>
                <a:gridCol w="471487"/>
                <a:gridCol w="473075"/>
                <a:gridCol w="471488"/>
                <a:gridCol w="473075"/>
              </a:tblGrid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ea typeface="宋体" charset="-122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ea typeface="宋体" charset="-122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ea typeface="宋体" charset="-122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ea typeface="宋体" charset="-122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ea typeface="宋体" charset="-122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ea typeface="宋体" charset="-122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ea typeface="宋体" charset="-122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ea typeface="宋体" charset="-122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ea typeface="宋体" charset="-122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ea typeface="宋体" charset="-122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ea typeface="宋体" charset="-122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ea typeface="宋体" charset="-122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ea typeface="宋体" charset="-122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ea typeface="宋体" charset="-122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ea typeface="宋体" charset="-122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ea typeface="宋体" charset="-122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ea typeface="宋体" charset="-122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ea typeface="宋体" charset="-122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ea typeface="宋体" charset="-122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ea typeface="宋体" charset="-122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ea typeface="宋体" charset="-122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ea typeface="宋体" charset="-122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ea typeface="宋体" charset="-122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ea typeface="宋体" charset="-122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ea typeface="宋体" charset="-122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FF2"/>
                    </a:solidFill>
                  </a:tcPr>
                </a:tc>
              </a:tr>
            </a:tbl>
          </a:graphicData>
        </a:graphic>
      </p:graphicFrame>
      <p:sp>
        <p:nvSpPr>
          <p:cNvPr id="324743" name="AutoShape 135"/>
          <p:cNvSpPr>
            <a:spLocks noChangeArrowheads="1"/>
          </p:cNvSpPr>
          <p:nvPr/>
        </p:nvSpPr>
        <p:spPr bwMode="auto">
          <a:xfrm>
            <a:off x="6084888" y="3285364"/>
            <a:ext cx="287337" cy="576262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993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4744" name="Text Box 136"/>
          <p:cNvSpPr txBox="1">
            <a:spLocks noChangeArrowheads="1"/>
          </p:cNvSpPr>
          <p:nvPr/>
        </p:nvSpPr>
        <p:spPr bwMode="auto">
          <a:xfrm>
            <a:off x="6516688" y="3356801"/>
            <a:ext cx="1944687" cy="495300"/>
          </a:xfrm>
          <a:prstGeom prst="rect">
            <a:avLst/>
          </a:prstGeom>
          <a:solidFill>
            <a:srgbClr val="DBB7FF"/>
          </a:solidFill>
          <a:ln w="38100" cmpd="dbl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400">
                <a:cs typeface="Times New Roman" pitchFamily="18" charset="0"/>
              </a:rPr>
              <a:t>g(i,j)</a:t>
            </a:r>
            <a:r>
              <a:rPr kumimoji="1" lang="en-US" altLang="zh-CN" sz="2400"/>
              <a:t> =4.33</a:t>
            </a:r>
          </a:p>
        </p:txBody>
      </p:sp>
      <p:sp>
        <p:nvSpPr>
          <p:cNvPr id="324745" name="Text Box 137"/>
          <p:cNvSpPr txBox="1">
            <a:spLocks noChangeArrowheads="1"/>
          </p:cNvSpPr>
          <p:nvPr/>
        </p:nvSpPr>
        <p:spPr bwMode="auto">
          <a:xfrm>
            <a:off x="4519613" y="3342514"/>
            <a:ext cx="469900" cy="431800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zh-CN"/>
              <a:t>4</a:t>
            </a:r>
          </a:p>
        </p:txBody>
      </p:sp>
      <p:sp>
        <p:nvSpPr>
          <p:cNvPr id="12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6137752" y="2281454"/>
            <a:ext cx="2630466" cy="9377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CN" altLang="en-US" sz="2800" b="1" dirty="0" smtClean="0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计算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  <a:cs typeface="+mn-cs"/>
              </a:rPr>
              <a:t>粉红色像素点的均值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华文细黑" pitchFamily="2" charset="-122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4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4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4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4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4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4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24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24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4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4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24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24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24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24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611" grpId="0" build="p" autoUpdateAnimBg="0"/>
      <p:bldP spid="324651" grpId="0" animBg="1" autoUpdateAnimBg="0"/>
      <p:bldP spid="324652" grpId="0" animBg="1"/>
      <p:bldP spid="324653" grpId="0" animBg="1"/>
      <p:bldP spid="324743" grpId="0" animBg="1"/>
      <p:bldP spid="324744" grpId="0" animBg="1" autoUpdateAnimBg="0"/>
      <p:bldP spid="324745" grpId="0" animBg="1"/>
      <p:bldP spid="13" grpId="0" build="p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zh-CN" altLang="en-US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边界保持类平滑滤波器：总结</a:t>
            </a:r>
          </a:p>
        </p:txBody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8557" y="2305311"/>
            <a:ext cx="8157031" cy="2879725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zh-CN" altLang="en-US" b="1" dirty="0" smtClean="0">
                <a:latin typeface="楷体" pitchFamily="49" charset="-122"/>
                <a:ea typeface="楷体" pitchFamily="49" charset="-122"/>
              </a:rPr>
              <a:t>核心：</a:t>
            </a:r>
            <a:endParaRPr lang="en-US" altLang="zh-CN" b="1" dirty="0" smtClean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20000"/>
              </a:lnSpc>
              <a:buNone/>
            </a:pPr>
            <a:r>
              <a:rPr lang="zh-CN" altLang="en-US" b="1" dirty="0" smtClean="0">
                <a:latin typeface="楷体" pitchFamily="49" charset="-122"/>
                <a:ea typeface="楷体" pitchFamily="49" charset="-122"/>
              </a:rPr>
              <a:t>平滑处理应避免在两个或多个不同区域进行计算。</a:t>
            </a:r>
            <a:endParaRPr lang="en-US" altLang="zh-CN" b="1" dirty="0" smtClean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20000"/>
              </a:lnSpc>
              <a:buNone/>
            </a:pPr>
            <a:r>
              <a:rPr lang="zh-CN" altLang="en-US" b="1" dirty="0" smtClean="0">
                <a:latin typeface="楷体" pitchFamily="49" charset="-122"/>
                <a:ea typeface="楷体" pitchFamily="49" charset="-122"/>
              </a:rPr>
              <a:t>可以采用</a:t>
            </a:r>
            <a:r>
              <a:rPr lang="zh-CN" altLang="en-US" b="1" dirty="0" smtClean="0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同类相似</a:t>
            </a:r>
            <a:r>
              <a:rPr lang="zh-CN" altLang="en-US" b="1" dirty="0" smtClean="0">
                <a:latin typeface="楷体" pitchFamily="49" charset="-122"/>
                <a:ea typeface="楷体" pitchFamily="49" charset="-122"/>
              </a:rPr>
              <a:t>的概念进行判别。</a:t>
            </a:r>
          </a:p>
        </p:txBody>
      </p:sp>
      <p:sp>
        <p:nvSpPr>
          <p:cNvPr id="4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376298" y="853199"/>
            <a:ext cx="203132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本章总结</a:t>
            </a:r>
            <a:endParaRPr lang="en-US" altLang="zh-CN" sz="3600" dirty="0" smtClean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zh-CN" altLang="en-US" sz="3600" dirty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71662" y="1976053"/>
            <a:ext cx="7272338" cy="26853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zh-CN" sz="3600" b="1" dirty="0" smtClean="0">
              <a:latin typeface="楷体" pitchFamily="49" charset="-122"/>
              <a:ea typeface="楷体" pitchFamily="49" charset="-122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CN" alt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</a:rPr>
              <a:t> 图像噪声的概念</a:t>
            </a:r>
            <a:endParaRPr kumimoji="0" lang="en-US" altLang="zh-CN" sz="3600" b="1" i="0" u="none" strike="noStrike" kern="1200" cap="none" spc="0" normalizeH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楷体" pitchFamily="49" charset="-122"/>
              <a:ea typeface="楷体" pitchFamily="49" charset="-122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zh-CN" sz="3600" b="1" baseline="0" dirty="0" smtClean="0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 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</a:rPr>
              <a:t>均值滤波器</a:t>
            </a:r>
            <a:endParaRPr lang="en-US" altLang="zh-CN" sz="3600" b="1" dirty="0" smtClean="0">
              <a:solidFill>
                <a:srgbClr val="00B0F0"/>
              </a:solidFill>
              <a:latin typeface="楷体" pitchFamily="49" charset="-122"/>
              <a:ea typeface="楷体" pitchFamily="49" charset="-122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en-US" sz="3600" b="1" dirty="0" smtClean="0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中值滤波器</a:t>
            </a:r>
            <a:endParaRPr lang="en-US" altLang="zh-CN" sz="3600" b="1" dirty="0" smtClean="0">
              <a:solidFill>
                <a:srgbClr val="00B0F0"/>
              </a:solidFill>
              <a:latin typeface="楷体" pitchFamily="49" charset="-122"/>
              <a:ea typeface="楷体" pitchFamily="49" charset="-122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zh-CN" altLang="en-US" sz="3600" b="1" dirty="0" smtClean="0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 边界保持类滤波器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zh-CN" alt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itchFamily="49" charset="-122"/>
              <a:ea typeface="楷体" pitchFamily="49" charset="-122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zh-CN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823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1697793" y="3467224"/>
            <a:ext cx="45172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 smtClean="0">
                <a:solidFill>
                  <a:srgbClr val="00B0F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Any Questions</a:t>
            </a:r>
            <a:r>
              <a:rPr lang="zh-CN" altLang="en-US" sz="3600" b="1" dirty="0" smtClean="0">
                <a:solidFill>
                  <a:srgbClr val="00B0F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？</a:t>
            </a:r>
            <a:endParaRPr lang="en-US" altLang="zh-CN" sz="3600" b="1" dirty="0" smtClean="0">
              <a:solidFill>
                <a:srgbClr val="00B0F0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  <a:p>
            <a:endParaRPr lang="zh-CN" altLang="en-US" sz="3600" b="1" dirty="0">
              <a:solidFill>
                <a:srgbClr val="00B0F0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823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326193" y="552574"/>
            <a:ext cx="341632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图像噪声的概念</a:t>
            </a:r>
            <a:endParaRPr lang="en-US" altLang="zh-CN" sz="3600" dirty="0" smtClean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zh-CN" altLang="en-US" sz="3600" dirty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13932" y="2081298"/>
            <a:ext cx="8586667" cy="4032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zh-CN" altLang="en-US" sz="3200" b="1" dirty="0" smtClean="0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图像噪声：图像在摄取时或是传输时所受到的</a:t>
            </a:r>
            <a:r>
              <a:rPr lang="zh-CN" altLang="en-US" sz="3200" b="1" dirty="0" smtClean="0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随机干扰噪声</a:t>
            </a:r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。</a:t>
            </a:r>
            <a:endParaRPr lang="en-US" altLang="zh-CN" sz="3200" b="1" dirty="0" smtClean="0">
              <a:latin typeface="楷体" pitchFamily="49" charset="-122"/>
              <a:ea typeface="楷体" pitchFamily="49" charset="-122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zh-CN" altLang="en-US" sz="3200" b="1" dirty="0" smtClean="0">
              <a:latin typeface="楷体" pitchFamily="49" charset="-122"/>
              <a:ea typeface="楷体" pitchFamily="49" charset="-122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/>
            </a:pPr>
            <a:r>
              <a:rPr lang="zh-CN" altLang="en-US" sz="3200" b="1" dirty="0" smtClean="0">
                <a:solidFill>
                  <a:srgbClr val="00B0F0"/>
                </a:solidFill>
                <a:latin typeface="华文细黑" pitchFamily="2" charset="-122"/>
                <a:ea typeface="华文细黑" pitchFamily="2" charset="-122"/>
              </a:rPr>
              <a:t> </a:t>
            </a:r>
            <a:r>
              <a:rPr lang="zh-CN" altLang="en-US" sz="3200" b="1" dirty="0" smtClean="0">
                <a:latin typeface="华文细黑" pitchFamily="2" charset="-122"/>
                <a:ea typeface="华文细黑" pitchFamily="2" charset="-122"/>
              </a:rPr>
              <a:t> </a:t>
            </a:r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常见的有</a:t>
            </a:r>
            <a:r>
              <a:rPr lang="zh-CN" altLang="en-US" sz="3200" b="1" dirty="0" smtClean="0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椒盐噪声</a:t>
            </a:r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和</a:t>
            </a:r>
            <a:r>
              <a:rPr lang="zh-CN" altLang="en-US" sz="3200" b="1" dirty="0" smtClean="0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高斯噪声</a:t>
            </a:r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。         </a:t>
            </a:r>
          </a:p>
        </p:txBody>
      </p:sp>
    </p:spTree>
    <p:extLst>
      <p:ext uri="{BB962C8B-B14F-4D97-AF65-F5344CB8AC3E}">
        <p14:creationId xmlns:p14="http://schemas.microsoft.com/office/powerpoint/2010/main" xmlns="" val="284823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326193" y="552574"/>
            <a:ext cx="295465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图像噪声示例</a:t>
            </a:r>
            <a:endParaRPr lang="en-US" altLang="zh-CN" sz="3600" dirty="0" smtClean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zh-CN" altLang="en-US" sz="3600" dirty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8" name="Picture 2052" descr="CAIFANG01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528" y="1865835"/>
            <a:ext cx="4441596" cy="33311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" name="Picture 2057" descr="Noise_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6615" y="1863122"/>
            <a:ext cx="3742157" cy="3345486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244483" y="5461106"/>
            <a:ext cx="8586667" cy="4032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 smtClean="0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随机散粒噪声；热噪声；光量子噪声；机械噪声；元器件噪声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altLang="zh-CN" sz="3200" b="1" dirty="0" smtClean="0"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823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326193" y="552574"/>
            <a:ext cx="433965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图像噪声的具体类别</a:t>
            </a:r>
            <a:endParaRPr lang="en-US" altLang="zh-CN" sz="3600" dirty="0" smtClean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zh-CN" altLang="en-US" sz="3600" dirty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313932" y="2081298"/>
            <a:ext cx="8586667" cy="4032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zh-CN" altLang="en-US" sz="3200" b="1" dirty="0" smtClean="0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椒盐噪声的特征</a:t>
            </a:r>
            <a:r>
              <a:rPr lang="en-US" altLang="zh-CN" sz="3200" b="1" dirty="0" smtClean="0">
                <a:latin typeface="楷体" pitchFamily="49" charset="-122"/>
                <a:ea typeface="楷体" pitchFamily="49" charset="-122"/>
              </a:rPr>
              <a:t>:</a:t>
            </a:r>
          </a:p>
          <a:p>
            <a:pPr>
              <a:buFont typeface="Wingdings" pitchFamily="2" charset="2"/>
              <a:buNone/>
            </a:pPr>
            <a:r>
              <a:rPr lang="en-US" altLang="zh-CN" sz="3200" b="1" dirty="0" smtClean="0">
                <a:latin typeface="华文细黑" pitchFamily="2" charset="-122"/>
                <a:ea typeface="华文细黑" pitchFamily="2" charset="-122"/>
              </a:rPr>
              <a:t>       </a:t>
            </a:r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出现位置是随机的，但噪声的幅值是基本相同的。</a:t>
            </a:r>
          </a:p>
          <a:p>
            <a:pPr>
              <a:buFont typeface="Arial" pitchFamily="34" charset="0"/>
              <a:buChar char="•"/>
            </a:pPr>
            <a:r>
              <a:rPr lang="zh-CN" altLang="en-US" sz="3200" b="1" dirty="0" smtClean="0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高斯噪声的特征：</a:t>
            </a:r>
          </a:p>
          <a:p>
            <a:pPr>
              <a:buFont typeface="Wingdings" pitchFamily="2" charset="2"/>
              <a:buNone/>
            </a:pPr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   出现在位置是一定的（每一点上），但噪声的幅值是随机的。         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xmlns="" val="284823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326193" y="552574"/>
            <a:ext cx="295465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椒盐噪声示例</a:t>
            </a:r>
            <a:endParaRPr lang="en-US" altLang="zh-CN" sz="3600" dirty="0" smtClean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zh-CN" altLang="en-US" sz="3600" dirty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7" name="Picture 13" descr="1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060575"/>
            <a:ext cx="4800600" cy="3598863"/>
          </a:xfrm>
          <a:prstGeom prst="rect">
            <a:avLst/>
          </a:prstGeom>
          <a:noFill/>
        </p:spPr>
      </p:pic>
      <p:sp>
        <p:nvSpPr>
          <p:cNvPr id="9" name="Rectangle 17"/>
          <p:cNvSpPr>
            <a:spLocks noChangeArrowheads="1"/>
          </p:cNvSpPr>
          <p:nvPr/>
        </p:nvSpPr>
        <p:spPr bwMode="auto">
          <a:xfrm>
            <a:off x="1042988" y="2111375"/>
            <a:ext cx="1081087" cy="86360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12" name="Picture 15" descr="1nsu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148263" y="2708275"/>
            <a:ext cx="3565525" cy="2524125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xmlns="" val="2848239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326193" y="552574"/>
            <a:ext cx="295465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高斯噪声示例</a:t>
            </a:r>
            <a:endParaRPr lang="en-US" altLang="zh-CN" sz="3600" dirty="0" smtClean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zh-CN" altLang="en-US" sz="3600" dirty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8" name="Picture 9" descr="1n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50825" y="2133600"/>
            <a:ext cx="4800600" cy="3598863"/>
          </a:xfrm>
          <a:prstGeom prst="rect">
            <a:avLst/>
          </a:prstGeom>
          <a:noFill/>
          <a:ln/>
        </p:spPr>
      </p:pic>
      <p:sp>
        <p:nvSpPr>
          <p:cNvPr id="9" name="Rectangle 17"/>
          <p:cNvSpPr>
            <a:spLocks noChangeArrowheads="1"/>
          </p:cNvSpPr>
          <p:nvPr/>
        </p:nvSpPr>
        <p:spPr bwMode="auto">
          <a:xfrm>
            <a:off x="1042988" y="2180823"/>
            <a:ext cx="1081087" cy="86360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10" name="Picture 11" descr="1nnsu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308279" y="2442098"/>
            <a:ext cx="3529013" cy="2894013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xmlns="" val="2848239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1353</TotalTime>
  <Words>1884</Words>
  <Application>Microsoft Office PowerPoint</Application>
  <PresentationFormat>全屏显示(4:3)</PresentationFormat>
  <Paragraphs>503</Paragraphs>
  <Slides>44</Slides>
  <Notes>14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44</vt:i4>
      </vt:variant>
    </vt:vector>
  </HeadingPairs>
  <TitlesOfParts>
    <vt:vector size="46" baseType="lpstr">
      <vt:lpstr>Office 主题​​</vt:lpstr>
      <vt:lpstr>Equation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均值滤波器：原理</vt:lpstr>
      <vt:lpstr>均值滤波器：处理方法</vt:lpstr>
      <vt:lpstr>均值滤波器滤高斯噪声的效果</vt:lpstr>
      <vt:lpstr>均值滤波器用于椒盐噪声的效果</vt:lpstr>
      <vt:lpstr>幻灯片 15</vt:lpstr>
      <vt:lpstr>均值滤波器的改进：加权均值滤波</vt:lpstr>
      <vt:lpstr>中值滤波器median filters         </vt:lpstr>
      <vt:lpstr>中值滤波器：设计思想</vt:lpstr>
      <vt:lpstr>中值滤波器：原理示例</vt:lpstr>
      <vt:lpstr>中值滤波器：处理示例</vt:lpstr>
      <vt:lpstr>中值滤波器：滤波处理方法</vt:lpstr>
      <vt:lpstr>中值滤波器：例题</vt:lpstr>
      <vt:lpstr>幻灯片 23</vt:lpstr>
      <vt:lpstr>中值滤波器的效果（椒盐噪声）</vt:lpstr>
      <vt:lpstr>中值滤波器的效果（高斯噪声）</vt:lpstr>
      <vt:lpstr>中值滤波器与均值滤波器的比较</vt:lpstr>
      <vt:lpstr>中值滤波与均值滤波效果比较  （椒盐噪声）</vt:lpstr>
      <vt:lpstr>中值滤波器与均值滤波器的比较</vt:lpstr>
      <vt:lpstr>中值滤波与均值滤波效果比较 （高斯噪声）</vt:lpstr>
      <vt:lpstr>幻灯片 30</vt:lpstr>
      <vt:lpstr>边界保持类平滑滤波器：问题的提出</vt:lpstr>
      <vt:lpstr>边界保持类平滑滤波器：设计思想</vt:lpstr>
      <vt:lpstr>边界保持滤波器：原理分析</vt:lpstr>
      <vt:lpstr>K近邻平滑滤波器：原理分析</vt:lpstr>
      <vt:lpstr>K近邻平滑滤波器：实现算法</vt:lpstr>
      <vt:lpstr>K近邻平滑滤波器：例题</vt:lpstr>
      <vt:lpstr>K近邻均值滤波器的效果（椒盐噪声）</vt:lpstr>
      <vt:lpstr>K近邻均值滤波器的效果（高斯噪声）</vt:lpstr>
      <vt:lpstr>K近邻平滑滤波器：效果分析</vt:lpstr>
      <vt:lpstr>Sigma平滑滤波器：基本原理</vt:lpstr>
      <vt:lpstr>Sigma平滑滤波器：例题</vt:lpstr>
      <vt:lpstr>边界保持类平滑滤波器：总结</vt:lpstr>
      <vt:lpstr>幻灯片 43</vt:lpstr>
      <vt:lpstr>幻灯片 44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Yirui Wu</dc:creator>
  <cp:lastModifiedBy>thinkpad</cp:lastModifiedBy>
  <cp:revision>126</cp:revision>
  <dcterms:created xsi:type="dcterms:W3CDTF">2017-03-05T02:04:51Z</dcterms:created>
  <dcterms:modified xsi:type="dcterms:W3CDTF">2018-05-04T01:31:12Z</dcterms:modified>
</cp:coreProperties>
</file>