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3"/>
    <p:sldId id="491" r:id="rId4"/>
    <p:sldId id="368" r:id="rId5"/>
    <p:sldId id="370" r:id="rId6"/>
    <p:sldId id="369" r:id="rId7"/>
    <p:sldId id="411" r:id="rId8"/>
    <p:sldId id="412" r:id="rId10"/>
    <p:sldId id="440" r:id="rId11"/>
    <p:sldId id="413" r:id="rId12"/>
    <p:sldId id="462" r:id="rId13"/>
    <p:sldId id="414" r:id="rId14"/>
    <p:sldId id="461" r:id="rId15"/>
    <p:sldId id="576" r:id="rId16"/>
    <p:sldId id="570" r:id="rId17"/>
    <p:sldId id="571" r:id="rId18"/>
    <p:sldId id="572" r:id="rId19"/>
    <p:sldId id="573" r:id="rId20"/>
    <p:sldId id="574" r:id="rId21"/>
    <p:sldId id="575" r:id="rId22"/>
    <p:sldId id="492" r:id="rId23"/>
    <p:sldId id="422" r:id="rId24"/>
    <p:sldId id="423" r:id="rId25"/>
    <p:sldId id="424" r:id="rId26"/>
    <p:sldId id="425" r:id="rId27"/>
    <p:sldId id="426" r:id="rId28"/>
    <p:sldId id="427" r:id="rId29"/>
    <p:sldId id="535" r:id="rId30"/>
    <p:sldId id="428" r:id="rId31"/>
    <p:sldId id="465" r:id="rId32"/>
    <p:sldId id="534" r:id="rId33"/>
    <p:sldId id="429" r:id="rId34"/>
    <p:sldId id="430" r:id="rId35"/>
    <p:sldId id="431" r:id="rId36"/>
    <p:sldId id="455" r:id="rId37"/>
    <p:sldId id="456" r:id="rId38"/>
    <p:sldId id="457" r:id="rId39"/>
    <p:sldId id="458" r:id="rId40"/>
    <p:sldId id="459" r:id="rId41"/>
    <p:sldId id="460" r:id="rId42"/>
    <p:sldId id="494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37" r:id="rId51"/>
    <p:sldId id="432" r:id="rId52"/>
    <p:sldId id="433" r:id="rId53"/>
    <p:sldId id="434" r:id="rId54"/>
    <p:sldId id="463" r:id="rId55"/>
    <p:sldId id="464" r:id="rId56"/>
    <p:sldId id="435" r:id="rId57"/>
    <p:sldId id="436" r:id="rId58"/>
    <p:sldId id="437" r:id="rId59"/>
    <p:sldId id="438" r:id="rId60"/>
    <p:sldId id="445" r:id="rId61"/>
    <p:sldId id="446" r:id="rId62"/>
    <p:sldId id="447" r:id="rId63"/>
    <p:sldId id="47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20" autoAdjust="0"/>
  </p:normalViewPr>
  <p:slideViewPr>
    <p:cSldViewPr snapToGrid="0" snapToObjects="1">
      <p:cViewPr varScale="1">
        <p:scale>
          <a:sx n="80" d="100"/>
          <a:sy n="80" d="100"/>
        </p:scale>
        <p:origin x="-629" y="-72"/>
      </p:cViewPr>
      <p:guideLst>
        <p:guide orient="horz" pos="2160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A928-87C3-47A0-A8E6-578857791F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686F-D411-4352-A48F-340E597EBF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EC5B2-2997-4E99-9E23-45DCC36A1D2F}" type="slidenum">
              <a:rPr lang="en-US" altLang="zh-CN"/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0FE3F-EAC7-4DB9-A48C-744208E4161D}" type="slidenum">
              <a:rPr lang="en-US" altLang="zh-CN"/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182D3-A135-4F9B-8F2F-F5E1A02E6FCD}" type="slidenum">
              <a:rPr lang="en-US" altLang="zh-CN"/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F83DE-92B2-4CCC-AF77-EE359C0BF35B}" type="slidenum">
              <a:rPr lang="en-US" altLang="zh-CN"/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64C30-1080-4447-A60C-E987953E44D6}" type="slidenum">
              <a:rPr lang="en-US" altLang="zh-CN"/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24991-C6C7-48AB-AB2D-ABE77D404ED1}" type="slidenum">
              <a:rPr lang="en-US" altLang="zh-CN"/>
            </a:fld>
            <a:endParaRPr lang="en-US" altLang="zh-CN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466AD-8839-4C85-9D88-6C2EC604CD5F}" type="slidenum">
              <a:rPr lang="en-US" altLang="zh-CN"/>
            </a:fld>
            <a:endParaRPr lang="en-US" altLang="zh-CN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466AD-8839-4C85-9D88-6C2EC604CD5F}" type="slidenum">
              <a:rPr lang="en-US" altLang="zh-CN"/>
            </a:fld>
            <a:endParaRPr lang="en-US" altLang="zh-CN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2B4FF-40FD-4122-A8EF-5B3045521D56}" type="slidenum">
              <a:rPr lang="en-US" altLang="zh-CN"/>
            </a:fld>
            <a:endParaRPr lang="en-US" altLang="zh-CN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785A0-00A9-45F3-AC79-721F73C56DB8}" type="slidenum">
              <a:rPr lang="en-US" altLang="zh-CN"/>
            </a:fld>
            <a:endParaRPr lang="en-US" altLang="zh-CN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B42F9-1D95-49F4-8159-2634FD58255B}" type="slidenum">
              <a:rPr lang="en-US" altLang="zh-CN"/>
            </a:fld>
            <a:endParaRPr lang="en-US" altLang="zh-CN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46E26-C4CF-4EBF-8868-0346F6FBEC98}" type="slidenum">
              <a:rPr lang="en-US" altLang="zh-CN"/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6648D-639D-47CD-B4A3-5A6815617536}" type="slidenum">
              <a:rPr lang="en-US" altLang="zh-CN"/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41839-ED2F-440A-99B0-D5D234FA54E3}" type="slidenum">
              <a:rPr lang="en-US" altLang="zh-CN"/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BED00-BF97-4752-AF97-565A154D4BC3}" type="slidenum">
              <a:rPr lang="en-US" altLang="zh-CN"/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809AB-A8F8-4CC8-BDC9-00D0540A7B1A}" type="slidenum">
              <a:rPr lang="en-US" altLang="zh-CN"/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DC232-9442-4824-84F4-36E415C3A6F9}" type="slidenum">
              <a:rPr lang="en-US" altLang="zh-CN"/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4742-3261-45D9-A45F-50B3C528132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17F0-594F-4591-8387-56D151D90C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6503" y="1495425"/>
            <a:ext cx="3390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slide" Target="slide1.xml"/><Relationship Id="rId1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wmf"/><Relationship Id="rId2" Type="http://schemas.openxmlformats.org/officeDocument/2006/relationships/oleObject" Target="../embeddings/oleObject6.bin"/><Relationship Id="rId1" Type="http://schemas.openxmlformats.org/officeDocument/2006/relationships/slide" Target="slid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slide" Target="slide22.xml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67156" y="3310128"/>
            <a:ext cx="8635999" cy="963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7F7F7F"/>
                </a:solidFill>
                <a:latin typeface="+mj-lt"/>
                <a:cs typeface="Helvetica" pitchFamily="34" charset="0"/>
              </a:rPr>
              <a:t>巫义锐</a:t>
            </a:r>
            <a:endParaRPr lang="en-US" b="1" dirty="0">
              <a:solidFill>
                <a:srgbClr val="7F7F7F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10" y="1298448"/>
            <a:ext cx="898357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图像</a:t>
            </a:r>
            <a:r>
              <a:rPr lang="zh-CN" altLang="en-US" sz="4800" b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的基本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概念</a:t>
            </a:r>
            <a:endParaRPr lang="en-US" altLang="zh-CN" sz="4800" b="1" dirty="0" smtClean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zh-CN" altLang="en-US" sz="4800" b="1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（智能）</a:t>
            </a:r>
            <a:endParaRPr lang="zh-CN" altLang="en-US" sz="4800" b="1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矩形 20"/>
          <p:cNvSpPr/>
          <p:nvPr/>
        </p:nvSpPr>
        <p:spPr>
          <a:xfrm>
            <a:off x="80210" y="4457701"/>
            <a:ext cx="8809892" cy="254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endParaRPr lang="en-US" sz="2400" b="1" i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Helvetica" pitchFamily="34" charset="0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河海大学计算机与信息学院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个人网址：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wuyirui.github.io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电子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wuyirui@hhu.edu.cn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en-US" altLang="zh-CN" sz="24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60000"/>
              </a:lnSpc>
            </a:pPr>
            <a:endParaRPr lang="en-US" sz="2400" i="1" baseline="30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60000"/>
              </a:lnSpc>
            </a:pPr>
            <a:r>
              <a:rPr lang="en-US" sz="2400" i="1" baseline="30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灰度图像例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819" name="Picture 4" descr="x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2133600"/>
            <a:ext cx="3840163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10" descr="DSCN0005_400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336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07254"/>
            <a:ext cx="7632700" cy="6829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彩色图像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2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714500"/>
            <a:ext cx="7777163" cy="211931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彩色图像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是指每个像素的信息由</a:t>
            </a:r>
            <a: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RGB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三原色构成的图像，其中</a:t>
            </a:r>
            <a: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RGB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是由不同的灰度级来描述的。</a:t>
            </a:r>
            <a:endParaRPr lang="en-US" altLang="zh-CN" sz="2800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800" dirty="0" smtClean="0">
                <a:latin typeface="黑体" panose="02010609060101010101" pitchFamily="49" charset="-122"/>
                <a:ea typeface="华文细黑" panose="02010600040101010101" pitchFamily="2" charset="-122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彩色图像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不能用一个矩阵来描述了，一般是用三个矩阵同时来描述。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zh-CN" altLang="en-US" sz="2800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2628" name="Rectangle 4"/>
          <p:cNvSpPr>
            <a:spLocks noRot="1" noChangeArrowheads="1"/>
          </p:cNvSpPr>
          <p:nvPr/>
        </p:nvSpPr>
        <p:spPr bwMode="auto">
          <a:xfrm>
            <a:off x="900113" y="4738688"/>
            <a:ext cx="7272337" cy="149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927600" y="4158456"/>
          <a:ext cx="21209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公式" r:id="rId1" imgW="33528000" imgH="17068800" progId="Equation.3">
                  <p:embed/>
                </p:oleObj>
              </mc:Choice>
              <mc:Fallback>
                <p:oleObj name="公式" r:id="rId1" imgW="33528000" imgH="17068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7600" y="4158456"/>
                        <a:ext cx="2120900" cy="1127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508069" y="5381959"/>
          <a:ext cx="232886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公式" r:id="rId3" imgW="33528000" imgH="17068800" progId="Equation.3">
                  <p:embed/>
                </p:oleObj>
              </mc:Choice>
              <mc:Fallback>
                <p:oleObj name="公式" r:id="rId3" imgW="33528000" imgH="17068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069" y="5381959"/>
                        <a:ext cx="2328863" cy="1185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988050" y="5364957"/>
          <a:ext cx="232886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公式" r:id="rId5" imgW="33528000" imgH="17068800" progId="Equation.3">
                  <p:embed/>
                </p:oleObj>
              </mc:Choice>
              <mc:Fallback>
                <p:oleObj name="公式" r:id="rId5" imgW="33528000" imgH="17068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8050" y="5364957"/>
                        <a:ext cx="2328863" cy="1185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 rot="16200000">
            <a:off x="2129082" y="4950619"/>
            <a:ext cx="1219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6"/>
          <p:cNvGrpSpPr/>
          <p:nvPr/>
        </p:nvGrpSpPr>
        <p:grpSpPr bwMode="auto">
          <a:xfrm>
            <a:off x="539750" y="4738688"/>
            <a:ext cx="1371600" cy="1219200"/>
            <a:chOff x="1152" y="1344"/>
            <a:chExt cx="864" cy="768"/>
          </a:xfrm>
        </p:grpSpPr>
        <p:grpSp>
          <p:nvGrpSpPr>
            <p:cNvPr id="11" name="Group 7"/>
            <p:cNvGrpSpPr/>
            <p:nvPr/>
          </p:nvGrpSpPr>
          <p:grpSpPr bwMode="auto">
            <a:xfrm>
              <a:off x="1152" y="1344"/>
              <a:ext cx="864" cy="768"/>
              <a:chOff x="1824" y="1392"/>
              <a:chExt cx="864" cy="768"/>
            </a:xfrm>
          </p:grpSpPr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1824" y="192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>
                <a:off x="2112" y="139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88" cy="2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2400" y="1920"/>
                <a:ext cx="288" cy="24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152" y="158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152" y="1872"/>
              <a:ext cx="288" cy="24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440" y="1872"/>
              <a:ext cx="288" cy="24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440" y="1344"/>
              <a:ext cx="288" cy="240"/>
            </a:xfrm>
            <a:prstGeom prst="rect">
              <a:avLst/>
            </a:prstGeom>
            <a:solidFill>
              <a:srgbClr val="DCA05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728" y="1344"/>
              <a:ext cx="288" cy="240"/>
            </a:xfrm>
            <a:prstGeom prst="rect">
              <a:avLst/>
            </a:prstGeom>
            <a:solidFill>
              <a:srgbClr val="F050A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728" y="1584"/>
              <a:ext cx="288" cy="288"/>
            </a:xfrm>
            <a:prstGeom prst="rect">
              <a:avLst/>
            </a:prstGeom>
            <a:solidFill>
              <a:srgbClr val="50A0F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404813"/>
            <a:ext cx="352425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彩色图像例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3" name="Picture 4" descr="x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2057400"/>
            <a:ext cx="3840163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8" descr="DSCN0005_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0574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Rot="1" noChangeArrowheads="1"/>
          </p:cNvSpPr>
          <p:nvPr/>
        </p:nvSpPr>
        <p:spPr bwMode="auto">
          <a:xfrm>
            <a:off x="1439545" y="2329180"/>
            <a:ext cx="6264275" cy="294386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数字图像的概念与描述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数字图像的存储位图文件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图像的数字化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图像的质量</a:t>
            </a:r>
            <a:endParaRPr lang="en-US" altLang="zh-CN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endParaRPr lang="en-US" altLang="zh-CN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Placeholder 4"/>
          <p:cNvSpPr txBox="1"/>
          <p:nvPr/>
        </p:nvSpPr>
        <p:spPr>
          <a:xfrm>
            <a:off x="434073" y="698015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提纲</a:t>
            </a:r>
            <a:endParaRPr lang="en-US" sz="3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92186"/>
            <a:ext cx="8996363" cy="703751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数字图像的存储位图文件：文件的总体结构</a:t>
            </a:r>
            <a:endParaRPr lang="zh-CN" altLang="en-US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4678364" y="2074985"/>
            <a:ext cx="4187390" cy="4121028"/>
            <a:chOff x="521" y="1117"/>
            <a:chExt cx="2813" cy="2696"/>
          </a:xfrm>
        </p:grpSpPr>
        <p:sp>
          <p:nvSpPr>
            <p:cNvPr id="13324" name="Text Box 5"/>
            <p:cNvSpPr txBox="1">
              <a:spLocks noChangeArrowheads="1"/>
            </p:cNvSpPr>
            <p:nvPr/>
          </p:nvSpPr>
          <p:spPr bwMode="auto">
            <a:xfrm>
              <a:off x="521" y="1117"/>
              <a:ext cx="2813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             </a:t>
              </a:r>
              <a:r>
                <a:rPr lang="zh-CN" altLang="en-US" sz="2800" dirty="0">
                  <a:ea typeface="华文细黑" panose="02010600040101010101" pitchFamily="2" charset="-122"/>
                </a:rPr>
                <a:t>文件头</a:t>
              </a:r>
              <a:endParaRPr lang="zh-CN" altLang="en-US" sz="2800" dirty="0">
                <a:ea typeface="华文细黑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华文细黑" panose="02010600040101010101" pitchFamily="2" charset="-122"/>
                </a:rPr>
                <a:t>   </a:t>
              </a:r>
              <a:r>
                <a:rPr lang="en-US" altLang="zh-CN" sz="2800" dirty="0">
                  <a:ea typeface="华文细黑" panose="02010600040101010101" pitchFamily="2" charset="-122"/>
                </a:rPr>
                <a:t>BITMAPFILEHEADER</a:t>
              </a:r>
              <a:endParaRPr lang="en-US" altLang="zh-CN" sz="2800" dirty="0">
                <a:ea typeface="华文细黑" panose="02010600040101010101" pitchFamily="2" charset="-122"/>
              </a:endParaRPr>
            </a:p>
          </p:txBody>
        </p:sp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521" y="1888"/>
              <a:ext cx="2813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             </a:t>
              </a:r>
              <a:r>
                <a:rPr lang="zh-CN" altLang="en-US" sz="2800" dirty="0">
                  <a:ea typeface="华文细黑" panose="02010600040101010101" pitchFamily="2" charset="-122"/>
                </a:rPr>
                <a:t>信息头</a:t>
              </a:r>
              <a:endParaRPr lang="zh-CN" altLang="en-US" sz="2800" dirty="0">
                <a:ea typeface="华文细黑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华文细黑" panose="02010600040101010101" pitchFamily="2" charset="-122"/>
                </a:rPr>
                <a:t>   </a:t>
              </a:r>
              <a:r>
                <a:rPr lang="en-US" altLang="zh-CN" sz="2800" dirty="0">
                  <a:ea typeface="华文细黑" panose="02010600040101010101" pitchFamily="2" charset="-122"/>
                </a:rPr>
                <a:t>BITMAPINFOHEADER</a:t>
              </a:r>
              <a:endParaRPr lang="en-US" altLang="zh-CN" sz="2800" dirty="0">
                <a:ea typeface="华文细黑" panose="02010600040101010101" pitchFamily="2" charset="-122"/>
              </a:endParaRPr>
            </a:p>
          </p:txBody>
        </p:sp>
        <p:sp>
          <p:nvSpPr>
            <p:cNvPr id="13326" name="Text Box 7"/>
            <p:cNvSpPr txBox="1">
              <a:spLocks noChangeArrowheads="1"/>
            </p:cNvSpPr>
            <p:nvPr/>
          </p:nvSpPr>
          <p:spPr bwMode="auto">
            <a:xfrm>
              <a:off x="521" y="2659"/>
              <a:ext cx="2813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             </a:t>
              </a:r>
              <a:r>
                <a:rPr lang="zh-CN" altLang="en-US" sz="2800" dirty="0">
                  <a:ea typeface="华文细黑" panose="02010600040101010101" pitchFamily="2" charset="-122"/>
                </a:rPr>
                <a:t>调色板</a:t>
              </a:r>
              <a:endParaRPr lang="zh-CN" altLang="en-US" sz="2800" dirty="0">
                <a:ea typeface="华文细黑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华文细黑" panose="02010600040101010101" pitchFamily="2" charset="-122"/>
                </a:rPr>
                <a:t>            </a:t>
              </a:r>
              <a:r>
                <a:rPr lang="en-US" altLang="zh-CN" sz="2800" dirty="0">
                  <a:ea typeface="华文细黑" panose="02010600040101010101" pitchFamily="2" charset="-122"/>
                </a:rPr>
                <a:t>RGBQUAD</a:t>
              </a:r>
              <a:endParaRPr lang="en-US" altLang="zh-CN" sz="2800" dirty="0">
                <a:ea typeface="华文细黑" panose="02010600040101010101" pitchFamily="2" charset="-122"/>
              </a:endParaRPr>
            </a:p>
          </p:txBody>
        </p:sp>
        <p:sp>
          <p:nvSpPr>
            <p:cNvPr id="13327" name="Text Box 9"/>
            <p:cNvSpPr txBox="1">
              <a:spLocks noChangeArrowheads="1"/>
            </p:cNvSpPr>
            <p:nvPr/>
          </p:nvSpPr>
          <p:spPr bwMode="auto">
            <a:xfrm>
              <a:off x="521" y="3430"/>
              <a:ext cx="2812" cy="383"/>
            </a:xfrm>
            <a:prstGeom prst="rect">
              <a:avLst/>
            </a:prstGeom>
            <a:solidFill>
              <a:srgbClr val="004846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                       </a:t>
              </a:r>
              <a:r>
                <a:rPr lang="zh-CN" altLang="en-US" sz="3200">
                  <a:ea typeface="华文细黑" panose="02010600040101010101" pitchFamily="2" charset="-122"/>
                </a:rPr>
                <a:t>数据区</a:t>
              </a:r>
              <a:endParaRPr lang="zh-CN" altLang="en-US" sz="3200"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Group 16"/>
          <p:cNvGrpSpPr/>
          <p:nvPr/>
        </p:nvGrpSpPr>
        <p:grpSpPr bwMode="auto">
          <a:xfrm>
            <a:off x="250825" y="2072687"/>
            <a:ext cx="4187391" cy="4061413"/>
            <a:chOff x="68" y="1207"/>
            <a:chExt cx="2813" cy="2657"/>
          </a:xfrm>
        </p:grpSpPr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68" y="1207"/>
              <a:ext cx="2813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             </a:t>
              </a:r>
              <a:r>
                <a:rPr lang="zh-CN" altLang="en-US" sz="2800" dirty="0">
                  <a:ea typeface="华文细黑" panose="02010600040101010101" pitchFamily="2" charset="-122"/>
                </a:rPr>
                <a:t>文件头</a:t>
              </a:r>
              <a:endParaRPr lang="zh-CN" altLang="en-US" sz="2800" dirty="0">
                <a:ea typeface="华文细黑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华文细黑" panose="02010600040101010101" pitchFamily="2" charset="-122"/>
                </a:rPr>
                <a:t>   </a:t>
              </a:r>
              <a:r>
                <a:rPr lang="en-US" altLang="zh-CN" sz="2800" dirty="0">
                  <a:ea typeface="华文细黑" panose="02010600040101010101" pitchFamily="2" charset="-122"/>
                </a:rPr>
                <a:t>BITMAPFILEHEADER</a:t>
              </a:r>
              <a:endParaRPr lang="en-US" altLang="zh-CN" sz="2800" dirty="0">
                <a:ea typeface="华文细黑" panose="02010600040101010101" pitchFamily="2" charset="-122"/>
              </a:endParaRPr>
            </a:p>
          </p:txBody>
        </p:sp>
        <p:sp>
          <p:nvSpPr>
            <p:cNvPr id="13322" name="Text Box 13"/>
            <p:cNvSpPr txBox="1">
              <a:spLocks noChangeArrowheads="1"/>
            </p:cNvSpPr>
            <p:nvPr/>
          </p:nvSpPr>
          <p:spPr bwMode="auto">
            <a:xfrm>
              <a:off x="68" y="1978"/>
              <a:ext cx="2813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             </a:t>
              </a:r>
              <a:r>
                <a:rPr lang="zh-CN" altLang="en-US" sz="2800" dirty="0">
                  <a:ea typeface="华文细黑" panose="02010600040101010101" pitchFamily="2" charset="-122"/>
                </a:rPr>
                <a:t>信息头</a:t>
              </a:r>
              <a:endParaRPr lang="zh-CN" altLang="en-US" sz="2800" dirty="0">
                <a:ea typeface="华文细黑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dirty="0">
                  <a:ea typeface="华文细黑" panose="02010600040101010101" pitchFamily="2" charset="-122"/>
                </a:rPr>
                <a:t>   </a:t>
              </a:r>
              <a:r>
                <a:rPr lang="en-US" altLang="zh-CN" sz="2800" dirty="0">
                  <a:ea typeface="华文细黑" panose="02010600040101010101" pitchFamily="2" charset="-122"/>
                </a:rPr>
                <a:t>BITMAPINFOHEADER</a:t>
              </a:r>
              <a:endParaRPr lang="en-US" altLang="zh-CN" sz="2800" dirty="0">
                <a:ea typeface="华文细黑" panose="02010600040101010101" pitchFamily="2" charset="-122"/>
              </a:endParaRPr>
            </a:p>
          </p:txBody>
        </p:sp>
        <p:sp>
          <p:nvSpPr>
            <p:cNvPr id="13323" name="Text Box 15"/>
            <p:cNvSpPr txBox="1">
              <a:spLocks noChangeArrowheads="1"/>
            </p:cNvSpPr>
            <p:nvPr/>
          </p:nvSpPr>
          <p:spPr bwMode="auto">
            <a:xfrm>
              <a:off x="68" y="2750"/>
              <a:ext cx="2812" cy="1114"/>
            </a:xfrm>
            <a:prstGeom prst="rect">
              <a:avLst/>
            </a:prstGeom>
            <a:solidFill>
              <a:srgbClr val="115F1E"/>
            </a:solidFill>
            <a:ln w="28575">
              <a:solidFill>
                <a:srgbClr val="C86464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                     </a:t>
              </a:r>
              <a:endParaRPr lang="en-US" altLang="zh-CN"/>
            </a:p>
            <a:p>
              <a:pPr>
                <a:spcBef>
                  <a:spcPct val="50000"/>
                </a:spcBef>
              </a:pPr>
              <a:r>
                <a:rPr lang="en-US" altLang="zh-CN" sz="3200">
                  <a:ea typeface="华文细黑" panose="02010600040101010101" pitchFamily="2" charset="-122"/>
                </a:rPr>
                <a:t>            </a:t>
              </a:r>
              <a:r>
                <a:rPr lang="zh-CN" altLang="en-US" sz="3200">
                  <a:ea typeface="华文细黑" panose="02010600040101010101" pitchFamily="2" charset="-122"/>
                </a:rPr>
                <a:t>数据区</a:t>
              </a:r>
              <a:endParaRPr lang="zh-CN" altLang="en-US" sz="3200">
                <a:ea typeface="华文细黑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2800">
                <a:ea typeface="华文细黑" panose="02010600040101010101" pitchFamily="2" charset="-122"/>
              </a:endParaRPr>
            </a:p>
          </p:txBody>
        </p:sp>
      </p:grpSp>
      <p:sp>
        <p:nvSpPr>
          <p:cNvPr id="285713" name="Text Box 17"/>
          <p:cNvSpPr txBox="1">
            <a:spLocks noChangeArrowheads="1"/>
          </p:cNvSpPr>
          <p:nvPr/>
        </p:nvSpPr>
        <p:spPr bwMode="auto">
          <a:xfrm>
            <a:off x="288926" y="4433044"/>
            <a:ext cx="4083190" cy="181588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      </a:t>
            </a:r>
            <a:r>
              <a:rPr lang="zh-CN" altLang="en-US" sz="2800" b="1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像素的</a:t>
            </a:r>
            <a:r>
              <a:rPr lang="en-US" altLang="zh-CN" sz="2800" b="1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RGB</a:t>
            </a:r>
            <a:r>
              <a:rPr lang="zh-CN" altLang="en-US" sz="2800" b="1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值</a:t>
            </a:r>
            <a:endParaRPr lang="zh-CN" altLang="en-US" sz="2800" b="1">
              <a:solidFill>
                <a:srgbClr val="9900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sz="280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5714" name="Text Box 18"/>
          <p:cNvSpPr txBox="1">
            <a:spLocks noChangeArrowheads="1"/>
          </p:cNvSpPr>
          <p:nvPr/>
        </p:nvSpPr>
        <p:spPr bwMode="auto">
          <a:xfrm>
            <a:off x="4749800" y="5610978"/>
            <a:ext cx="4084678" cy="52322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C86464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幼圆" panose="02010509060101010101" pitchFamily="49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ea typeface="幼圆" panose="02010509060101010101" pitchFamily="49" charset="-122"/>
              </a:rPr>
              <a:t>像素的调色板索引值</a:t>
            </a:r>
            <a:endParaRPr lang="zh-CN" altLang="en-US" sz="2800" b="1" dirty="0">
              <a:solidFill>
                <a:srgbClr val="0000FF"/>
              </a:solidFill>
              <a:ea typeface="幼圆" panose="02010509060101010101" pitchFamily="49" charset="-122"/>
            </a:endParaRP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1547813" y="1415562"/>
            <a:ext cx="1584325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ea typeface="华文细黑" panose="02010600040101010101" pitchFamily="2" charset="-122"/>
              </a:rPr>
              <a:t>真彩色模式</a:t>
            </a:r>
            <a:endParaRPr lang="zh-CN" altLang="en-US" b="1" dirty="0">
              <a:ea typeface="华文细黑" panose="02010600040101010101" pitchFamily="2" charset="-122"/>
            </a:endParaRPr>
          </a:p>
        </p:txBody>
      </p:sp>
      <p:sp>
        <p:nvSpPr>
          <p:cNvPr id="285717" name="Text Box 21"/>
          <p:cNvSpPr txBox="1">
            <a:spLocks noChangeArrowheads="1"/>
          </p:cNvSpPr>
          <p:nvPr/>
        </p:nvSpPr>
        <p:spPr bwMode="auto">
          <a:xfrm>
            <a:off x="6156325" y="1415562"/>
            <a:ext cx="1584325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ea typeface="华文细黑" panose="02010600040101010101" pitchFamily="2" charset="-122"/>
              </a:rPr>
              <a:t>索引色模式</a:t>
            </a:r>
            <a:endParaRPr lang="zh-CN" altLang="en-US" b="1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3" grpId="0" bldLvl="0" animBg="1"/>
      <p:bldP spid="285714" grpId="0" bldLvl="0" animBg="1"/>
      <p:bldP spid="285716" grpId="0" bldLvl="0" animBg="1"/>
      <p:bldP spid="2857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9835" y="413055"/>
            <a:ext cx="8385175" cy="75650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数字图像的存储位图文件：文件头信息</a:t>
            </a:r>
            <a:endParaRPr lang="zh-CN" altLang="en-US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042988" y="1759683"/>
            <a:ext cx="3816350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                 </a:t>
            </a:r>
            <a:r>
              <a:rPr lang="zh-CN" altLang="en-US" sz="2800" dirty="0">
                <a:ea typeface="华文细黑" panose="02010600040101010101" pitchFamily="2" charset="-122"/>
              </a:rPr>
              <a:t>文件头   </a:t>
            </a:r>
            <a:r>
              <a:rPr lang="en-US" altLang="zh-CN" sz="2800" dirty="0">
                <a:ea typeface="华文细黑" panose="02010600040101010101" pitchFamily="2" charset="-122"/>
              </a:rPr>
              <a:t>BITMAPFILEHEADER</a:t>
            </a:r>
            <a:endParaRPr lang="en-US" altLang="zh-CN" sz="2800" dirty="0">
              <a:ea typeface="华文细黑" panose="02010600040101010101" pitchFamily="2" charset="-122"/>
            </a:endParaRP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1619250" y="3488471"/>
            <a:ext cx="5976938" cy="213836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bfType               </a:t>
            </a:r>
            <a:r>
              <a:rPr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文件类型标识“</a:t>
            </a: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BM”</a:t>
            </a:r>
            <a:endParaRPr lang="en-US" altLang="zh-CN" sz="24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bfSize                 </a:t>
            </a:r>
            <a:r>
              <a:rPr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文件总字节数</a:t>
            </a:r>
            <a:endParaRPr lang="zh-CN" altLang="en-US" sz="24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bfReserved1    </a:t>
            </a:r>
            <a:r>
              <a:rPr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保留字“</a:t>
            </a: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0”</a:t>
            </a:r>
            <a:endParaRPr lang="en-US" altLang="zh-CN" sz="24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bfReserved2    </a:t>
            </a:r>
            <a:r>
              <a:rPr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保留字“</a:t>
            </a:r>
            <a:r>
              <a:rPr lang="en-US" altLang="zh-CN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0”</a:t>
            </a:r>
            <a:endParaRPr lang="en-US" altLang="zh-CN" sz="24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6738" name="AutoShape 18"/>
          <p:cNvSpPr>
            <a:spLocks noChangeArrowheads="1"/>
          </p:cNvSpPr>
          <p:nvPr/>
        </p:nvSpPr>
        <p:spPr bwMode="auto">
          <a:xfrm>
            <a:off x="1116013" y="3056671"/>
            <a:ext cx="142875" cy="1008062"/>
          </a:xfrm>
          <a:prstGeom prst="curvedRightArrow">
            <a:avLst>
              <a:gd name="adj1" fmla="val 141111"/>
              <a:gd name="adj2" fmla="val 282222"/>
              <a:gd name="adj3" fmla="val 33333"/>
            </a:avLst>
          </a:prstGeom>
          <a:solidFill>
            <a:srgbClr val="FF9999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bldLvl="0" animBg="1"/>
      <p:bldP spid="286737" grpId="0" bldLvl="0" animBg="1"/>
      <p:bldP spid="28673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704" y="140311"/>
            <a:ext cx="8385175" cy="703751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数字图像的存储位图文件：信息头信息</a:t>
            </a:r>
            <a:endParaRPr lang="zh-CN" altLang="en-US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627192" y="2305843"/>
            <a:ext cx="5976937" cy="411956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 biSize                 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信息头结构体长度，为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40</a:t>
            </a:r>
            <a:endParaRPr lang="en-US" altLang="zh-CN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 biWidth             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图像宽度，单位是像素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biHeight            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图像高度，单位是像素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biPlanes            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必须为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，暂无意义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 biBitCount              颜色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或灰度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bit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位数   </a:t>
            </a:r>
            <a:r>
              <a:rPr lang="en-US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biCompression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指定位图是否压缩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biSizeImage     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实际位图数据所占字节数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biXperlsPerMeter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指定目标设备的水平分辨率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biYperlsPerMeter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指定目标设备的垂直分辨率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biClrImportant       </a:t>
            </a:r>
            <a:r>
              <a:rPr lang="zh-CN" altLang="en-US" b="1">
                <a:latin typeface="华文细黑" panose="02010600040101010101" pitchFamily="2" charset="-122"/>
                <a:ea typeface="华文细黑" panose="02010600040101010101" pitchFamily="2" charset="-122"/>
              </a:rPr>
              <a:t>图像中重要的颜色数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1258767" y="2739231"/>
            <a:ext cx="142875" cy="1008062"/>
          </a:xfrm>
          <a:prstGeom prst="curvedRightArrow">
            <a:avLst>
              <a:gd name="adj1" fmla="val 141111"/>
              <a:gd name="adj2" fmla="val 282222"/>
              <a:gd name="adj3" fmla="val 33333"/>
            </a:avLst>
          </a:prstGeom>
          <a:solidFill>
            <a:srgbClr val="FF9999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50704" y="1010443"/>
            <a:ext cx="4465638" cy="1189038"/>
          </a:xfrm>
          <a:prstGeom prst="rect">
            <a:avLst/>
          </a:prstGeom>
          <a:solidFill>
            <a:schemeClr val="bg1"/>
          </a:solidFill>
          <a:ln w="28575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                 </a:t>
            </a:r>
            <a:r>
              <a:rPr lang="zh-CN" altLang="en-US" sz="2800" dirty="0">
                <a:ea typeface="华文细黑" panose="02010600040101010101" pitchFamily="2" charset="-122"/>
              </a:rPr>
              <a:t>信息头</a:t>
            </a:r>
            <a:endParaRPr lang="zh-CN" altLang="en-US" sz="2800" dirty="0"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ea typeface="华文细黑" panose="02010600040101010101" pitchFamily="2" charset="-122"/>
              </a:rPr>
              <a:t>   </a:t>
            </a:r>
            <a:r>
              <a:rPr lang="en-US" altLang="zh-CN" sz="2800" dirty="0">
                <a:ea typeface="华文细黑" panose="02010600040101010101" pitchFamily="2" charset="-122"/>
              </a:rPr>
              <a:t>BITMAPINFOHEADER</a:t>
            </a:r>
            <a:endParaRPr lang="en-US" altLang="zh-CN" sz="2800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 bldLvl="0" animBg="1"/>
      <p:bldP spid="28774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9945"/>
            <a:ext cx="8385175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数字图像的存储位图文件</a:t>
            </a:r>
            <a:b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en-US" altLang="zh-CN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真彩色模式的数据区结构</a:t>
            </a:r>
            <a:endParaRPr lang="zh-CN" altLang="en-US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250825" y="1844675"/>
            <a:ext cx="2808288" cy="608013"/>
          </a:xfrm>
          <a:prstGeom prst="rect">
            <a:avLst/>
          </a:prstGeom>
          <a:solidFill>
            <a:srgbClr val="115F1E"/>
          </a:solidFill>
          <a:ln w="28575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华文细黑" panose="02010600040101010101" pitchFamily="2" charset="-122"/>
              </a:rPr>
              <a:t>真彩色数据区</a:t>
            </a:r>
            <a:endParaRPr lang="zh-CN" altLang="en-US" sz="2800">
              <a:ea typeface="华文细黑" panose="02010600040101010101" pitchFamily="2" charset="-122"/>
            </a:endParaRP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50825" y="1844675"/>
            <a:ext cx="2808288" cy="57626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像素的</a:t>
            </a:r>
            <a:r>
              <a:rPr lang="en-US" altLang="zh-CN" sz="2800" b="1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RGB</a:t>
            </a:r>
            <a:r>
              <a:rPr lang="zh-CN" altLang="en-US" sz="2800" b="1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值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sz="280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8779" name="AutoShape 11"/>
          <p:cNvSpPr>
            <a:spLocks noChangeArrowheads="1"/>
          </p:cNvSpPr>
          <p:nvPr/>
        </p:nvSpPr>
        <p:spPr bwMode="auto">
          <a:xfrm>
            <a:off x="1476375" y="2781300"/>
            <a:ext cx="142875" cy="1008063"/>
          </a:xfrm>
          <a:prstGeom prst="curvedRightArrow">
            <a:avLst>
              <a:gd name="adj1" fmla="val 141111"/>
              <a:gd name="adj2" fmla="val 282222"/>
              <a:gd name="adj3" fmla="val 33333"/>
            </a:avLst>
          </a:prstGeom>
          <a:solidFill>
            <a:srgbClr val="FF9999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9043" name="Group 275"/>
          <p:cNvGraphicFramePr>
            <a:graphicFrameLocks noGrp="1"/>
          </p:cNvGraphicFramePr>
          <p:nvPr>
            <p:ph idx="1"/>
          </p:nvPr>
        </p:nvGraphicFramePr>
        <p:xfrm>
          <a:off x="6156325" y="4365625"/>
          <a:ext cx="2016125" cy="2194560"/>
        </p:xfrm>
        <a:graphic>
          <a:graphicData uri="http://schemas.openxmlformats.org/drawingml/2006/table">
            <a:tbl>
              <a:tblPr/>
              <a:tblGrid>
                <a:gridCol w="360363"/>
                <a:gridCol w="312737"/>
                <a:gridCol w="334963"/>
                <a:gridCol w="334962"/>
                <a:gridCol w="338138"/>
                <a:gridCol w="334962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889" name="Group 121"/>
          <p:cNvGraphicFramePr>
            <a:graphicFrameLocks noGrp="1"/>
          </p:cNvGraphicFramePr>
          <p:nvPr/>
        </p:nvGraphicFramePr>
        <p:xfrm>
          <a:off x="5795963" y="4005263"/>
          <a:ext cx="2016125" cy="2194560"/>
        </p:xfrm>
        <a:graphic>
          <a:graphicData uri="http://schemas.openxmlformats.org/drawingml/2006/table">
            <a:tbl>
              <a:tblPr/>
              <a:tblGrid>
                <a:gridCol w="334962"/>
                <a:gridCol w="338138"/>
                <a:gridCol w="334962"/>
                <a:gridCol w="334963"/>
                <a:gridCol w="338137"/>
                <a:gridCol w="334963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992" name="Group 224"/>
          <p:cNvGraphicFramePr>
            <a:graphicFrameLocks noGrp="1"/>
          </p:cNvGraphicFramePr>
          <p:nvPr/>
        </p:nvGraphicFramePr>
        <p:xfrm>
          <a:off x="5435600" y="3644900"/>
          <a:ext cx="2016125" cy="2194560"/>
        </p:xfrm>
        <a:graphic>
          <a:graphicData uri="http://schemas.openxmlformats.org/drawingml/2006/table">
            <a:tbl>
              <a:tblPr/>
              <a:tblGrid>
                <a:gridCol w="334963"/>
                <a:gridCol w="338137"/>
                <a:gridCol w="334963"/>
                <a:gridCol w="334962"/>
                <a:gridCol w="338138"/>
                <a:gridCol w="334962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83"/>
          <p:cNvGrpSpPr/>
          <p:nvPr/>
        </p:nvGrpSpPr>
        <p:grpSpPr bwMode="auto">
          <a:xfrm>
            <a:off x="2051050" y="3141663"/>
            <a:ext cx="649288" cy="3167062"/>
            <a:chOff x="1156" y="1979"/>
            <a:chExt cx="409" cy="1995"/>
          </a:xfrm>
        </p:grpSpPr>
        <p:sp>
          <p:nvSpPr>
            <p:cNvPr id="16545" name="Rectangle 276"/>
            <p:cNvSpPr>
              <a:spLocks noChangeArrowheads="1"/>
            </p:cNvSpPr>
            <p:nvPr/>
          </p:nvSpPr>
          <p:spPr bwMode="auto">
            <a:xfrm>
              <a:off x="1156" y="1979"/>
              <a:ext cx="409" cy="226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6" name="Rectangle 277"/>
            <p:cNvSpPr>
              <a:spLocks noChangeArrowheads="1"/>
            </p:cNvSpPr>
            <p:nvPr/>
          </p:nvSpPr>
          <p:spPr bwMode="auto">
            <a:xfrm>
              <a:off x="1156" y="2205"/>
              <a:ext cx="409" cy="226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7" name="Rectangle 278"/>
            <p:cNvSpPr>
              <a:spLocks noChangeArrowheads="1"/>
            </p:cNvSpPr>
            <p:nvPr/>
          </p:nvSpPr>
          <p:spPr bwMode="auto">
            <a:xfrm>
              <a:off x="1156" y="2432"/>
              <a:ext cx="409" cy="2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8" name="Rectangle 279"/>
            <p:cNvSpPr>
              <a:spLocks noChangeArrowheads="1"/>
            </p:cNvSpPr>
            <p:nvPr/>
          </p:nvSpPr>
          <p:spPr bwMode="auto">
            <a:xfrm>
              <a:off x="1156" y="3294"/>
              <a:ext cx="409" cy="226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9" name="Rectangle 280"/>
            <p:cNvSpPr>
              <a:spLocks noChangeArrowheads="1"/>
            </p:cNvSpPr>
            <p:nvPr/>
          </p:nvSpPr>
          <p:spPr bwMode="auto">
            <a:xfrm>
              <a:off x="1156" y="3521"/>
              <a:ext cx="409" cy="226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0" name="Rectangle 281"/>
            <p:cNvSpPr>
              <a:spLocks noChangeArrowheads="1"/>
            </p:cNvSpPr>
            <p:nvPr/>
          </p:nvSpPr>
          <p:spPr bwMode="auto">
            <a:xfrm>
              <a:off x="1156" y="3748"/>
              <a:ext cx="409" cy="2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1" name="Text Box 282"/>
            <p:cNvSpPr txBox="1">
              <a:spLocks noChangeArrowheads="1"/>
            </p:cNvSpPr>
            <p:nvPr/>
          </p:nvSpPr>
          <p:spPr bwMode="auto">
            <a:xfrm>
              <a:off x="1247" y="2750"/>
              <a:ext cx="318" cy="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ea typeface="黑体" panose="02010609060101010101" pitchFamily="49" charset="-122"/>
                </a:rPr>
                <a:t>：</a:t>
              </a:r>
              <a:endParaRPr lang="zh-CN" altLang="en-US" b="1"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ea typeface="黑体" panose="02010609060101010101" pitchFamily="49" charset="-122"/>
                </a:rPr>
                <a:t>：</a:t>
              </a:r>
              <a:endParaRPr lang="zh-CN" altLang="en-US" b="1">
                <a:ea typeface="黑体" panose="02010609060101010101" pitchFamily="49" charset="-122"/>
              </a:endParaRPr>
            </a:p>
          </p:txBody>
        </p:sp>
      </p:grpSp>
      <p:sp>
        <p:nvSpPr>
          <p:cNvPr id="289052" name="AutoShape 284"/>
          <p:cNvSpPr>
            <a:spLocks noChangeArrowheads="1"/>
          </p:cNvSpPr>
          <p:nvPr/>
        </p:nvSpPr>
        <p:spPr bwMode="auto">
          <a:xfrm>
            <a:off x="3779838" y="4292600"/>
            <a:ext cx="687387" cy="485775"/>
          </a:xfrm>
          <a:prstGeom prst="rightArrow">
            <a:avLst>
              <a:gd name="adj1" fmla="val 50000"/>
              <a:gd name="adj2" fmla="val 35376"/>
            </a:avLst>
          </a:prstGeom>
          <a:solidFill>
            <a:srgbClr val="FF9999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7" grpId="0" bldLvl="0" animBg="1"/>
      <p:bldP spid="288778" grpId="0" bldLvl="0" animBg="1"/>
      <p:bldP spid="288779" grpId="0" bldLvl="0" animBg="1"/>
      <p:bldP spid="28905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数字图像的存储位图文件</a:t>
            </a:r>
            <a:b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en-US" altLang="zh-CN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索引色模式的调色板</a:t>
            </a:r>
            <a:endParaRPr lang="zh-CN" altLang="en-US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2869" name="AutoShape 5"/>
          <p:cNvSpPr>
            <a:spLocks noChangeArrowheads="1"/>
          </p:cNvSpPr>
          <p:nvPr/>
        </p:nvSpPr>
        <p:spPr bwMode="auto">
          <a:xfrm>
            <a:off x="2411413" y="3213100"/>
            <a:ext cx="142875" cy="1008063"/>
          </a:xfrm>
          <a:prstGeom prst="curvedRightArrow">
            <a:avLst>
              <a:gd name="adj1" fmla="val 141111"/>
              <a:gd name="adj2" fmla="val 282222"/>
              <a:gd name="adj3" fmla="val 33333"/>
            </a:avLst>
          </a:prstGeom>
          <a:solidFill>
            <a:srgbClr val="FF9999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3035" name="Text Box 171"/>
          <p:cNvSpPr txBox="1">
            <a:spLocks noChangeArrowheads="1"/>
          </p:cNvSpPr>
          <p:nvPr/>
        </p:nvSpPr>
        <p:spPr bwMode="auto">
          <a:xfrm>
            <a:off x="971550" y="1916113"/>
            <a:ext cx="2232025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</a:t>
            </a:r>
            <a:r>
              <a:rPr lang="zh-CN" altLang="en-US" sz="2800" dirty="0">
                <a:ea typeface="华文细黑" panose="02010600040101010101" pitchFamily="2" charset="-122"/>
              </a:rPr>
              <a:t>调色板            </a:t>
            </a:r>
            <a:r>
              <a:rPr lang="en-US" altLang="zh-CN" sz="2800" dirty="0">
                <a:ea typeface="华文细黑" panose="02010600040101010101" pitchFamily="2" charset="-122"/>
              </a:rPr>
              <a:t>RGBQUAD</a:t>
            </a:r>
            <a:endParaRPr lang="en-US" altLang="zh-CN" sz="2800" dirty="0">
              <a:ea typeface="华文细黑" panose="02010600040101010101" pitchFamily="2" charset="-122"/>
            </a:endParaRPr>
          </a:p>
        </p:txBody>
      </p:sp>
      <p:graphicFrame>
        <p:nvGraphicFramePr>
          <p:cNvPr id="293097" name="Group 233"/>
          <p:cNvGraphicFramePr>
            <a:graphicFrameLocks noGrp="1"/>
          </p:cNvGraphicFramePr>
          <p:nvPr>
            <p:ph idx="1"/>
          </p:nvPr>
        </p:nvGraphicFramePr>
        <p:xfrm>
          <a:off x="3348038" y="3284538"/>
          <a:ext cx="4262437" cy="2648903"/>
        </p:xfrm>
        <a:graphic>
          <a:graphicData uri="http://schemas.openxmlformats.org/drawingml/2006/table">
            <a:tbl>
              <a:tblPr/>
              <a:tblGrid>
                <a:gridCol w="1065212"/>
                <a:gridCol w="1066800"/>
                <a:gridCol w="1065213"/>
                <a:gridCol w="10652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索引值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B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1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R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G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B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R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G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B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：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: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: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: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N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 bldLvl="0" animBg="1"/>
      <p:bldP spid="29303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9945"/>
            <a:ext cx="8385175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数字图像的存储位图文件</a:t>
            </a:r>
            <a:b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en-US" altLang="zh-CN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索引色模式的数据区</a:t>
            </a:r>
            <a:endParaRPr lang="zh-CN" altLang="en-US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94038" name="Group 150"/>
          <p:cNvGraphicFramePr>
            <a:graphicFrameLocks noGrp="1"/>
          </p:cNvGraphicFramePr>
          <p:nvPr>
            <p:ph idx="1"/>
          </p:nvPr>
        </p:nvGraphicFramePr>
        <p:xfrm>
          <a:off x="3203575" y="2636838"/>
          <a:ext cx="2808288" cy="2017714"/>
        </p:xfrm>
        <a:graphic>
          <a:graphicData uri="http://schemas.openxmlformats.org/drawingml/2006/table">
            <a:tbl>
              <a:tblPr/>
              <a:tblGrid>
                <a:gridCol w="701675"/>
                <a:gridCol w="703263"/>
                <a:gridCol w="701675"/>
                <a:gridCol w="701675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索引值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R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G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B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1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R1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G1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B1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R2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G2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B2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：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: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: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: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N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RN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GN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BN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</a:tr>
            </a:tbl>
          </a:graphicData>
        </a:graphic>
      </p:graphicFrame>
      <p:sp>
        <p:nvSpPr>
          <p:cNvPr id="293930" name="Text Box 42"/>
          <p:cNvSpPr txBox="1">
            <a:spLocks noChangeArrowheads="1"/>
          </p:cNvSpPr>
          <p:nvPr/>
        </p:nvSpPr>
        <p:spPr bwMode="auto">
          <a:xfrm>
            <a:off x="179388" y="1773238"/>
            <a:ext cx="3600450" cy="608012"/>
          </a:xfrm>
          <a:prstGeom prst="rect">
            <a:avLst/>
          </a:prstGeom>
          <a:solidFill>
            <a:srgbClr val="004846"/>
          </a:solidFill>
          <a:ln w="28575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ea typeface="华文细黑" panose="02010600040101010101" pitchFamily="2" charset="-122"/>
              </a:rPr>
              <a:t>         </a:t>
            </a:r>
            <a:r>
              <a:rPr lang="zh-CN" altLang="en-US" sz="3200">
                <a:ea typeface="华文细黑" panose="02010600040101010101" pitchFamily="2" charset="-122"/>
              </a:rPr>
              <a:t>数据区</a:t>
            </a:r>
            <a:endParaRPr lang="zh-CN" altLang="en-US" sz="3200">
              <a:ea typeface="华文细黑" panose="02010600040101010101" pitchFamily="2" charset="-122"/>
            </a:endParaRPr>
          </a:p>
        </p:txBody>
      </p:sp>
      <p:sp>
        <p:nvSpPr>
          <p:cNvPr id="293931" name="AutoShape 43"/>
          <p:cNvSpPr>
            <a:spLocks noChangeArrowheads="1"/>
          </p:cNvSpPr>
          <p:nvPr/>
        </p:nvSpPr>
        <p:spPr bwMode="auto">
          <a:xfrm>
            <a:off x="1403350" y="2852738"/>
            <a:ext cx="64770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F89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94035" name="Group 147"/>
          <p:cNvGraphicFramePr>
            <a:graphicFrameLocks noGrp="1"/>
          </p:cNvGraphicFramePr>
          <p:nvPr/>
        </p:nvGraphicFramePr>
        <p:xfrm>
          <a:off x="755650" y="3500438"/>
          <a:ext cx="2016125" cy="2194560"/>
        </p:xfrm>
        <a:graphic>
          <a:graphicData uri="http://schemas.openxmlformats.org/drawingml/2006/table">
            <a:tbl>
              <a:tblPr/>
              <a:tblGrid>
                <a:gridCol w="334963"/>
                <a:gridCol w="338137"/>
                <a:gridCol w="334963"/>
                <a:gridCol w="334962"/>
                <a:gridCol w="338138"/>
                <a:gridCol w="334962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4039" name="Oval 151"/>
          <p:cNvSpPr>
            <a:spLocks noChangeArrowheads="1"/>
          </p:cNvSpPr>
          <p:nvPr/>
        </p:nvSpPr>
        <p:spPr bwMode="auto">
          <a:xfrm>
            <a:off x="2484438" y="36449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4040" name="Line 152"/>
          <p:cNvSpPr>
            <a:spLocks noChangeShapeType="1"/>
          </p:cNvSpPr>
          <p:nvPr/>
        </p:nvSpPr>
        <p:spPr bwMode="auto">
          <a:xfrm flipV="1">
            <a:off x="2627313" y="3284538"/>
            <a:ext cx="720725" cy="360362"/>
          </a:xfrm>
          <a:prstGeom prst="line">
            <a:avLst/>
          </a:prstGeom>
          <a:noFill/>
          <a:ln w="38100">
            <a:solidFill>
              <a:srgbClr val="C86464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94041" name="Group 153"/>
          <p:cNvGraphicFramePr>
            <a:graphicFrameLocks noGrp="1"/>
          </p:cNvGraphicFramePr>
          <p:nvPr/>
        </p:nvGraphicFramePr>
        <p:xfrm>
          <a:off x="6877050" y="4437063"/>
          <a:ext cx="2016125" cy="2194560"/>
        </p:xfrm>
        <a:graphic>
          <a:graphicData uri="http://schemas.openxmlformats.org/drawingml/2006/table">
            <a:tbl>
              <a:tblPr/>
              <a:tblGrid>
                <a:gridCol w="360363"/>
                <a:gridCol w="312737"/>
                <a:gridCol w="334963"/>
                <a:gridCol w="334962"/>
                <a:gridCol w="338138"/>
                <a:gridCol w="334962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4092" name="Group 204"/>
          <p:cNvGraphicFramePr>
            <a:graphicFrameLocks noGrp="1"/>
          </p:cNvGraphicFramePr>
          <p:nvPr/>
        </p:nvGraphicFramePr>
        <p:xfrm>
          <a:off x="6516688" y="4076700"/>
          <a:ext cx="2016125" cy="2194560"/>
        </p:xfrm>
        <a:graphic>
          <a:graphicData uri="http://schemas.openxmlformats.org/drawingml/2006/table">
            <a:tbl>
              <a:tblPr/>
              <a:tblGrid>
                <a:gridCol w="334962"/>
                <a:gridCol w="338138"/>
                <a:gridCol w="334962"/>
                <a:gridCol w="334963"/>
                <a:gridCol w="338137"/>
                <a:gridCol w="334963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4143" name="Group 255"/>
          <p:cNvGraphicFramePr>
            <a:graphicFrameLocks noGrp="1"/>
          </p:cNvGraphicFramePr>
          <p:nvPr/>
        </p:nvGraphicFramePr>
        <p:xfrm>
          <a:off x="6156325" y="3716338"/>
          <a:ext cx="2016125" cy="2194560"/>
        </p:xfrm>
        <a:graphic>
          <a:graphicData uri="http://schemas.openxmlformats.org/drawingml/2006/table">
            <a:tbl>
              <a:tblPr/>
              <a:tblGrid>
                <a:gridCol w="334963"/>
                <a:gridCol w="338137"/>
                <a:gridCol w="334963"/>
                <a:gridCol w="334962"/>
                <a:gridCol w="338138"/>
                <a:gridCol w="334962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294194" name="Line 306"/>
          <p:cNvSpPr>
            <a:spLocks noChangeShapeType="1"/>
          </p:cNvSpPr>
          <p:nvPr/>
        </p:nvSpPr>
        <p:spPr bwMode="auto">
          <a:xfrm>
            <a:off x="5724525" y="3213100"/>
            <a:ext cx="2232025" cy="720725"/>
          </a:xfrm>
          <a:prstGeom prst="line">
            <a:avLst/>
          </a:prstGeom>
          <a:noFill/>
          <a:ln w="38100">
            <a:solidFill>
              <a:srgbClr val="C86464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4195" name="Line 307"/>
          <p:cNvSpPr>
            <a:spLocks noChangeShapeType="1"/>
          </p:cNvSpPr>
          <p:nvPr/>
        </p:nvSpPr>
        <p:spPr bwMode="auto">
          <a:xfrm>
            <a:off x="5003800" y="3357563"/>
            <a:ext cx="3384550" cy="863600"/>
          </a:xfrm>
          <a:prstGeom prst="line">
            <a:avLst/>
          </a:prstGeom>
          <a:noFill/>
          <a:ln w="38100">
            <a:solidFill>
              <a:srgbClr val="C86464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4196" name="Line 308"/>
          <p:cNvSpPr>
            <a:spLocks noChangeShapeType="1"/>
          </p:cNvSpPr>
          <p:nvPr/>
        </p:nvSpPr>
        <p:spPr bwMode="auto">
          <a:xfrm>
            <a:off x="4427538" y="3357563"/>
            <a:ext cx="4248150" cy="1223962"/>
          </a:xfrm>
          <a:prstGeom prst="line">
            <a:avLst/>
          </a:prstGeom>
          <a:noFill/>
          <a:ln w="38100">
            <a:solidFill>
              <a:srgbClr val="C86464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179388" y="1773238"/>
            <a:ext cx="3600450" cy="576262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幼圆" panose="02010509060101010101" pitchFamily="49" charset="-122"/>
              </a:rPr>
              <a:t>像素的调色板索引值</a:t>
            </a:r>
            <a:endParaRPr lang="zh-CN" altLang="en-US" sz="2800" b="1">
              <a:solidFill>
                <a:srgbClr val="0000FF"/>
              </a:solidFill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30" grpId="0" bldLvl="0" animBg="1"/>
      <p:bldP spid="293931" grpId="0" bldLvl="0" animBg="1"/>
      <p:bldP spid="294039" grpId="0" bldLvl="0" animBg="1"/>
      <p:bldP spid="294040" grpId="0" bldLvl="0" animBg="1"/>
      <p:bldP spid="294194" grpId="0" bldLvl="0" animBg="1"/>
      <p:bldP spid="294195" grpId="0" bldLvl="0" animBg="1"/>
      <p:bldP spid="294196" grpId="0" bldLvl="0" animBg="1"/>
      <p:bldP spid="2939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Rot="1" noChangeArrowheads="1"/>
          </p:cNvSpPr>
          <p:nvPr/>
        </p:nvSpPr>
        <p:spPr bwMode="auto">
          <a:xfrm>
            <a:off x="1439545" y="2329180"/>
            <a:ext cx="6264275" cy="298196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图像的概念与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描述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数字图像的存储位图文件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图像的数字化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图像的质量</a:t>
            </a:r>
            <a:endParaRPr lang="en-US" altLang="zh-CN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endParaRPr lang="en-US" altLang="zh-CN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Placeholder 4"/>
          <p:cNvSpPr txBox="1"/>
          <p:nvPr/>
        </p:nvSpPr>
        <p:spPr>
          <a:xfrm>
            <a:off x="434073" y="698015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提纲</a:t>
            </a:r>
            <a:endParaRPr lang="en-US" sz="3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Rot="1" noChangeArrowheads="1"/>
          </p:cNvSpPr>
          <p:nvPr/>
        </p:nvSpPr>
        <p:spPr bwMode="auto">
          <a:xfrm>
            <a:off x="1439545" y="2100580"/>
            <a:ext cx="6264275" cy="299339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</a:t>
            </a:r>
            <a:r>
              <a:rPr lang="zh-CN" altLang="en-US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图像的概念与</a:t>
            </a: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描述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数字图像的存储位图文件</a:t>
            </a:r>
            <a:endParaRPr lang="zh-CN" altLang="en-US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图像的数字化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图像的质量</a:t>
            </a:r>
            <a:endParaRPr lang="en-US" altLang="zh-CN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endParaRPr lang="en-US" altLang="zh-CN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Placeholder 4"/>
          <p:cNvSpPr txBox="1"/>
          <p:nvPr/>
        </p:nvSpPr>
        <p:spPr>
          <a:xfrm>
            <a:off x="434073" y="698015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提纲</a:t>
            </a:r>
            <a:endParaRPr lang="en-US" sz="3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5163" y="49945"/>
            <a:ext cx="7651750" cy="955431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图像的数字化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5362" y="1005376"/>
            <a:ext cx="8094296" cy="23034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所谓的</a:t>
            </a:r>
            <a:r>
              <a:rPr lang="zh-CN" altLang="en-US" sz="28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图像数字化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，是指将模拟图像经过离散化之后，得到用数字表示的图像。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图像的数字化包括了空间离散化（即采样）和明暗表示数据的离散化（即量化）。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56313" y="3308838"/>
            <a:ext cx="5982534" cy="33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9573" y="518746"/>
            <a:ext cx="6769100" cy="617660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图像的采样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36357"/>
            <a:ext cx="7993063" cy="38893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采样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是指将在空间上连续的图像转换成离散的采样点（即像素）集的操作。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由于图像是二维分布的信息，所以采样是在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轴和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轴两个方向上进行的。一般情况下，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轴方向与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轴方向的采样间隔相同。</a:t>
            </a:r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　</a:t>
            </a:r>
            <a:endParaRPr lang="zh-CN" altLang="en-US" sz="28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2180" y="3861435"/>
            <a:ext cx="4739640" cy="29013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088" y="1125538"/>
            <a:ext cx="7272337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1706" y="545123"/>
            <a:ext cx="6696075" cy="709369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图像的采样：采样间隔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79463" y="2031023"/>
            <a:ext cx="7537450" cy="191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采样时的注意点是：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采样间隔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的选取。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采样间隔太小，则增大数据量；太大， 则会发生信息的混叠，导致细节无法辨认。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16278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0858" y="49945"/>
            <a:ext cx="7200900" cy="1270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图像的采样指标：分辨率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4025" y="2030730"/>
            <a:ext cx="8443595" cy="187134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分辨率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是指映射到图像平面上的单个像素的景物元素的尺寸。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单位：像素</a:t>
            </a:r>
            <a:r>
              <a:rPr lang="en-US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英寸，像素</a:t>
            </a:r>
            <a:r>
              <a:rPr lang="en-US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0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（如：扫描仪的指标 </a:t>
            </a:r>
            <a:r>
              <a:rPr lang="en-US" altLang="zh-CN" sz="20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300dpi</a:t>
            </a:r>
            <a:r>
              <a:rPr lang="zh-CN" altLang="en-US" sz="20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454025" y="4070985"/>
            <a:ext cx="8442960" cy="16916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zh-CN" sz="2800" b="1" i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分辨率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是指要精确测量和再现一定尺寸的图像所必需的像素个数。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单位：像素*像素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（如：数码相机指标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万像素（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~3600*2400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））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890" y="3990340"/>
            <a:ext cx="8420735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30730" y="5962650"/>
            <a:ext cx="628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2"/>
                </a:solidFill>
              </a:rPr>
              <a:t>本课程中，分辨率的一般含义</a:t>
            </a:r>
            <a:endParaRPr lang="zh-CN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" grpId="1" animBg="1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7561385" cy="1137456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图像的采样：不同分辨率演示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1213485"/>
            <a:ext cx="8296275" cy="5285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7561385" cy="1137456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图像的采样方法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8155" y="1218467"/>
            <a:ext cx="7777163" cy="3457575"/>
          </a:xfrm>
          <a:solidFill>
            <a:schemeClr val="bg1"/>
          </a:solidFill>
        </p:spPr>
        <p:txBody>
          <a:bodyPr>
            <a:normAutofit/>
          </a:bodyPr>
          <a:p>
            <a:pPr marL="609600" indent="-609600" eaLnBrk="1" hangingPunct="1">
              <a:lnSpc>
                <a:spcPct val="120000"/>
              </a:lnSpc>
            </a:pP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采样可分为均匀采样和非均匀采样。</a:t>
            </a:r>
            <a:endParaRPr lang="zh-CN" altLang="en-US" sz="24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均匀采样是简单地在图片的</a:t>
            </a:r>
            <a:r>
              <a:rPr lang="en-US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方向上</a:t>
            </a: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等间距采样。</a:t>
            </a:r>
            <a:endParaRPr lang="zh-CN" altLang="en-US" sz="24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zh-CN" altLang="en-US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非均匀采样是对灰度级变化尖锐的区域使用细腻的采样，而对灰度级平滑的区域采用粗糙的采样。</a:t>
            </a:r>
            <a:r>
              <a:rPr lang="zh-CN" altLang="en-US" sz="2400" dirty="0" smtClean="0">
                <a:effectLst/>
                <a:ea typeface="华文细黑" panose="02010600040101010101" pitchFamily="2" charset="-122"/>
              </a:rPr>
              <a:t>　　</a:t>
            </a:r>
            <a:endParaRPr lang="zh-CN" altLang="en-US" sz="2400" dirty="0" smtClean="0">
              <a:effectLst/>
              <a:ea typeface="华文细黑" panose="02010600040101010101" pitchFamily="2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2400" dirty="0" smtClean="0">
              <a:effectLst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335" y="3356610"/>
            <a:ext cx="5589905" cy="33489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4050" y="457200"/>
            <a:ext cx="6985000" cy="72426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图像的量化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48945" y="1773555"/>
            <a:ext cx="8045450" cy="42608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量化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是将各个像素所含的明暗信息离散化后，用数字来表示。一般的量化值为整数。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充分考虑到人眼的识别能力之后，目前非特殊用途的图像均采用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0 ~ 255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的整数来描述“从黑到白”，即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256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灰度级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在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灰度级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的量化条件下，会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出现伪轮廓现象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800" dirty="0" smtClean="0"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131885"/>
            <a:ext cx="6497515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低灰度级量化的伪轮廓现象图例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0473" name="Picture 9" descr="tt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981200"/>
            <a:ext cx="4121150" cy="3238500"/>
          </a:xfrm>
          <a:noFill/>
        </p:spPr>
      </p:pic>
      <p:pic>
        <p:nvPicPr>
          <p:cNvPr id="190475" name="Picture 11" descr="tt002ss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981200"/>
            <a:ext cx="4368800" cy="3236913"/>
          </a:xfr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045970" y="2078355"/>
            <a:ext cx="4619625" cy="240284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B0F0"/>
          </a:solidFill>
          <a:ln w="25400" cmpd="sng">
            <a:solidFill>
              <a:schemeClr val="tx2"/>
            </a:solidFill>
            <a:round/>
          </a:ln>
          <a:effectLst/>
        </p:spPr>
        <p:txBody>
          <a:bodyPr/>
          <a:p>
            <a:pPr algn="ctr"/>
            <a:r>
              <a:rPr lang="zh-CN" sz="3200" b="1" dirty="0">
                <a:solidFill>
                  <a:schemeClr val="bg1"/>
                </a:solidFill>
                <a:ea typeface="华文行楷" panose="02010800040101010101" pitchFamily="2" charset="-122"/>
              </a:rPr>
              <a:t>不同灰度级量化</a:t>
            </a:r>
            <a:r>
              <a:rPr lang="zh-CN" altLang="en-US" sz="3200" b="1" dirty="0">
                <a:solidFill>
                  <a:schemeClr val="bg1"/>
                </a:solidFill>
                <a:ea typeface="华文行楷" panose="02010800040101010101" pitchFamily="2" charset="-122"/>
              </a:rPr>
              <a:t>在存储空间上有什么样的差异？</a:t>
            </a:r>
            <a:endParaRPr lang="zh-CN" altLang="en-US" sz="3200" b="1" dirty="0">
              <a:solidFill>
                <a:schemeClr val="bg1"/>
              </a:solidFill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3995" y="5476240"/>
            <a:ext cx="18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256</a:t>
            </a:r>
            <a:r>
              <a:rPr lang="zh-CN" altLang="en-US" sz="2400" b="1"/>
              <a:t>灰度级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6059170" y="5476240"/>
            <a:ext cx="18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8</a:t>
            </a:r>
            <a:r>
              <a:rPr lang="zh-CN" altLang="en-US" sz="2400" b="1"/>
              <a:t>灰度级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/>
        </p:nvSpPr>
        <p:spPr bwMode="auto">
          <a:xfrm>
            <a:off x="616806" y="66675"/>
            <a:ext cx="8137525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</a:t>
            </a:r>
            <a:r>
              <a:rPr lang="zh-CN" altLang="en-US" sz="3600" b="0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endParaRPr lang="zh-CN" altLang="en-US" sz="3200" b="0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/>
        </p:nvSpPr>
        <p:spPr bwMode="auto">
          <a:xfrm>
            <a:off x="415316" y="2189285"/>
            <a:ext cx="8196384" cy="2884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所谓的数字图像的描述是指如何用一个数值方式来表示一个图像。</a:t>
            </a:r>
            <a:endParaRPr lang="zh-CN" altLang="en-US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sz="1400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数字图像</a:t>
            </a:r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是图像的数字表示，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像素</a:t>
            </a:r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是其最小的单位。</a:t>
            </a:r>
            <a:endParaRPr lang="zh-CN" altLang="en-US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132080"/>
            <a:ext cx="766826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灰度级确定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BIT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数进行量化与存储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600" y="2315210"/>
            <a:ext cx="8286115" cy="1977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1个像素点的量化幅值范围为[0,255]，灰度级为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256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，所需存储空间为8个bit（</a:t>
            </a:r>
            <a:r>
              <a:rPr lang="en-US" altLang="zh-CN" sz="2800" b="1" dirty="0" smtClean="0">
                <a:solidFill>
                  <a:schemeClr val="tx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UINT8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数据类型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）；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个像素点的量化幅值范围为[0,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]，灰度级为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，所需存储空间为</a:t>
            </a:r>
            <a:r>
              <a:rPr lang="en-US" altLang="zh-CN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个bit。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19250" y="692150"/>
            <a:ext cx="555783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76375" y="1341438"/>
            <a:ext cx="6132513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8082" y="540177"/>
            <a:ext cx="7343775" cy="67810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图像的量化方法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466117"/>
            <a:ext cx="7777163" cy="34575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20000"/>
              </a:lnSpc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量化可分为均匀量化和非均匀量化。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均匀量化是简单地在灰度范围内等间隔量化。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非均匀量化是对像素出现频度少的部分量化间隔取大，而对频度大的量化间隔取小。</a:t>
            </a:r>
            <a:r>
              <a:rPr lang="zh-CN" altLang="en-US" sz="2800" dirty="0" smtClean="0">
                <a:effectLst/>
                <a:ea typeface="华文细黑" panose="02010600040101010101" pitchFamily="2" charset="-122"/>
              </a:rPr>
              <a:t>　　</a:t>
            </a:r>
            <a:endParaRPr lang="zh-CN" altLang="en-US" sz="2800" dirty="0" smtClean="0">
              <a:effectLst/>
              <a:ea typeface="华文细黑" panose="02010600040101010101" pitchFamily="2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2800" dirty="0" smtClean="0">
              <a:effectLst/>
              <a:ea typeface="华文细黑" panose="02010600040101010101" pitchFamily="2" charset="-122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540386" y="4720737"/>
            <a:ext cx="777716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86464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一般情况下，对灰度变化比较平缓的部分用比较多的量化级，在灰度变化比较剧烈的地方用比较高的分辨率。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 build="p"/>
      <p:bldP spid="18637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均匀量化效果示意图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7402" name="Picture 10" descr="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4213" y="1743075"/>
            <a:ext cx="5761037" cy="4318000"/>
          </a:xfrm>
          <a:noFill/>
        </p:spPr>
      </p:pic>
      <p:pic>
        <p:nvPicPr>
          <p:cNvPr id="187404" name="Picture 12" descr="33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2550" y="5056188"/>
            <a:ext cx="246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6" name="Picture 14" descr="33_s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575786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8" name="Picture 16" descr="33_s16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32550" y="5056188"/>
            <a:ext cx="2466975" cy="1076325"/>
          </a:xfrm>
          <a:noFill/>
        </p:spPr>
      </p:pic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非均匀量化效果示意图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8428" name="Picture 12" descr="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1188" y="1773238"/>
            <a:ext cx="5761037" cy="4318000"/>
          </a:xfrm>
          <a:noFill/>
        </p:spPr>
      </p:pic>
      <p:pic>
        <p:nvPicPr>
          <p:cNvPr id="188430" name="Picture 14" descr="33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100" y="5014913"/>
            <a:ext cx="246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2" name="Picture 16" descr="33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575786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4" name="Picture 18" descr="33_16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88100" y="5014913"/>
            <a:ext cx="2466975" cy="1066800"/>
          </a:xfrm>
          <a:noFill/>
        </p:spPr>
      </p:pic>
      <p:sp>
        <p:nvSpPr>
          <p:cNvPr id="7" name="矩形 6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718"/>
            <a:ext cx="7367954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均匀量化与非均匀量化效果的比较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9380" name="Picture 4" descr="33_s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00113" y="1916113"/>
            <a:ext cx="3840162" cy="2879725"/>
          </a:xfrm>
          <a:noFill/>
        </p:spPr>
      </p:pic>
      <p:pic>
        <p:nvPicPr>
          <p:cNvPr id="229382" name="Picture 6" descr="33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916113"/>
            <a:ext cx="3840162" cy="2879725"/>
          </a:xfrm>
          <a:noFill/>
        </p:spPr>
      </p:pic>
      <p:pic>
        <p:nvPicPr>
          <p:cNvPr id="229386" name="Picture 10" descr="33_s16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797425"/>
            <a:ext cx="2466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9" name="Picture 13" descr="33_16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826000"/>
            <a:ext cx="246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量化与采样的效果图例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Picture 4" descr="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2205038"/>
            <a:ext cx="2882900" cy="2160587"/>
          </a:xfrm>
          <a:noFill/>
        </p:spPr>
      </p:pic>
      <p:pic>
        <p:nvPicPr>
          <p:cNvPr id="45060" name="Picture 6" descr="33_8">
            <a:hlinkClick r:id="rId2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2205038"/>
            <a:ext cx="2879725" cy="2160587"/>
          </a:xfrm>
        </p:spPr>
      </p:pic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323850" y="4652963"/>
            <a:ext cx="8569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黑体" panose="02010609060101010101" pitchFamily="49" charset="-122"/>
              </a:rPr>
              <a:t>      </a:t>
            </a:r>
            <a:r>
              <a:rPr lang="zh-CN" altLang="en-US" sz="2400">
                <a:ea typeface="黑体" panose="02010609060101010101" pitchFamily="49" charset="-122"/>
              </a:rPr>
              <a:t>原图                         低灰度级量化               低分辨率</a:t>
            </a:r>
            <a:endParaRPr lang="zh-CN" altLang="en-US" sz="2400">
              <a:ea typeface="黑体" panose="02010609060101010101" pitchFamily="49" charset="-122"/>
            </a:endParaRPr>
          </a:p>
        </p:txBody>
      </p:sp>
      <p:pic>
        <p:nvPicPr>
          <p:cNvPr id="45063" name="Picture 13" descr="33_ss2_2">
            <a:hlinkClick r:id="rId2" action="ppaction://hlinksldjump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84888" y="2233613"/>
            <a:ext cx="2879725" cy="2160587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pic>
        <p:nvPicPr>
          <p:cNvPr id="46083" name="Picture 4" descr="33_8">
            <a:hlinkClick r:id="rId1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37588" cy="64785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pic>
        <p:nvPicPr>
          <p:cNvPr id="47107" name="Picture 8" descr="33_ss2_2">
            <a:hlinkClick r:id="rId1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975" y="100013"/>
            <a:ext cx="8637588" cy="64785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1162" y="791519"/>
            <a:ext cx="7864353" cy="52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Rot="1" noChangeArrowheads="1"/>
          </p:cNvSpPr>
          <p:nvPr/>
        </p:nvSpPr>
        <p:spPr bwMode="auto">
          <a:xfrm>
            <a:off x="1439545" y="2329180"/>
            <a:ext cx="6264275" cy="289877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</a:t>
            </a:r>
            <a:r>
              <a:rPr lang="zh-CN" altLang="en-US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图像的概念与</a:t>
            </a: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描述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数字图像的存储位图文件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图像的数字化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chemeClr val="accent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图像的质量</a:t>
            </a:r>
            <a:endParaRPr lang="en-US" altLang="zh-CN" dirty="0" smtClean="0">
              <a:solidFill>
                <a:schemeClr val="accent2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Placeholder 4"/>
          <p:cNvSpPr txBox="1"/>
          <p:nvPr/>
        </p:nvSpPr>
        <p:spPr>
          <a:xfrm>
            <a:off x="434073" y="698015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提纲</a:t>
            </a:r>
            <a:endParaRPr lang="en-US" sz="3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525" y="-66675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</a:t>
            </a:r>
            <a:r>
              <a:rPr 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层次</a:t>
            </a:r>
            <a:endParaRPr 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3045" y="1435100"/>
            <a:ext cx="8910955" cy="503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灰度级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：表示像素明暗程度的整数量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例如：像素的取值范围为0-255，就称该图像为256个灰度级的图像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层次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：表示图像实际拥有的灰度级的数量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例如：具有32种不同取值的图像，可称该图像具有32个层次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5195" y="5369560"/>
            <a:ext cx="697547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图像数据的实际层次越多，视觉效果就越好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图像的质量：层次</a:t>
            </a:r>
            <a:endParaRPr lang="en-US"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573530"/>
            <a:ext cx="8077200" cy="4549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525" y="-66675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</a:t>
            </a:r>
            <a:r>
              <a:rPr 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对比度</a:t>
            </a:r>
            <a:endParaRPr 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5300" y="1454150"/>
            <a:ext cx="8910955" cy="1967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：是指一幅图像中灰度反差的大小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对比度 = 最大亮度 / 最小亮度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2851785"/>
            <a:ext cx="8415020" cy="33966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525" y="-66675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图像的质量：亮度</a:t>
            </a:r>
            <a:endParaRPr 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1754505"/>
            <a:ext cx="8123555" cy="39128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525" y="-66675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图像的质量：分辨率</a:t>
            </a:r>
            <a:endParaRPr 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692910"/>
            <a:ext cx="7867650" cy="41382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525" y="-66675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图像的质量：细节信息</a:t>
            </a:r>
            <a:endParaRPr 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2447925"/>
            <a:ext cx="8501380" cy="33680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3095" y="1809750"/>
            <a:ext cx="1133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原图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6875" y="1809750"/>
            <a:ext cx="271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减少细节信息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525" y="-66675"/>
            <a:ext cx="57912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图像的质量：颜色饱和度</a:t>
            </a:r>
            <a:endParaRPr 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2094865"/>
            <a:ext cx="8582025" cy="3305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Rot="1" noChangeArrowheads="1"/>
          </p:cNvSpPr>
          <p:nvPr/>
        </p:nvSpPr>
        <p:spPr bwMode="auto">
          <a:xfrm>
            <a:off x="1439545" y="2329180"/>
            <a:ext cx="6264275" cy="2946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86464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</a:t>
            </a:r>
            <a:r>
              <a:rPr lang="zh-CN" altLang="en-US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图像的概念与</a:t>
            </a: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描述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数字图像的存储位图文件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图像的数字化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图像的质量</a:t>
            </a:r>
            <a:endParaRPr lang="zh-CN" altLang="en-US" dirty="0" smtClean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buSzTx/>
              <a:defRPr/>
            </a:pPr>
            <a:r>
              <a:rPr lang="zh-CN" altLang="en-US" dirty="0" smtClean="0">
                <a:solidFill>
                  <a:schemeClr val="accent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endParaRPr lang="zh-CN" altLang="en-US" dirty="0" smtClean="0">
              <a:solidFill>
                <a:schemeClr val="accent2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dirty="0" smtClean="0">
              <a:solidFill>
                <a:schemeClr val="accent2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Placeholder 4"/>
          <p:cNvSpPr txBox="1"/>
          <p:nvPr/>
        </p:nvSpPr>
        <p:spPr>
          <a:xfrm>
            <a:off x="434073" y="698015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提纲</a:t>
            </a:r>
            <a:endParaRPr lang="en-US" sz="3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992" y="439615"/>
            <a:ext cx="5308600" cy="9540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5992" y="2128899"/>
            <a:ext cx="8066821" cy="27352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在数字图像处理中，灰度直方图是最简单且最有用 的工具，可以说，对图像的分析与观察，直到形成一个有效的处理方法，都离不开直方图。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/>
        </p:nvSpPr>
        <p:spPr bwMode="auto">
          <a:xfrm>
            <a:off x="466725" y="360485"/>
            <a:ext cx="7921625" cy="1239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0" dirty="0" smtClean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图像</a:t>
            </a:r>
            <a:r>
              <a:rPr lang="zh-CN" altLang="en-US" sz="3600" b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的描述</a:t>
            </a:r>
            <a:endParaRPr lang="zh-CN" altLang="en-US" sz="3600" b="0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3"/>
          <p:cNvSpPr>
            <a:spLocks noGrp="1" noRot="1" noChangeArrowheads="1"/>
          </p:cNvSpPr>
          <p:nvPr/>
        </p:nvSpPr>
        <p:spPr bwMode="auto">
          <a:xfrm>
            <a:off x="466725" y="1485900"/>
            <a:ext cx="7921625" cy="3816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矩阵</a:t>
            </a:r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是二维的，所以可以用矩阵来描述数字图像。</a:t>
            </a:r>
            <a:endParaRPr lang="zh-CN" altLang="en-US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描述数字图像的矩阵目前采用的是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阵，即每个像素的亮暗，用一个</a:t>
            </a:r>
            <a:r>
              <a:rPr lang="zh-CN" altLang="en-US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整数来</a:t>
            </a:r>
            <a:r>
              <a:rPr lang="zh-CN" altLang="en-US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endParaRPr lang="zh-CN" altLang="en-US" b="1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6285" y="3905491"/>
            <a:ext cx="6866792" cy="22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5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519234" y="0"/>
            <a:ext cx="6913563" cy="937969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数字图像的灰度直方图：定义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203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175846" y="1230923"/>
            <a:ext cx="8721969" cy="475297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灰度直方图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是灰度级的函数，是对图像中灰度级分布的统计。有两种表示形式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）图形表示形式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横坐标表示灰度级，纵坐标表示图像中对应某灰度级所出现的像素个数。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数组表示形式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数组的下标表示相应的灰度级，数组的元素表示该灰度级下的像素个数。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02223"/>
            <a:ext cx="7416800" cy="1511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b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计算例子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260600"/>
            <a:ext cx="7926388" cy="3832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mtClean="0"/>
              <a:t>  </a:t>
            </a:r>
            <a:endParaRPr lang="en-US" altLang="zh-CN" smtClean="0"/>
          </a:p>
        </p:txBody>
      </p:sp>
      <p:graphicFrame>
        <p:nvGraphicFramePr>
          <p:cNvPr id="175055" name="Group 975"/>
          <p:cNvGraphicFramePr>
            <a:graphicFrameLocks noGrp="1"/>
          </p:cNvGraphicFramePr>
          <p:nvPr/>
        </p:nvGraphicFramePr>
        <p:xfrm>
          <a:off x="1042988" y="2608263"/>
          <a:ext cx="2538413" cy="2667000"/>
        </p:xfrm>
        <a:graphic>
          <a:graphicData uri="http://schemas.openxmlformats.org/drawingml/2006/table">
            <a:tbl>
              <a:tblPr/>
              <a:tblGrid>
                <a:gridCol w="442913"/>
                <a:gridCol w="419100"/>
                <a:gridCol w="419100"/>
                <a:gridCol w="376237"/>
                <a:gridCol w="461963"/>
                <a:gridCol w="4191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</a:tbl>
          </a:graphicData>
        </a:graphic>
      </p:graphicFrame>
      <p:sp>
        <p:nvSpPr>
          <p:cNvPr id="174975" name="AutoShape 895"/>
          <p:cNvSpPr>
            <a:spLocks noChangeArrowheads="1"/>
          </p:cNvSpPr>
          <p:nvPr/>
        </p:nvSpPr>
        <p:spPr bwMode="auto">
          <a:xfrm>
            <a:off x="3924300" y="2708275"/>
            <a:ext cx="762000" cy="533400"/>
          </a:xfrm>
          <a:custGeom>
            <a:avLst/>
            <a:gdLst>
              <a:gd name="T0" fmla="*/ 533612 w 21600"/>
              <a:gd name="T1" fmla="*/ 0 h 21600"/>
              <a:gd name="T2" fmla="*/ 533612 w 21600"/>
              <a:gd name="T3" fmla="*/ 300235 h 21600"/>
              <a:gd name="T4" fmla="*/ 114194 w 21600"/>
              <a:gd name="T5" fmla="*/ 533400 h 21600"/>
              <a:gd name="T6" fmla="*/ 7620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rgbClr val="C86464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976" name="Line 896"/>
          <p:cNvSpPr>
            <a:spLocks noChangeShapeType="1"/>
          </p:cNvSpPr>
          <p:nvPr/>
        </p:nvSpPr>
        <p:spPr bwMode="auto">
          <a:xfrm>
            <a:off x="4954588" y="558006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74977" name="Line 897"/>
          <p:cNvSpPr>
            <a:spLocks noChangeShapeType="1"/>
          </p:cNvSpPr>
          <p:nvPr/>
        </p:nvSpPr>
        <p:spPr bwMode="auto">
          <a:xfrm flipV="1">
            <a:off x="4878388" y="39036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977"/>
          <p:cNvGrpSpPr/>
          <p:nvPr/>
        </p:nvGrpSpPr>
        <p:grpSpPr bwMode="auto">
          <a:xfrm>
            <a:off x="4878388" y="5157788"/>
            <a:ext cx="457200" cy="422275"/>
            <a:chOff x="2925" y="3157"/>
            <a:chExt cx="288" cy="240"/>
          </a:xfrm>
        </p:grpSpPr>
        <p:sp>
          <p:nvSpPr>
            <p:cNvPr id="4198" name="Line 899"/>
            <p:cNvSpPr>
              <a:spLocks noChangeShapeType="1"/>
            </p:cNvSpPr>
            <p:nvPr/>
          </p:nvSpPr>
          <p:spPr bwMode="auto">
            <a:xfrm flipV="1">
              <a:off x="3213" y="3349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99" name="Rectangle 905"/>
            <p:cNvSpPr>
              <a:spLocks noChangeArrowheads="1"/>
            </p:cNvSpPr>
            <p:nvPr/>
          </p:nvSpPr>
          <p:spPr bwMode="auto">
            <a:xfrm>
              <a:off x="2925" y="3349"/>
              <a:ext cx="28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" name="Rectangle 908"/>
            <p:cNvSpPr>
              <a:spLocks noChangeArrowheads="1"/>
            </p:cNvSpPr>
            <p:nvPr/>
          </p:nvSpPr>
          <p:spPr bwMode="auto">
            <a:xfrm>
              <a:off x="2925" y="3301"/>
              <a:ext cx="28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1" name="Rectangle 909"/>
            <p:cNvSpPr>
              <a:spLocks noChangeArrowheads="1"/>
            </p:cNvSpPr>
            <p:nvPr/>
          </p:nvSpPr>
          <p:spPr bwMode="auto">
            <a:xfrm>
              <a:off x="2925" y="3253"/>
              <a:ext cx="28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2" name="Rectangle 910"/>
            <p:cNvSpPr>
              <a:spLocks noChangeArrowheads="1"/>
            </p:cNvSpPr>
            <p:nvPr/>
          </p:nvSpPr>
          <p:spPr bwMode="auto">
            <a:xfrm>
              <a:off x="2925" y="3205"/>
              <a:ext cx="28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3" name="Rectangle 911"/>
            <p:cNvSpPr>
              <a:spLocks noChangeArrowheads="1"/>
            </p:cNvSpPr>
            <p:nvPr/>
          </p:nvSpPr>
          <p:spPr bwMode="auto">
            <a:xfrm>
              <a:off x="2925" y="3157"/>
              <a:ext cx="288" cy="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78"/>
          <p:cNvGrpSpPr/>
          <p:nvPr/>
        </p:nvGrpSpPr>
        <p:grpSpPr bwMode="auto">
          <a:xfrm>
            <a:off x="5335588" y="5275263"/>
            <a:ext cx="457200" cy="304800"/>
            <a:chOff x="3213" y="3205"/>
            <a:chExt cx="288" cy="192"/>
          </a:xfrm>
        </p:grpSpPr>
        <p:sp>
          <p:nvSpPr>
            <p:cNvPr id="4193" name="Line 900"/>
            <p:cNvSpPr>
              <a:spLocks noChangeShapeType="1"/>
            </p:cNvSpPr>
            <p:nvPr/>
          </p:nvSpPr>
          <p:spPr bwMode="auto">
            <a:xfrm flipV="1">
              <a:off x="3453" y="3349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94" name="Rectangle 912"/>
            <p:cNvSpPr>
              <a:spLocks noChangeArrowheads="1"/>
            </p:cNvSpPr>
            <p:nvPr/>
          </p:nvSpPr>
          <p:spPr bwMode="auto">
            <a:xfrm>
              <a:off x="3213" y="3349"/>
              <a:ext cx="288" cy="4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5" name="Rectangle 913"/>
            <p:cNvSpPr>
              <a:spLocks noChangeArrowheads="1"/>
            </p:cNvSpPr>
            <p:nvPr/>
          </p:nvSpPr>
          <p:spPr bwMode="auto">
            <a:xfrm>
              <a:off x="3213" y="3301"/>
              <a:ext cx="288" cy="4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Rectangle 914"/>
            <p:cNvSpPr>
              <a:spLocks noChangeArrowheads="1"/>
            </p:cNvSpPr>
            <p:nvPr/>
          </p:nvSpPr>
          <p:spPr bwMode="auto">
            <a:xfrm>
              <a:off x="3213" y="3253"/>
              <a:ext cx="288" cy="4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Rectangle 915"/>
            <p:cNvSpPr>
              <a:spLocks noChangeArrowheads="1"/>
            </p:cNvSpPr>
            <p:nvPr/>
          </p:nvSpPr>
          <p:spPr bwMode="auto">
            <a:xfrm>
              <a:off x="3213" y="3205"/>
              <a:ext cx="288" cy="4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984"/>
          <p:cNvGrpSpPr/>
          <p:nvPr/>
        </p:nvGrpSpPr>
        <p:grpSpPr bwMode="auto">
          <a:xfrm>
            <a:off x="5792788" y="5199063"/>
            <a:ext cx="457200" cy="381000"/>
            <a:chOff x="3504" y="2736"/>
            <a:chExt cx="288" cy="240"/>
          </a:xfrm>
        </p:grpSpPr>
        <p:sp>
          <p:nvSpPr>
            <p:cNvPr id="4187" name="Line 901"/>
            <p:cNvSpPr>
              <a:spLocks noChangeShapeType="1"/>
            </p:cNvSpPr>
            <p:nvPr/>
          </p:nvSpPr>
          <p:spPr bwMode="auto">
            <a:xfrm flipV="1">
              <a:off x="3648" y="29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88" name="Rectangle 917"/>
            <p:cNvSpPr>
              <a:spLocks noChangeArrowheads="1"/>
            </p:cNvSpPr>
            <p:nvPr/>
          </p:nvSpPr>
          <p:spPr bwMode="auto">
            <a:xfrm>
              <a:off x="3504" y="2928"/>
              <a:ext cx="288" cy="48"/>
            </a:xfrm>
            <a:prstGeom prst="rect">
              <a:avLst/>
            </a:prstGeom>
            <a:solidFill>
              <a:srgbClr val="E5E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9" name="Rectangle 918"/>
            <p:cNvSpPr>
              <a:spLocks noChangeArrowheads="1"/>
            </p:cNvSpPr>
            <p:nvPr/>
          </p:nvSpPr>
          <p:spPr bwMode="auto">
            <a:xfrm>
              <a:off x="3504" y="2880"/>
              <a:ext cx="288" cy="48"/>
            </a:xfrm>
            <a:prstGeom prst="rect">
              <a:avLst/>
            </a:prstGeom>
            <a:solidFill>
              <a:srgbClr val="E5E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0" name="Rectangle 919"/>
            <p:cNvSpPr>
              <a:spLocks noChangeArrowheads="1"/>
            </p:cNvSpPr>
            <p:nvPr/>
          </p:nvSpPr>
          <p:spPr bwMode="auto">
            <a:xfrm>
              <a:off x="3504" y="2832"/>
              <a:ext cx="288" cy="48"/>
            </a:xfrm>
            <a:prstGeom prst="rect">
              <a:avLst/>
            </a:prstGeom>
            <a:solidFill>
              <a:srgbClr val="E5E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Rectangle 920"/>
            <p:cNvSpPr>
              <a:spLocks noChangeArrowheads="1"/>
            </p:cNvSpPr>
            <p:nvPr/>
          </p:nvSpPr>
          <p:spPr bwMode="auto">
            <a:xfrm>
              <a:off x="3504" y="2784"/>
              <a:ext cx="288" cy="48"/>
            </a:xfrm>
            <a:prstGeom prst="rect">
              <a:avLst/>
            </a:prstGeom>
            <a:solidFill>
              <a:srgbClr val="E5E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Rectangle 921"/>
            <p:cNvSpPr>
              <a:spLocks noChangeArrowheads="1"/>
            </p:cNvSpPr>
            <p:nvPr/>
          </p:nvSpPr>
          <p:spPr bwMode="auto">
            <a:xfrm>
              <a:off x="3504" y="2736"/>
              <a:ext cx="288" cy="48"/>
            </a:xfrm>
            <a:prstGeom prst="rect">
              <a:avLst/>
            </a:prstGeom>
            <a:solidFill>
              <a:srgbClr val="E5E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980"/>
          <p:cNvGrpSpPr/>
          <p:nvPr/>
        </p:nvGrpSpPr>
        <p:grpSpPr bwMode="auto">
          <a:xfrm>
            <a:off x="6249988" y="5122863"/>
            <a:ext cx="457200" cy="457200"/>
            <a:chOff x="3789" y="3109"/>
            <a:chExt cx="288" cy="288"/>
          </a:xfrm>
        </p:grpSpPr>
        <p:sp>
          <p:nvSpPr>
            <p:cNvPr id="4180" name="Line 903"/>
            <p:cNvSpPr>
              <a:spLocks noChangeShapeType="1"/>
            </p:cNvSpPr>
            <p:nvPr/>
          </p:nvSpPr>
          <p:spPr bwMode="auto">
            <a:xfrm flipV="1">
              <a:off x="4029" y="3349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81" name="Rectangle 922"/>
            <p:cNvSpPr>
              <a:spLocks noChangeArrowheads="1"/>
            </p:cNvSpPr>
            <p:nvPr/>
          </p:nvSpPr>
          <p:spPr bwMode="auto">
            <a:xfrm>
              <a:off x="3789" y="3349"/>
              <a:ext cx="28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2" name="Rectangle 923"/>
            <p:cNvSpPr>
              <a:spLocks noChangeArrowheads="1"/>
            </p:cNvSpPr>
            <p:nvPr/>
          </p:nvSpPr>
          <p:spPr bwMode="auto">
            <a:xfrm>
              <a:off x="3789" y="3301"/>
              <a:ext cx="28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3" name="Rectangle 924"/>
            <p:cNvSpPr>
              <a:spLocks noChangeArrowheads="1"/>
            </p:cNvSpPr>
            <p:nvPr/>
          </p:nvSpPr>
          <p:spPr bwMode="auto">
            <a:xfrm>
              <a:off x="3789" y="3253"/>
              <a:ext cx="28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4" name="Rectangle 925"/>
            <p:cNvSpPr>
              <a:spLocks noChangeArrowheads="1"/>
            </p:cNvSpPr>
            <p:nvPr/>
          </p:nvSpPr>
          <p:spPr bwMode="auto">
            <a:xfrm>
              <a:off x="3789" y="3205"/>
              <a:ext cx="28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5" name="Rectangle 926"/>
            <p:cNvSpPr>
              <a:spLocks noChangeArrowheads="1"/>
            </p:cNvSpPr>
            <p:nvPr/>
          </p:nvSpPr>
          <p:spPr bwMode="auto">
            <a:xfrm>
              <a:off x="3789" y="3157"/>
              <a:ext cx="28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Rectangle 927"/>
            <p:cNvSpPr>
              <a:spLocks noChangeArrowheads="1"/>
            </p:cNvSpPr>
            <p:nvPr/>
          </p:nvSpPr>
          <p:spPr bwMode="auto">
            <a:xfrm>
              <a:off x="3789" y="3109"/>
              <a:ext cx="28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81"/>
          <p:cNvGrpSpPr/>
          <p:nvPr/>
        </p:nvGrpSpPr>
        <p:grpSpPr bwMode="auto">
          <a:xfrm>
            <a:off x="6707188" y="5427663"/>
            <a:ext cx="457200" cy="152400"/>
            <a:chOff x="4077" y="3301"/>
            <a:chExt cx="288" cy="96"/>
          </a:xfrm>
        </p:grpSpPr>
        <p:sp>
          <p:nvSpPr>
            <p:cNvPr id="4177" name="Line 904"/>
            <p:cNvSpPr>
              <a:spLocks noChangeShapeType="1"/>
            </p:cNvSpPr>
            <p:nvPr/>
          </p:nvSpPr>
          <p:spPr bwMode="auto">
            <a:xfrm flipH="1" flipV="1">
              <a:off x="4221" y="330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78" name="Rectangle 928"/>
            <p:cNvSpPr>
              <a:spLocks noChangeArrowheads="1"/>
            </p:cNvSpPr>
            <p:nvPr/>
          </p:nvSpPr>
          <p:spPr bwMode="auto">
            <a:xfrm>
              <a:off x="4077" y="3349"/>
              <a:ext cx="288" cy="4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9" name="Rectangle 929"/>
            <p:cNvSpPr>
              <a:spLocks noChangeArrowheads="1"/>
            </p:cNvSpPr>
            <p:nvPr/>
          </p:nvSpPr>
          <p:spPr bwMode="auto">
            <a:xfrm>
              <a:off x="4077" y="3301"/>
              <a:ext cx="288" cy="4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2"/>
          <p:cNvGrpSpPr/>
          <p:nvPr/>
        </p:nvGrpSpPr>
        <p:grpSpPr bwMode="auto">
          <a:xfrm>
            <a:off x="7164388" y="4437063"/>
            <a:ext cx="457200" cy="1143000"/>
            <a:chOff x="4365" y="2677"/>
            <a:chExt cx="288" cy="720"/>
          </a:xfrm>
        </p:grpSpPr>
        <p:sp>
          <p:nvSpPr>
            <p:cNvPr id="4162" name="Rectangle 930"/>
            <p:cNvSpPr>
              <a:spLocks noChangeArrowheads="1"/>
            </p:cNvSpPr>
            <p:nvPr/>
          </p:nvSpPr>
          <p:spPr bwMode="auto">
            <a:xfrm>
              <a:off x="4365" y="3349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Rectangle 931"/>
            <p:cNvSpPr>
              <a:spLocks noChangeArrowheads="1"/>
            </p:cNvSpPr>
            <p:nvPr/>
          </p:nvSpPr>
          <p:spPr bwMode="auto">
            <a:xfrm>
              <a:off x="4365" y="3301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4" name="Rectangle 933"/>
            <p:cNvSpPr>
              <a:spLocks noChangeArrowheads="1"/>
            </p:cNvSpPr>
            <p:nvPr/>
          </p:nvSpPr>
          <p:spPr bwMode="auto">
            <a:xfrm>
              <a:off x="4365" y="3253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5" name="Rectangle 935"/>
            <p:cNvSpPr>
              <a:spLocks noChangeArrowheads="1"/>
            </p:cNvSpPr>
            <p:nvPr/>
          </p:nvSpPr>
          <p:spPr bwMode="auto">
            <a:xfrm>
              <a:off x="4365" y="3205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Rectangle 936"/>
            <p:cNvSpPr>
              <a:spLocks noChangeArrowheads="1"/>
            </p:cNvSpPr>
            <p:nvPr/>
          </p:nvSpPr>
          <p:spPr bwMode="auto">
            <a:xfrm>
              <a:off x="4365" y="3157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Rectangle 937"/>
            <p:cNvSpPr>
              <a:spLocks noChangeArrowheads="1"/>
            </p:cNvSpPr>
            <p:nvPr/>
          </p:nvSpPr>
          <p:spPr bwMode="auto">
            <a:xfrm>
              <a:off x="4365" y="3109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Rectangle 939"/>
            <p:cNvSpPr>
              <a:spLocks noChangeArrowheads="1"/>
            </p:cNvSpPr>
            <p:nvPr/>
          </p:nvSpPr>
          <p:spPr bwMode="auto">
            <a:xfrm>
              <a:off x="4365" y="3061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9" name="Rectangle 941"/>
            <p:cNvSpPr>
              <a:spLocks noChangeArrowheads="1"/>
            </p:cNvSpPr>
            <p:nvPr/>
          </p:nvSpPr>
          <p:spPr bwMode="auto">
            <a:xfrm>
              <a:off x="4365" y="3013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0" name="Rectangle 942"/>
            <p:cNvSpPr>
              <a:spLocks noChangeArrowheads="1"/>
            </p:cNvSpPr>
            <p:nvPr/>
          </p:nvSpPr>
          <p:spPr bwMode="auto">
            <a:xfrm>
              <a:off x="4365" y="2965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1" name="Rectangle 943"/>
            <p:cNvSpPr>
              <a:spLocks noChangeArrowheads="1"/>
            </p:cNvSpPr>
            <p:nvPr/>
          </p:nvSpPr>
          <p:spPr bwMode="auto">
            <a:xfrm>
              <a:off x="4365" y="2917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2" name="Rectangle 944"/>
            <p:cNvSpPr>
              <a:spLocks noChangeArrowheads="1"/>
            </p:cNvSpPr>
            <p:nvPr/>
          </p:nvSpPr>
          <p:spPr bwMode="auto">
            <a:xfrm>
              <a:off x="4365" y="2869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3" name="Rectangle 945"/>
            <p:cNvSpPr>
              <a:spLocks noChangeArrowheads="1"/>
            </p:cNvSpPr>
            <p:nvPr/>
          </p:nvSpPr>
          <p:spPr bwMode="auto">
            <a:xfrm>
              <a:off x="4365" y="2821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4" name="Rectangle 947"/>
            <p:cNvSpPr>
              <a:spLocks noChangeArrowheads="1"/>
            </p:cNvSpPr>
            <p:nvPr/>
          </p:nvSpPr>
          <p:spPr bwMode="auto">
            <a:xfrm>
              <a:off x="4365" y="2773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5" name="Rectangle 948"/>
            <p:cNvSpPr>
              <a:spLocks noChangeArrowheads="1"/>
            </p:cNvSpPr>
            <p:nvPr/>
          </p:nvSpPr>
          <p:spPr bwMode="auto">
            <a:xfrm>
              <a:off x="4365" y="2725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6" name="Rectangle 949"/>
            <p:cNvSpPr>
              <a:spLocks noChangeArrowheads="1"/>
            </p:cNvSpPr>
            <p:nvPr/>
          </p:nvSpPr>
          <p:spPr bwMode="auto">
            <a:xfrm>
              <a:off x="4365" y="2677"/>
              <a:ext cx="288" cy="48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5034" name="Text Box 954"/>
          <p:cNvSpPr txBox="1">
            <a:spLocks noChangeArrowheads="1"/>
          </p:cNvSpPr>
          <p:nvPr/>
        </p:nvSpPr>
        <p:spPr bwMode="auto">
          <a:xfrm>
            <a:off x="5492750" y="5749925"/>
            <a:ext cx="1752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latin typeface="Tahoma" panose="020B0604030504040204" pitchFamily="34" charset="0"/>
                <a:ea typeface="黑体" panose="02010609060101010101" pitchFamily="49" charset="-122"/>
                <a:hlinkClick r:id="rId1" action="ppaction://hlinksldjump"/>
              </a:rPr>
              <a:t>灰度直方图</a:t>
            </a:r>
            <a:endParaRPr kumimoji="1" lang="zh-CN" altLang="en-US" sz="240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175063" name="Object 983"/>
          <p:cNvGraphicFramePr>
            <a:graphicFrameLocks noChangeAspect="1"/>
          </p:cNvGraphicFramePr>
          <p:nvPr/>
        </p:nvGraphicFramePr>
        <p:xfrm>
          <a:off x="4859338" y="2565400"/>
          <a:ext cx="32400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2" imgW="27127200" imgH="4876800" progId="">
                  <p:embed/>
                </p:oleObj>
              </mc:Choice>
              <mc:Fallback>
                <p:oleObj name="Equation" r:id="rId2" imgW="27127200" imgH="4876800" progId="">
                  <p:embed/>
                  <p:pic>
                    <p:nvPicPr>
                      <p:cNvPr id="0" name="Object 98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9338" y="2565400"/>
                        <a:ext cx="3240087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75" grpId="0" animBg="1"/>
      <p:bldP spid="174976" grpId="0" animBg="1"/>
      <p:bldP spid="174977" grpId="0" animBg="1"/>
      <p:bldP spid="17503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7253" y="298938"/>
            <a:ext cx="6061075" cy="668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灰度图的灰度直方图例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867" name="Picture 4" descr="x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481" y="1145320"/>
            <a:ext cx="6273433" cy="51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4405" y="49945"/>
            <a:ext cx="6707187" cy="984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彩色图的灰度直方图例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5111" name="Picture 7" descr="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64855" y="1417638"/>
            <a:ext cx="4678362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5" name="Picture 11" descr="h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405" y="1490663"/>
            <a:ext cx="3384550" cy="1439862"/>
          </a:xfrm>
          <a:noFill/>
        </p:spPr>
      </p:pic>
      <p:pic>
        <p:nvPicPr>
          <p:cNvPr id="175117" name="Picture 13" descr="h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5" y="3074988"/>
            <a:ext cx="33829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9" name="Picture 15" descr="h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5" y="4659313"/>
            <a:ext cx="33829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337" y="272562"/>
            <a:ext cx="6873875" cy="12747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b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性质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3138" y="2400300"/>
            <a:ext cx="7343775" cy="15128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所有的空间信息全部丢失；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每一灰度级的像素个数可直接得到。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9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758825" y="333375"/>
            <a:ext cx="8385175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</a:t>
            </a:r>
            <a:b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365131"/>
            <a:ext cx="8964613" cy="38163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前面提到过，灰度直方图是最简单的，最有用的工具。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简单性从其一维的数据形式，以及简单的计算方法可以感受到有用性，在这里通过几个应用例子来说明。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3633" y="476250"/>
            <a:ext cx="7705725" cy="1152525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数字图像的灰度直方图应用</a:t>
            </a:r>
            <a:b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数字化参数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3633" y="1916113"/>
            <a:ext cx="8108950" cy="43926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直方图给出了一个简单可见的指示，用来判断一幅图像是否合理的利用了全部被允许的灰度级范围。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一幅图像应该利用全部或几乎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全部可能的灰度级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，否则等于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增加了量化间隔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。丢失的信息将不能恢复</a:t>
            </a:r>
            <a:r>
              <a:rPr lang="zh-CN" altLang="en-US" b="1" dirty="0" smtClean="0">
                <a:effectLst/>
                <a:ea typeface="华文细黑" panose="02010600040101010101" pitchFamily="2" charset="-122"/>
              </a:rPr>
              <a:t>。</a:t>
            </a:r>
            <a:endParaRPr lang="zh-CN" altLang="en-US" b="1" dirty="0" smtClean="0">
              <a:effectLst/>
              <a:ea typeface="华文细黑" panose="020106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dirty="0" smtClean="0">
              <a:effectLst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628" y="316523"/>
            <a:ext cx="7559675" cy="13477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数字图像的灰度直方图应用</a:t>
            </a:r>
            <a:b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en-US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分割阈值选取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2349500"/>
            <a:ext cx="7920038" cy="316706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假设某图像的灰度直方图具有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二峰性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，则表明这个图像较亮的区域和较暗的区域可以较好地分离。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取二峰间的谷点为阈值点，可以得到好的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二值处理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的效果。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6427" y="158262"/>
            <a:ext cx="5556250" cy="944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灰度直方图具有二峰性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915" name="Picture 4" descr="x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0727" y="1415561"/>
            <a:ext cx="7814453" cy="477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616825" cy="84931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具有二峰性的灰度图的二值化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39" name="Picture 4" descr="x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1350" y="1408967"/>
            <a:ext cx="7561263" cy="468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115" y="1773238"/>
            <a:ext cx="8502527" cy="2420937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矩阵是按照行列的顺序来定位数据的，但是图像是在平面上定位数据的，所以坐标系的定义具有特殊性。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为了编程方便起见，这里以</a:t>
            </a:r>
            <a:r>
              <a:rPr lang="zh-CN" altLang="en-US" sz="28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矩阵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坐标系来定义</a:t>
            </a:r>
            <a:r>
              <a:rPr lang="zh-CN" altLang="en-US" sz="28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图像的坐标</a:t>
            </a:r>
            <a:r>
              <a:rPr lang="zh-CN" altLang="en-US" sz="28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258888" y="4390414"/>
            <a:ext cx="2376487" cy="2052638"/>
            <a:chOff x="521" y="2886"/>
            <a:chExt cx="1497" cy="1293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521" y="2886"/>
              <a:ext cx="1444" cy="921"/>
              <a:chOff x="530" y="2940"/>
              <a:chExt cx="1444" cy="921"/>
            </a:xfrm>
          </p:grpSpPr>
          <p:grpSp>
            <p:nvGrpSpPr>
              <p:cNvPr id="4" name="Group 6"/>
              <p:cNvGrpSpPr/>
              <p:nvPr/>
            </p:nvGrpSpPr>
            <p:grpSpPr bwMode="auto">
              <a:xfrm>
                <a:off x="657" y="3067"/>
                <a:ext cx="726" cy="590"/>
                <a:chOff x="612" y="3067"/>
                <a:chExt cx="726" cy="590"/>
              </a:xfrm>
            </p:grpSpPr>
            <p:sp>
              <p:nvSpPr>
                <p:cNvPr id="11283" name="Line 7"/>
                <p:cNvSpPr>
                  <a:spLocks noChangeShapeType="1"/>
                </p:cNvSpPr>
                <p:nvPr/>
              </p:nvSpPr>
              <p:spPr bwMode="auto">
                <a:xfrm>
                  <a:off x="612" y="3067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1284" name="Line 8"/>
                <p:cNvSpPr>
                  <a:spLocks noChangeShapeType="1"/>
                </p:cNvSpPr>
                <p:nvPr/>
              </p:nvSpPr>
              <p:spPr bwMode="auto">
                <a:xfrm>
                  <a:off x="612" y="3067"/>
                  <a:ext cx="0" cy="5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1281" name="Text Box 9"/>
              <p:cNvSpPr txBox="1">
                <a:spLocks noChangeArrowheads="1"/>
              </p:cNvSpPr>
              <p:nvPr/>
            </p:nvSpPr>
            <p:spPr bwMode="auto">
              <a:xfrm>
                <a:off x="530" y="3630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rPr>
                  <a:t>行（</a:t>
                </a:r>
                <a:r>
                  <a:rPr lang="en-US" altLang="zh-CN" b="1">
                    <a:solidFill>
                      <a:srgbClr val="FF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i</a:t>
                </a:r>
                <a:r>
                  <a: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zh-CN" altLang="en-US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1282" name="Text Box 10"/>
              <p:cNvSpPr txBox="1">
                <a:spLocks noChangeArrowheads="1"/>
              </p:cNvSpPr>
              <p:nvPr/>
            </p:nvSpPr>
            <p:spPr bwMode="auto">
              <a:xfrm>
                <a:off x="1339" y="2940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rPr>
                  <a:t>列（</a:t>
                </a:r>
                <a:r>
                  <a:rPr lang="en-US" altLang="zh-CN" b="1">
                    <a:solidFill>
                      <a:srgbClr val="3399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j</a:t>
                </a:r>
                <a:r>
                  <a: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zh-CN" altLang="en-US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1278" name="Text Box 11"/>
            <p:cNvSpPr txBox="1">
              <a:spLocks noChangeArrowheads="1"/>
            </p:cNvSpPr>
            <p:nvPr/>
          </p:nvSpPr>
          <p:spPr bwMode="auto">
            <a:xfrm>
              <a:off x="793" y="3249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矩阵 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A(</a:t>
              </a:r>
              <a:r>
                <a:rPr lang="en-US" altLang="zh-CN" sz="2000" b="1" dirty="0" err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i</a:t>
              </a:r>
              <a:r>
                <a:rPr lang="en-US" altLang="zh-CN" sz="2000" b="1" dirty="0" err="1"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en-US" altLang="zh-CN" sz="2000" b="1" dirty="0" err="1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j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9" name="Text Box 12"/>
            <p:cNvSpPr txBox="1">
              <a:spLocks noChangeArrowheads="1"/>
            </p:cNvSpPr>
            <p:nvPr/>
          </p:nvSpPr>
          <p:spPr bwMode="auto">
            <a:xfrm>
              <a:off x="657" y="3929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矩阵坐标系</a:t>
              </a:r>
              <a:endParaRPr lang="zh-CN" altLang="en-US" sz="20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" name="Group 13"/>
          <p:cNvGrpSpPr/>
          <p:nvPr/>
        </p:nvGrpSpPr>
        <p:grpSpPr bwMode="auto">
          <a:xfrm>
            <a:off x="5457825" y="4372952"/>
            <a:ext cx="2635250" cy="1981200"/>
            <a:chOff x="2290" y="2795"/>
            <a:chExt cx="1660" cy="1248"/>
          </a:xfrm>
        </p:grpSpPr>
        <p:sp>
          <p:nvSpPr>
            <p:cNvPr id="11271" name="Line 14"/>
            <p:cNvSpPr>
              <a:spLocks noChangeShapeType="1"/>
            </p:cNvSpPr>
            <p:nvPr/>
          </p:nvSpPr>
          <p:spPr bwMode="auto">
            <a:xfrm>
              <a:off x="2417" y="3602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72" name="Line 15"/>
            <p:cNvSpPr>
              <a:spLocks noChangeShapeType="1"/>
            </p:cNvSpPr>
            <p:nvPr/>
          </p:nvSpPr>
          <p:spPr bwMode="auto">
            <a:xfrm>
              <a:off x="2417" y="3013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73" name="Text Box 16"/>
            <p:cNvSpPr txBox="1">
              <a:spLocks noChangeArrowheads="1"/>
            </p:cNvSpPr>
            <p:nvPr/>
          </p:nvSpPr>
          <p:spPr bwMode="auto">
            <a:xfrm>
              <a:off x="3134" y="348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X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轴（</a:t>
              </a:r>
              <a:r>
                <a:rPr lang="en-US" altLang="zh-CN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i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4" name="Text Box 17"/>
            <p:cNvSpPr txBox="1">
              <a:spLocks noChangeArrowheads="1"/>
            </p:cNvSpPr>
            <p:nvPr/>
          </p:nvSpPr>
          <p:spPr bwMode="auto">
            <a:xfrm>
              <a:off x="2290" y="2795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Y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轴（</a:t>
              </a:r>
              <a:r>
                <a:rPr lang="en-US" altLang="zh-CN" b="1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j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5" name="Text Box 18"/>
            <p:cNvSpPr txBox="1">
              <a:spLocks noChangeArrowheads="1"/>
            </p:cNvSpPr>
            <p:nvPr/>
          </p:nvSpPr>
          <p:spPr bwMode="auto">
            <a:xfrm>
              <a:off x="2562" y="3158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图像 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f(</a:t>
              </a:r>
              <a:r>
                <a:rPr lang="en-US" altLang="zh-CN" sz="2000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i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en-US" altLang="zh-CN" sz="2000" b="1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j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en-US" altLang="zh-CN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6" name="Text Box 19"/>
            <p:cNvSpPr txBox="1">
              <a:spLocks noChangeArrowheads="1"/>
            </p:cNvSpPr>
            <p:nvPr/>
          </p:nvSpPr>
          <p:spPr bwMode="auto">
            <a:xfrm>
              <a:off x="2426" y="3793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直角坐标系</a:t>
              </a:r>
              <a:endParaRPr lang="zh-CN" altLang="en-US" sz="20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9572" name="Rectangle 20"/>
          <p:cNvSpPr>
            <a:spLocks noRot="1" noChangeArrowheads="1"/>
          </p:cNvSpPr>
          <p:nvPr/>
        </p:nvSpPr>
        <p:spPr bwMode="auto">
          <a:xfrm>
            <a:off x="395288" y="1773238"/>
            <a:ext cx="7921625" cy="1239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zh-CN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9573" name="Rectangle 21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82354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图像的坐标系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5791200" cy="80486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灰度分布效果图例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3" name="Picture 4" descr="第2章0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lum bright="-18000"/>
          </a:blip>
          <a:srcRect/>
          <a:stretch>
            <a:fillRect/>
          </a:stretch>
        </p:blipFill>
        <p:spPr>
          <a:xfrm>
            <a:off x="490378" y="1628836"/>
            <a:ext cx="8058803" cy="4270802"/>
          </a:xfrm>
          <a:noFill/>
        </p:spPr>
      </p:pic>
      <p:sp>
        <p:nvSpPr>
          <p:cNvPr id="5" name="矩形 4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/>
          <p:nvPr/>
        </p:nvSpPr>
        <p:spPr>
          <a:xfrm>
            <a:off x="892206" y="1012794"/>
            <a:ext cx="7772400" cy="432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altLang="zh-CN" sz="2400" dirty="0"/>
              <a:t>Any Questions?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6588" y="49945"/>
            <a:ext cx="7489825" cy="123983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黑白图像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0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6588" y="1846385"/>
            <a:ext cx="7261225" cy="1954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黑白图像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是指图像的每个像素只能是黑或者白，没有中间的过渡，故又称为２值图像。</a:t>
            </a:r>
            <a:endParaRPr lang="zh-CN" altLang="en-US" sz="2800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值图像的像素值为</a:t>
            </a:r>
            <a: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5524500" y="4465515"/>
          <a:ext cx="203041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22250400" imgH="17068800" progId="">
                  <p:embed/>
                </p:oleObj>
              </mc:Choice>
              <mc:Fallback>
                <p:oleObj name="Equation" r:id="rId1" imgW="22250400" imgH="170688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biLevel thresh="50000"/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5524500" y="4465515"/>
                        <a:ext cx="2030413" cy="155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1" name="AutoShape 5"/>
          <p:cNvSpPr>
            <a:spLocks noChangeArrowheads="1"/>
          </p:cNvSpPr>
          <p:nvPr/>
        </p:nvSpPr>
        <p:spPr bwMode="auto">
          <a:xfrm>
            <a:off x="3924300" y="4886325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741" y="4248150"/>
            <a:ext cx="1994388" cy="19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黑白图像例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5" name="Picture 4" descr="x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2209800"/>
            <a:ext cx="3836988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8" descr="DSCN0005_400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299" y="404446"/>
            <a:ext cx="7200900" cy="8490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灰度图像</a:t>
            </a:r>
            <a:endParaRPr lang="zh-CN" altLang="en-US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1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8299" y="2048608"/>
            <a:ext cx="7653337" cy="21002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灰度图像</a:t>
            </a:r>
            <a:r>
              <a:rPr lang="zh-CN" altLang="en-US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是指每个像素的信息由一个量化的灰度级来描述的图像，没有彩色信息。</a:t>
            </a:r>
            <a:endParaRPr lang="zh-CN" altLang="en-US" sz="2800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dirty="0" smtClean="0">
              <a:effectLst/>
              <a:ea typeface="华文细黑" panose="02010600040101010101" pitchFamily="2" charset="-122"/>
            </a:endParaRPr>
          </a:p>
        </p:txBody>
      </p:sp>
      <p:sp>
        <p:nvSpPr>
          <p:cNvPr id="281604" name="AutoShape 4"/>
          <p:cNvSpPr>
            <a:spLocks noChangeArrowheads="1"/>
          </p:cNvSpPr>
          <p:nvPr/>
        </p:nvSpPr>
        <p:spPr bwMode="auto">
          <a:xfrm>
            <a:off x="3538538" y="4797425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4949825" y="4287838"/>
          <a:ext cx="30035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32918400" imgH="17068800" progId="">
                  <p:embed/>
                </p:oleObj>
              </mc:Choice>
              <mc:Fallback>
                <p:oleObj name="Equation" r:id="rId1" imgW="32918400" imgH="170688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49825" y="4287838"/>
                        <a:ext cx="3003550" cy="155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/>
          <p:nvPr/>
        </p:nvGrpSpPr>
        <p:grpSpPr bwMode="auto">
          <a:xfrm>
            <a:off x="1460988" y="4395788"/>
            <a:ext cx="1676400" cy="1447800"/>
            <a:chOff x="1008" y="2832"/>
            <a:chExt cx="1056" cy="912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1008" y="2832"/>
              <a:ext cx="1056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1008" y="312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1008" y="340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1344" y="283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1728" y="283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008" y="2832"/>
              <a:ext cx="33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344" y="3120"/>
              <a:ext cx="384" cy="288"/>
            </a:xfrm>
            <a:prstGeom prst="rect">
              <a:avLst/>
            </a:prstGeom>
            <a:solidFill>
              <a:srgbClr val="32323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728" y="3408"/>
              <a:ext cx="336" cy="336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344" y="2832"/>
              <a:ext cx="384" cy="28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728" y="2832"/>
              <a:ext cx="336" cy="288"/>
            </a:xfrm>
            <a:prstGeom prst="rect">
              <a:avLst/>
            </a:prstGeom>
            <a:solidFill>
              <a:srgbClr val="C8C8C8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728" y="3120"/>
              <a:ext cx="336" cy="288"/>
            </a:xfrm>
            <a:prstGeom prst="rect">
              <a:avLst/>
            </a:prstGeom>
            <a:solidFill>
              <a:srgbClr val="B4B4B4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1008" y="3408"/>
              <a:ext cx="336" cy="336"/>
            </a:xfrm>
            <a:prstGeom prst="rect">
              <a:avLst/>
            </a:prstGeom>
            <a:solidFill>
              <a:srgbClr val="FAFAF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008" y="3120"/>
              <a:ext cx="336" cy="288"/>
            </a:xfrm>
            <a:prstGeom prst="rect">
              <a:avLst/>
            </a:prstGeom>
            <a:solidFill>
              <a:srgbClr val="787878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1344" y="3408"/>
              <a:ext cx="384" cy="336"/>
            </a:xfrm>
            <a:prstGeom prst="rect">
              <a:avLst/>
            </a:prstGeom>
            <a:solidFill>
              <a:srgbClr val="DCDCD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8316913" y="49945"/>
            <a:ext cx="580902" cy="344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utoUpdateAnimBg="0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716,&quot;width&quot;:770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4048</Words>
  <Application>WPS 演示</Application>
  <PresentationFormat>全屏显示(4:3)</PresentationFormat>
  <Paragraphs>501</Paragraphs>
  <Slides>61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61</vt:i4>
      </vt:variant>
    </vt:vector>
  </HeadingPairs>
  <TitlesOfParts>
    <vt:vector size="80" baseType="lpstr">
      <vt:lpstr>Arial</vt:lpstr>
      <vt:lpstr>宋体</vt:lpstr>
      <vt:lpstr>Wingdings</vt:lpstr>
      <vt:lpstr>Helvetica</vt:lpstr>
      <vt:lpstr>楷体</vt:lpstr>
      <vt:lpstr>Times New Roman</vt:lpstr>
      <vt:lpstr>黑体</vt:lpstr>
      <vt:lpstr>Arial Black</vt:lpstr>
      <vt:lpstr>华文细黑</vt:lpstr>
      <vt:lpstr>微软雅黑</vt:lpstr>
      <vt:lpstr>Calibri</vt:lpstr>
      <vt:lpstr>Arial Unicode MS</vt:lpstr>
      <vt:lpstr>幼圆</vt:lpstr>
      <vt:lpstr>华文行楷</vt:lpstr>
      <vt:lpstr>Tahoma</vt:lpstr>
      <vt:lpstr>Essential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图像的坐标系</vt:lpstr>
      <vt:lpstr>黑白图像</vt:lpstr>
      <vt:lpstr>黑白图像例</vt:lpstr>
      <vt:lpstr>灰度图像</vt:lpstr>
      <vt:lpstr>灰度图像例</vt:lpstr>
      <vt:lpstr>彩色图像</vt:lpstr>
      <vt:lpstr>彩色图像例</vt:lpstr>
      <vt:lpstr>PowerPoint 演示文稿</vt:lpstr>
      <vt:lpstr>数字图像的存储位图文件：文件的总体结构</vt:lpstr>
      <vt:lpstr>数字图像的存储位图文件：文件头信息</vt:lpstr>
      <vt:lpstr>数字图像的存储位图文件：信息头信息</vt:lpstr>
      <vt:lpstr>数字图像的存储位图文件          —— 真彩色模式的数据区结构</vt:lpstr>
      <vt:lpstr>数字图像的存储位图文件            ——索引色模式的调色板</vt:lpstr>
      <vt:lpstr>数字图像的存储位图文件             ——索引色模式的数据区</vt:lpstr>
      <vt:lpstr>PowerPoint 演示文稿</vt:lpstr>
      <vt:lpstr>图像的数字化</vt:lpstr>
      <vt:lpstr>图像的采样</vt:lpstr>
      <vt:lpstr>PowerPoint 演示文稿</vt:lpstr>
      <vt:lpstr>图像的采样：采样间隔</vt:lpstr>
      <vt:lpstr>图像的采样指标：分辨率</vt:lpstr>
      <vt:lpstr>图像的采样：不同分辨率演示</vt:lpstr>
      <vt:lpstr>图像的采样方法</vt:lpstr>
      <vt:lpstr>图像的量化</vt:lpstr>
      <vt:lpstr>低灰度级量化的伪轮廓现象图例</vt:lpstr>
      <vt:lpstr>灰度级确定BIT数进行量化与存储</vt:lpstr>
      <vt:lpstr>PowerPoint 演示文稿</vt:lpstr>
      <vt:lpstr>PowerPoint 演示文稿</vt:lpstr>
      <vt:lpstr>图像的量化方法</vt:lpstr>
      <vt:lpstr>均匀量化效果示意图</vt:lpstr>
      <vt:lpstr>非均匀量化效果示意图</vt:lpstr>
      <vt:lpstr>均匀量化与非均匀量化效果的比较</vt:lpstr>
      <vt:lpstr>量化与采样的效果图例</vt:lpstr>
      <vt:lpstr>PowerPoint 演示文稿</vt:lpstr>
      <vt:lpstr>PowerPoint 演示文稿</vt:lpstr>
      <vt:lpstr>PowerPoint 演示文稿</vt:lpstr>
      <vt:lpstr>图像的质量：层次</vt:lpstr>
      <vt:lpstr>图像的质量：层次</vt:lpstr>
      <vt:lpstr>图像的质量：对比度</vt:lpstr>
      <vt:lpstr>图像的质量：亮度</vt:lpstr>
      <vt:lpstr>图像的质量：分辨率</vt:lpstr>
      <vt:lpstr>图像的质量：细节信息</vt:lpstr>
      <vt:lpstr>图像的质量：颜色饱和度</vt:lpstr>
      <vt:lpstr>PowerPoint 演示文稿</vt:lpstr>
      <vt:lpstr>数字图像的灰度直方图</vt:lpstr>
      <vt:lpstr>数字图像的灰度直方图：定义</vt:lpstr>
      <vt:lpstr>数字图像的灰度直方图                   —— 计算例子</vt:lpstr>
      <vt:lpstr>灰度图的灰度直方图例</vt:lpstr>
      <vt:lpstr>彩色图的灰度直方图例</vt:lpstr>
      <vt:lpstr>数字图像的灰度直方图                   —— 性质</vt:lpstr>
      <vt:lpstr>数字图像的灰度直方图                   —— 应用</vt:lpstr>
      <vt:lpstr>数字图像的灰度直方图应用                   —— 数字化参数</vt:lpstr>
      <vt:lpstr>数字图像的灰度直方图应用             —— 分割阈值选取</vt:lpstr>
      <vt:lpstr>灰度直方图具有二峰性</vt:lpstr>
      <vt:lpstr>具有二峰性的灰度图的二值化</vt:lpstr>
      <vt:lpstr>灰度分布效果图例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</dc:creator>
  <cp:lastModifiedBy>Ruiiiii</cp:lastModifiedBy>
  <cp:revision>294</cp:revision>
  <dcterms:created xsi:type="dcterms:W3CDTF">2015-05-27T21:21:00Z</dcterms:created>
  <dcterms:modified xsi:type="dcterms:W3CDTF">2021-04-28T05:42:56Z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673E4CF4C9D84880BABF890373A91170</vt:lpwstr>
  </property>
</Properties>
</file>