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1019" r:id="rId4"/>
    <p:sldId id="1020" r:id="rId6"/>
    <p:sldId id="944" r:id="rId7"/>
    <p:sldId id="945" r:id="rId8"/>
    <p:sldId id="947" r:id="rId9"/>
    <p:sldId id="948" r:id="rId10"/>
    <p:sldId id="958" r:id="rId11"/>
    <p:sldId id="949" r:id="rId12"/>
    <p:sldId id="1119" r:id="rId13"/>
    <p:sldId id="951" r:id="rId14"/>
    <p:sldId id="952" r:id="rId15"/>
    <p:sldId id="954" r:id="rId16"/>
    <p:sldId id="1137" r:id="rId17"/>
    <p:sldId id="1138" r:id="rId18"/>
    <p:sldId id="1139" r:id="rId19"/>
    <p:sldId id="1140" r:id="rId20"/>
    <p:sldId id="1141" r:id="rId21"/>
    <p:sldId id="1142" r:id="rId22"/>
    <p:sldId id="1143" r:id="rId23"/>
    <p:sldId id="1144" r:id="rId24"/>
    <p:sldId id="1145" r:id="rId25"/>
    <p:sldId id="1146" r:id="rId26"/>
    <p:sldId id="1147" r:id="rId27"/>
    <p:sldId id="955" r:id="rId28"/>
    <p:sldId id="956" r:id="rId29"/>
    <p:sldId id="957" r:id="rId30"/>
    <p:sldId id="1148" r:id="rId31"/>
    <p:sldId id="1150" r:id="rId32"/>
    <p:sldId id="1149" r:id="rId33"/>
    <p:sldId id="1151" r:id="rId34"/>
    <p:sldId id="1152" r:id="rId35"/>
    <p:sldId id="1135" r:id="rId36"/>
    <p:sldId id="1120" r:id="rId37"/>
    <p:sldId id="1122" r:id="rId38"/>
    <p:sldId id="1123" r:id="rId39"/>
    <p:sldId id="1125" r:id="rId40"/>
    <p:sldId id="1127" r:id="rId41"/>
    <p:sldId id="1128" r:id="rId42"/>
    <p:sldId id="1129" r:id="rId43"/>
    <p:sldId id="1130" r:id="rId44"/>
    <p:sldId id="1131" r:id="rId45"/>
    <p:sldId id="1133" r:id="rId46"/>
    <p:sldId id="1176" r:id="rId47"/>
    <p:sldId id="1134" r:id="rId48"/>
    <p:sldId id="1177" r:id="rId49"/>
    <p:sldId id="1178" r:id="rId50"/>
    <p:sldId id="1136" r:id="rId51"/>
    <p:sldId id="960" r:id="rId52"/>
    <p:sldId id="1179" r:id="rId53"/>
    <p:sldId id="1181" r:id="rId54"/>
    <p:sldId id="1180" r:id="rId55"/>
    <p:sldId id="1183" r:id="rId56"/>
    <p:sldId id="1184" r:id="rId57"/>
    <p:sldId id="962" r:id="rId58"/>
    <p:sldId id="550"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3" autoAdjust="0"/>
    <p:restoredTop sz="96929" autoAdjust="0"/>
  </p:normalViewPr>
  <p:slideViewPr>
    <p:cSldViewPr snapToGrid="0">
      <p:cViewPr varScale="1">
        <p:scale>
          <a:sx n="110" d="100"/>
          <a:sy n="110" d="100"/>
        </p:scale>
        <p:origin x="-1584" y="-72"/>
      </p:cViewPr>
      <p:guideLst>
        <p:guide orient="horz" pos="2111"/>
        <p:guide pos="2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F4038-31A5-42DC-8792-15F8B1F5E4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3079B-FC72-41AC-9FC3-2D9132B62C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0F279-7163-4C58-B438-E4728786523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p:sp>
      <p:sp>
        <p:nvSpPr>
          <p:cNvPr id="1198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随着大数据深度学习时代的来临，对人工智能领域产生了非常深刻的变革，小样本智能学习时代的典型模型，如支持向量机，</a:t>
            </a:r>
            <a:r>
              <a:rPr lang="en-US" altLang="zh-CN" dirty="0"/>
              <a:t>K-means</a:t>
            </a:r>
            <a:r>
              <a:rPr lang="zh-CN" altLang="en-US" dirty="0"/>
              <a:t>聚类等由于他们的模型解释能力的欠缺，已经无法精准刻画大数据复杂的模式特征，所以开始催生一些新的模型，例如深度卷积神经网络与对抗生成网络，其中深度卷积神经网络的典型应用是已经广泛影响我们日常生活的人脸识别系统，而对抗生成网络的典型应用则是最近比较火的应用</a:t>
            </a:r>
            <a:r>
              <a:rPr lang="en-US" altLang="zh-CN" dirty="0"/>
              <a:t>AI</a:t>
            </a:r>
            <a:r>
              <a:rPr lang="zh-CN" altLang="en-US" dirty="0"/>
              <a:t>换脸，这是英伟达在</a:t>
            </a:r>
            <a:r>
              <a:rPr lang="en-US" altLang="zh-CN" dirty="0"/>
              <a:t>19</a:t>
            </a:r>
            <a:r>
              <a:rPr lang="zh-CN" altLang="en-US" dirty="0"/>
              <a:t>年最新的论文，大家可以看到可以完美的将性别，年龄，头发长度，姿势等高层语义信息从</a:t>
            </a:r>
            <a:r>
              <a:rPr lang="en-US" altLang="zh-CN" dirty="0"/>
              <a:t>source a</a:t>
            </a:r>
            <a:r>
              <a:rPr lang="zh-CN" altLang="en-US" dirty="0"/>
              <a:t>抽出，与</a:t>
            </a:r>
            <a:r>
              <a:rPr lang="en-US" altLang="zh-CN" dirty="0"/>
              <a:t>source b</a:t>
            </a:r>
            <a:r>
              <a:rPr lang="zh-CN" altLang="en-US" dirty="0"/>
              <a:t>进行融合</a:t>
            </a:r>
            <a:endParaRPr lang="zh-CN" altLang="en-US" dirty="0"/>
          </a:p>
        </p:txBody>
      </p:sp>
      <p:sp>
        <p:nvSpPr>
          <p:cNvPr id="1198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黑体" panose="02010609060101010101" pitchFamily="2" charset="-122"/>
                <a:ea typeface="宋体" panose="02010600030101010101" pitchFamily="2" charset="-122"/>
              </a:defRPr>
            </a:lvl1pPr>
            <a:lvl2pPr marL="742950" indent="-285750" eaLnBrk="0" hangingPunct="0">
              <a:defRPr sz="2200" b="1">
                <a:solidFill>
                  <a:schemeClr val="tx1"/>
                </a:solidFill>
                <a:latin typeface="黑体" panose="02010609060101010101" pitchFamily="2" charset="-122"/>
                <a:ea typeface="宋体" panose="02010600030101010101" pitchFamily="2" charset="-122"/>
              </a:defRPr>
            </a:lvl2pPr>
            <a:lvl3pPr marL="1143000" indent="-228600" eaLnBrk="0" hangingPunct="0">
              <a:defRPr sz="2200" b="1">
                <a:solidFill>
                  <a:schemeClr val="tx1"/>
                </a:solidFill>
                <a:latin typeface="黑体" panose="02010609060101010101" pitchFamily="2" charset="-122"/>
                <a:ea typeface="宋体" panose="02010600030101010101" pitchFamily="2" charset="-122"/>
              </a:defRPr>
            </a:lvl3pPr>
            <a:lvl4pPr marL="1600200" indent="-228600" eaLnBrk="0" hangingPunct="0">
              <a:defRPr sz="2200" b="1">
                <a:solidFill>
                  <a:schemeClr val="tx1"/>
                </a:solidFill>
                <a:latin typeface="黑体" panose="02010609060101010101" pitchFamily="2" charset="-122"/>
                <a:ea typeface="宋体" panose="02010600030101010101" pitchFamily="2" charset="-122"/>
              </a:defRPr>
            </a:lvl4pPr>
            <a:lvl5pPr marL="2057400" indent="-228600" eaLnBrk="0" hangingPunct="0">
              <a:defRPr sz="2200" b="1">
                <a:solidFill>
                  <a:schemeClr val="tx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9pPr>
          </a:lstStyle>
          <a:p>
            <a:pPr eaLnBrk="1" hangingPunct="1"/>
            <a:fld id="{D2A668B6-9933-4D5F-BDD9-5B49427C8448}" type="slidenum">
              <a:rPr lang="en-US" altLang="zh-CN" sz="1200" b="0" smtClean="0">
                <a:solidFill>
                  <a:prstClr val="black"/>
                </a:solidFill>
                <a:latin typeface="Arial" panose="020B0604020202020204" pitchFamily="34" charset="0"/>
              </a:rPr>
            </a:fld>
            <a:endParaRPr lang="en-US" altLang="zh-CN" sz="1200" b="0">
              <a:solidFill>
                <a:prstClr val="black"/>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p:sp>
      <p:sp>
        <p:nvSpPr>
          <p:cNvPr id="1198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同样的，优化控制论的典型方法，如动态规划方法，随着深度强化学习概念的引入，形成了深度蒙特卡洛搜索树，该技术实质是问题空间的穷尽，而且直接诞生了人工智能的大事件</a:t>
            </a:r>
            <a:r>
              <a:rPr lang="en-US" altLang="zh-CN" dirty="0" err="1"/>
              <a:t>alphago</a:t>
            </a:r>
            <a:r>
              <a:rPr lang="zh-CN" altLang="en-US" dirty="0"/>
              <a:t>，由于深度学习对运算量的指数级增加，传统分布式系统基于大数据学习的任务分配、存储管理等需求开始实现了诸如基于学习策略的任务分配图等技术，而这些技术最终实质都有一些良好的应用平台，如关系到交通、资源供给、城市管理的智慧城市系统等等</a:t>
            </a:r>
            <a:endParaRPr lang="zh-CN" altLang="en-US" dirty="0"/>
          </a:p>
        </p:txBody>
      </p:sp>
      <p:sp>
        <p:nvSpPr>
          <p:cNvPr id="1198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黑体" panose="02010609060101010101" pitchFamily="2" charset="-122"/>
                <a:ea typeface="宋体" panose="02010600030101010101" pitchFamily="2" charset="-122"/>
              </a:defRPr>
            </a:lvl1pPr>
            <a:lvl2pPr marL="742950" indent="-285750" eaLnBrk="0" hangingPunct="0">
              <a:defRPr sz="2200" b="1">
                <a:solidFill>
                  <a:schemeClr val="tx1"/>
                </a:solidFill>
                <a:latin typeface="黑体" panose="02010609060101010101" pitchFamily="2" charset="-122"/>
                <a:ea typeface="宋体" panose="02010600030101010101" pitchFamily="2" charset="-122"/>
              </a:defRPr>
            </a:lvl2pPr>
            <a:lvl3pPr marL="1143000" indent="-228600" eaLnBrk="0" hangingPunct="0">
              <a:defRPr sz="2200" b="1">
                <a:solidFill>
                  <a:schemeClr val="tx1"/>
                </a:solidFill>
                <a:latin typeface="黑体" panose="02010609060101010101" pitchFamily="2" charset="-122"/>
                <a:ea typeface="宋体" panose="02010600030101010101" pitchFamily="2" charset="-122"/>
              </a:defRPr>
            </a:lvl3pPr>
            <a:lvl4pPr marL="1600200" indent="-228600" eaLnBrk="0" hangingPunct="0">
              <a:defRPr sz="2200" b="1">
                <a:solidFill>
                  <a:schemeClr val="tx1"/>
                </a:solidFill>
                <a:latin typeface="黑体" panose="02010609060101010101" pitchFamily="2" charset="-122"/>
                <a:ea typeface="宋体" panose="02010600030101010101" pitchFamily="2" charset="-122"/>
              </a:defRPr>
            </a:lvl4pPr>
            <a:lvl5pPr marL="2057400" indent="-228600" eaLnBrk="0" hangingPunct="0">
              <a:defRPr sz="2200" b="1">
                <a:solidFill>
                  <a:schemeClr val="tx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9pPr>
          </a:lstStyle>
          <a:p>
            <a:pPr eaLnBrk="1" hangingPunct="1"/>
            <a:fld id="{D2A668B6-9933-4D5F-BDD9-5B49427C8448}" type="slidenum">
              <a:rPr lang="en-US" altLang="zh-CN" sz="1200" b="0" smtClean="0">
                <a:solidFill>
                  <a:prstClr val="black"/>
                </a:solidFill>
                <a:latin typeface="Arial" panose="020B0604020202020204" pitchFamily="34" charset="0"/>
              </a:rPr>
            </a:fld>
            <a:endParaRPr lang="en-US" altLang="zh-CN" sz="1200" b="0">
              <a:solidFill>
                <a:prstClr val="black"/>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ln>
        </p:spPr>
        <p:txBody>
          <a:bodyPr wrap="square" numCol="1" anchorCtr="0" compatLnSpc="1"/>
          <a:lstStyle/>
          <a:p>
            <a:fld id="{3000604B-7CE4-4B38-8856-1C457893106B}" type="slidenum">
              <a:rPr lang="zh-CN" altLang="en-US" smtClean="0"/>
            </a:fld>
            <a:endParaRPr lang="en-US" altLang="zh-CN"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ln>
        </p:spPr>
      </p:sp>
      <p:sp>
        <p:nvSpPr>
          <p:cNvPr id="80900"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smtClean="0"/>
              <a:t>基于生物特征的模式识别：笔迹，人脸，虹膜</a:t>
            </a:r>
            <a:r>
              <a:rPr lang="en-US" altLang="zh-CN" smtClean="0"/>
              <a:t>/</a:t>
            </a:r>
            <a:r>
              <a:rPr lang="zh-CN" altLang="en-US" smtClean="0"/>
              <a:t>视网膜，指纹，语音</a:t>
            </a: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0F279-7163-4C58-B438-E4728786523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ln>
        </p:spPr>
        <p:txBody>
          <a:bodyPr wrap="square" numCol="1" anchorCtr="0" compatLnSpc="1"/>
          <a:lstStyle/>
          <a:p>
            <a:fld id="{DE7B218F-9E7E-452F-818E-8910026105A3}" type="slidenum">
              <a:rPr lang="zh-CN" altLang="en-US" smtClean="0"/>
            </a:fld>
            <a:endParaRPr lang="en-US" altLang="zh-CN"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ln>
        </p:spPr>
      </p:sp>
      <p:sp>
        <p:nvSpPr>
          <p:cNvPr id="75780"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ln>
        </p:spPr>
        <p:txBody>
          <a:bodyPr wrap="square" numCol="1" anchorCtr="0" compatLnSpc="1"/>
          <a:lstStyle/>
          <a:p>
            <a:fld id="{2BC5043E-E444-4247-BABD-2B87EF5BD324}" type="slidenum">
              <a:rPr lang="zh-CN" altLang="en-US" smtClean="0"/>
            </a:fld>
            <a:endParaRPr lang="en-US" altLang="zh-CN"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ln>
        </p:spPr>
      </p:sp>
      <p:sp>
        <p:nvSpPr>
          <p:cNvPr id="7680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ln>
        </p:spPr>
        <p:txBody>
          <a:bodyPr wrap="square" numCol="1" anchorCtr="0" compatLnSpc="1"/>
          <a:lstStyle/>
          <a:p>
            <a:fld id="{D390BC09-FD5B-44EE-B2CC-085602610084}" type="slidenum">
              <a:rPr lang="zh-CN" altLang="en-US" smtClean="0"/>
            </a:fld>
            <a:endParaRPr lang="en-US" altLang="zh-CN"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ln>
        </p:spPr>
      </p:sp>
      <p:sp>
        <p:nvSpPr>
          <p:cNvPr id="7782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ln>
        </p:spPr>
        <p:txBody>
          <a:bodyPr wrap="square" numCol="1" anchorCtr="0" compatLnSpc="1"/>
          <a:lstStyle/>
          <a:p>
            <a:fld id="{D98945F9-9FCF-4738-9A3E-53A5C9464396}" type="slidenum">
              <a:rPr lang="zh-CN" altLang="en-US" smtClean="0"/>
            </a:fld>
            <a:endParaRPr lang="en-US" altLang="zh-CN"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ln>
        </p:spPr>
      </p:sp>
      <p:sp>
        <p:nvSpPr>
          <p:cNvPr id="7885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ln>
        </p:spPr>
        <p:txBody>
          <a:bodyPr wrap="square" numCol="1" anchorCtr="0" compatLnSpc="1"/>
          <a:lstStyle/>
          <a:p>
            <a:fld id="{D98945F9-9FCF-4738-9A3E-53A5C9464396}" type="slidenum">
              <a:rPr lang="zh-CN" altLang="en-US" smtClean="0"/>
            </a:fld>
            <a:endParaRPr lang="en-US" altLang="zh-CN"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ln>
        </p:spPr>
      </p:sp>
      <p:sp>
        <p:nvSpPr>
          <p:cNvPr id="7885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ln>
        </p:spPr>
        <p:txBody>
          <a:bodyPr wrap="square" numCol="1" anchorCtr="0" compatLnSpc="1"/>
          <a:lstStyle/>
          <a:p>
            <a:fld id="{D98945F9-9FCF-4738-9A3E-53A5C9464396}" type="slidenum">
              <a:rPr lang="zh-CN" altLang="en-US" smtClean="0"/>
            </a:fld>
            <a:endParaRPr lang="en-US" altLang="zh-CN"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ln>
        </p:spPr>
      </p:sp>
      <p:sp>
        <p:nvSpPr>
          <p:cNvPr id="7885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p:sp>
      <p:sp>
        <p:nvSpPr>
          <p:cNvPr id="1198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深度学习的发展已经深刻影响到了学界，。。。，我们今天主要就关注图灵奖获得者</a:t>
            </a:r>
            <a:r>
              <a:rPr lang="en-US" altLang="zh-CN" dirty="0" err="1"/>
              <a:t>bengio</a:t>
            </a:r>
            <a:r>
              <a:rPr lang="zh-CN" altLang="en-US" dirty="0"/>
              <a:t>（本机奥）的一项重要贡献</a:t>
            </a:r>
            <a:r>
              <a:rPr lang="en-US" altLang="zh-CN" dirty="0"/>
              <a:t>-</a:t>
            </a:r>
            <a:r>
              <a:rPr lang="zh-CN" altLang="en-US" dirty="0"/>
              <a:t>注意力机制</a:t>
            </a:r>
            <a:endParaRPr lang="zh-CN" altLang="en-US" dirty="0"/>
          </a:p>
        </p:txBody>
      </p:sp>
      <p:sp>
        <p:nvSpPr>
          <p:cNvPr id="1198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黑体" panose="02010609060101010101" pitchFamily="2" charset="-122"/>
                <a:ea typeface="宋体" panose="02010600030101010101" pitchFamily="2" charset="-122"/>
              </a:defRPr>
            </a:lvl1pPr>
            <a:lvl2pPr marL="742950" indent="-285750" eaLnBrk="0" hangingPunct="0">
              <a:defRPr sz="2200" b="1">
                <a:solidFill>
                  <a:schemeClr val="tx1"/>
                </a:solidFill>
                <a:latin typeface="黑体" panose="02010609060101010101" pitchFamily="2" charset="-122"/>
                <a:ea typeface="宋体" panose="02010600030101010101" pitchFamily="2" charset="-122"/>
              </a:defRPr>
            </a:lvl2pPr>
            <a:lvl3pPr marL="1143000" indent="-228600" eaLnBrk="0" hangingPunct="0">
              <a:defRPr sz="2200" b="1">
                <a:solidFill>
                  <a:schemeClr val="tx1"/>
                </a:solidFill>
                <a:latin typeface="黑体" panose="02010609060101010101" pitchFamily="2" charset="-122"/>
                <a:ea typeface="宋体" panose="02010600030101010101" pitchFamily="2" charset="-122"/>
              </a:defRPr>
            </a:lvl3pPr>
            <a:lvl4pPr marL="1600200" indent="-228600" eaLnBrk="0" hangingPunct="0">
              <a:defRPr sz="2200" b="1">
                <a:solidFill>
                  <a:schemeClr val="tx1"/>
                </a:solidFill>
                <a:latin typeface="黑体" panose="02010609060101010101" pitchFamily="2" charset="-122"/>
                <a:ea typeface="宋体" panose="02010600030101010101" pitchFamily="2" charset="-122"/>
              </a:defRPr>
            </a:lvl4pPr>
            <a:lvl5pPr marL="2057400" indent="-228600" eaLnBrk="0" hangingPunct="0">
              <a:defRPr sz="2200" b="1">
                <a:solidFill>
                  <a:schemeClr val="tx1"/>
                </a:solidFill>
                <a:latin typeface="黑体" panose="02010609060101010101" pitchFamily="2"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2" charset="-122"/>
                <a:ea typeface="宋体" panose="02010600030101010101" pitchFamily="2" charset="-122"/>
              </a:defRPr>
            </a:lvl9pPr>
          </a:lstStyle>
          <a:p>
            <a:pPr eaLnBrk="1" hangingPunct="1"/>
            <a:fld id="{D2A668B6-9933-4D5F-BDD9-5B49427C8448}" type="slidenum">
              <a:rPr lang="en-US" altLang="zh-CN" sz="1200" b="0" smtClean="0">
                <a:solidFill>
                  <a:prstClr val="black"/>
                </a:solidFill>
                <a:latin typeface="Arial" panose="020B0604020202020204" pitchFamily="34" charset="0"/>
              </a:rPr>
            </a:fld>
            <a:endParaRPr lang="en-US" altLang="zh-CN" sz="1200" b="0">
              <a:solidFill>
                <a:prstClr val="black"/>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511D084-5FED-4D4D-B922-9CE7DAB199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1D084-5FED-4D4D-B922-9CE7DAB19958}"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8EE16-D2A0-4C6E-9660-6AAF975D90C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file:///C:\Users\thinkpad\AppData\Local\Temp\wps\INetCache\98c55d7ce40906653a15783347285871" TargetMode="External"/><Relationship Id="rId3" Type="http://schemas.openxmlformats.org/officeDocument/2006/relationships/image" Target="../media/image20.jpeg"/><Relationship Id="rId2" Type="http://schemas.openxmlformats.org/officeDocument/2006/relationships/image" Target="file:///C:\Users\thinkpad\AppData\Local\Temp\wps\INetCache\c3fa8e6ec9bc8bde5e671110ad63e86b" TargetMode="Externa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image" Target="file:///C:\Users\thinkpad\AppData\Local\Temp\wps\INetCache\98c55d7ce40906653a15783347285871" TargetMode="External"/><Relationship Id="rId8" Type="http://schemas.openxmlformats.org/officeDocument/2006/relationships/image" Target="../media/image20.jpeg"/><Relationship Id="rId7" Type="http://schemas.openxmlformats.org/officeDocument/2006/relationships/image" Target="file:///C:\Users\thinkpad\AppData\Local\Temp\wps\INetCache\c3fa8e6ec9bc8bde5e671110ad63e86b" TargetMode="External"/><Relationship Id="rId6" Type="http://schemas.openxmlformats.org/officeDocument/2006/relationships/image" Target="../media/image19.jpeg"/><Relationship Id="rId5" Type="http://schemas.openxmlformats.org/officeDocument/2006/relationships/image" Target="file:///C:\Users\thinkpad\AppData\Local\Temp\wps\INetCache\7c56e80bd7ef13be85f2c9f0c31b8e81" TargetMode="External"/><Relationship Id="rId4" Type="http://schemas.openxmlformats.org/officeDocument/2006/relationships/image" Target="../media/image23.jpeg"/><Relationship Id="rId3" Type="http://schemas.openxmlformats.org/officeDocument/2006/relationships/image" Target="file:///C:\Users\thinkpad\AppData\Local\Temp\wps\INetCache\6bbe27bfc8519324eee73908d40de719" TargetMode="External"/><Relationship Id="rId2" Type="http://schemas.openxmlformats.org/officeDocument/2006/relationships/image" Target="../media/image22.jpeg"/><Relationship Id="rId12" Type="http://schemas.openxmlformats.org/officeDocument/2006/relationships/slideLayout" Target="../slideLayouts/slideLayout1.xml"/><Relationship Id="rId11" Type="http://schemas.openxmlformats.org/officeDocument/2006/relationships/image" Target="file:///C:\Users\thinkpad\AppData\Local\Temp\wps\INetCache\6e94c208d9268fc053668843ff5ed438" TargetMode="External"/><Relationship Id="rId10" Type="http://schemas.openxmlformats.org/officeDocument/2006/relationships/image" Target="../media/image24.jpeg"/><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9" Type="http://schemas.openxmlformats.org/officeDocument/2006/relationships/image" Target="file:///C:\Users\thinkpad\AppData\Local\Temp\wps\INetCache\98c55d7ce40906653a15783347285871" TargetMode="External"/><Relationship Id="rId8" Type="http://schemas.openxmlformats.org/officeDocument/2006/relationships/image" Target="../media/image20.jpeg"/><Relationship Id="rId7" Type="http://schemas.openxmlformats.org/officeDocument/2006/relationships/image" Target="file:///C:\Users\thinkpad\AppData\Local\Temp\wps\INetCache\c3fa8e6ec9bc8bde5e671110ad63e86b" TargetMode="External"/><Relationship Id="rId6" Type="http://schemas.openxmlformats.org/officeDocument/2006/relationships/image" Target="../media/image19.jpeg"/><Relationship Id="rId5" Type="http://schemas.openxmlformats.org/officeDocument/2006/relationships/image" Target="file:///C:\Users\thinkpad\AppData\Local\Temp\wps\INetCache\7c56e80bd7ef13be85f2c9f0c31b8e81" TargetMode="External"/><Relationship Id="rId4" Type="http://schemas.openxmlformats.org/officeDocument/2006/relationships/image" Target="../media/image23.jpeg"/><Relationship Id="rId3" Type="http://schemas.openxmlformats.org/officeDocument/2006/relationships/image" Target="file:///C:\Users\thinkpad\AppData\Local\Temp\wps\INetCache\6bbe27bfc8519324eee73908d40de719" TargetMode="External"/><Relationship Id="rId2" Type="http://schemas.openxmlformats.org/officeDocument/2006/relationships/image" Target="../media/image22.jpeg"/><Relationship Id="rId12" Type="http://schemas.openxmlformats.org/officeDocument/2006/relationships/slideLayout" Target="../slideLayouts/slideLayout1.xml"/><Relationship Id="rId11" Type="http://schemas.openxmlformats.org/officeDocument/2006/relationships/image" Target="file:///C:\Users\thinkpad\AppData\Local\Temp\wps\INetCache\6e94c208d9268fc053668843ff5ed438" TargetMode="External"/><Relationship Id="rId10" Type="http://schemas.openxmlformats.org/officeDocument/2006/relationships/image" Target="../media/image24.jpeg"/><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file:///C:\Users\thinkpad\AppData\Local\Temp\wps\INetCache\723bd9afb88c54d318c146fd7f87c4ba" TargetMode="Externa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2.GIF"/><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40.png"/><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35.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34.jpeg"/><Relationship Id="rId1"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70670" y="1438182"/>
            <a:ext cx="6702641" cy="1015663"/>
          </a:xfrm>
          <a:prstGeom prst="rect">
            <a:avLst/>
          </a:prstGeom>
          <a:noFill/>
        </p:spPr>
        <p:txBody>
          <a:bodyPr wrap="square" rtlCol="0">
            <a:spAutoFit/>
          </a:bodyPr>
          <a:lstStyle/>
          <a:p>
            <a:r>
              <a:rPr lang="zh-CN" altLang="en-US" sz="6000" dirty="0">
                <a:latin typeface="楷体" panose="02010609060101010101" pitchFamily="49" charset="-122"/>
                <a:ea typeface="楷体" panose="02010609060101010101" pitchFamily="49" charset="-122"/>
              </a:rPr>
              <a:t>成果展示</a:t>
            </a:r>
            <a:endParaRPr lang="zh-CN" altLang="en-US" sz="6000" dirty="0">
              <a:latin typeface="楷体" panose="02010609060101010101" pitchFamily="49" charset="-122"/>
              <a:ea typeface="楷体" panose="02010609060101010101" pitchFamily="49" charset="-122"/>
            </a:endParaRPr>
          </a:p>
        </p:txBody>
      </p:sp>
      <p:sp>
        <p:nvSpPr>
          <p:cNvPr id="5" name="文本框 4"/>
          <p:cNvSpPr txBox="1"/>
          <p:nvPr/>
        </p:nvSpPr>
        <p:spPr>
          <a:xfrm>
            <a:off x="4769422" y="3657601"/>
            <a:ext cx="4172505" cy="461665"/>
          </a:xfrm>
          <a:prstGeom prst="rect">
            <a:avLst/>
          </a:prstGeom>
          <a:noFill/>
        </p:spPr>
        <p:txBody>
          <a:bodyPr wrap="square" rtlCol="0">
            <a:spAutoFit/>
          </a:bodyPr>
          <a:lstStyle/>
          <a:p>
            <a:endParaRPr lang="zh-CN" altLang="en-US" sz="2400" dirty="0">
              <a:latin typeface="楷体" panose="02010609060101010101" pitchFamily="49" charset="-122"/>
              <a:ea typeface="楷体" panose="02010609060101010101" pitchFamily="49" charset="-122"/>
            </a:endParaRPr>
          </a:p>
        </p:txBody>
      </p:sp>
      <p:sp>
        <p:nvSpPr>
          <p:cNvPr id="7" name="矩形 6"/>
          <p:cNvSpPr/>
          <p:nvPr/>
        </p:nvSpPr>
        <p:spPr>
          <a:xfrm>
            <a:off x="0" y="3746593"/>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矩形 7"/>
          <p:cNvSpPr/>
          <p:nvPr/>
        </p:nvSpPr>
        <p:spPr>
          <a:xfrm>
            <a:off x="0" y="1317725"/>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861060" y="1829209"/>
            <a:ext cx="7262523" cy="707886"/>
          </a:xfrm>
          <a:prstGeom prst="rect">
            <a:avLst/>
          </a:prstGeom>
          <a:noFill/>
          <a:effectLst>
            <a:reflection blurRad="6350" stA="52000" endA="300" endPos="35000" dir="5400000" sy="-100000" algn="bl" rotWithShape="0"/>
          </a:effec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第十三章  图像模式识别</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副标题 4"/>
          <p:cNvSpPr>
            <a:spLocks noGrp="1"/>
          </p:cNvSpPr>
          <p:nvPr/>
        </p:nvSpPr>
        <p:spPr bwMode="auto">
          <a:xfrm>
            <a:off x="4153988" y="5060560"/>
            <a:ext cx="4800600" cy="1346200"/>
          </a:xfrm>
          <a:prstGeom prst="rect">
            <a:avLst/>
          </a:prstGeom>
          <a:noFill/>
          <a:ln>
            <a:miter lim="800000"/>
          </a:ln>
        </p:spPr>
        <p:txBody>
          <a:bodyPr vert="horz" wrap="square" lIns="91440" tIns="45720" rIns="91440" bIns="45720" numCol="1" anchor="t" anchorCtr="0" compatLnSpc="1"/>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2800" b="1" dirty="0" smtClean="0">
                <a:solidFill>
                  <a:schemeClr val="tx1"/>
                </a:solidFill>
                <a:latin typeface="楷体" panose="02010609060101010101" pitchFamily="49" charset="-122"/>
                <a:ea typeface="楷体" panose="02010609060101010101" pitchFamily="49" charset="-122"/>
              </a:rPr>
              <a:t>巫义锐</a:t>
            </a:r>
            <a:endParaRPr lang="en-US" altLang="zh-CN" sz="2800" b="1" dirty="0" smtClean="0">
              <a:solidFill>
                <a:schemeClr val="tx1"/>
              </a:solidFill>
              <a:latin typeface="楷体" panose="02010609060101010101" pitchFamily="49" charset="-122"/>
              <a:ea typeface="楷体" panose="02010609060101010101" pitchFamily="49" charset="-122"/>
            </a:endParaRPr>
          </a:p>
          <a:p>
            <a:r>
              <a:rPr lang="zh-CN" altLang="en-US" sz="2800" b="1" dirty="0" smtClean="0">
                <a:solidFill>
                  <a:schemeClr val="tx1"/>
                </a:solidFill>
                <a:latin typeface="楷体" panose="02010609060101010101" pitchFamily="49" charset="-122"/>
                <a:ea typeface="楷体" panose="02010609060101010101" pitchFamily="49" charset="-122"/>
              </a:rPr>
              <a:t>河海大学</a:t>
            </a:r>
            <a:r>
              <a:rPr lang="zh-CN" altLang="en-US" sz="2800" b="1" dirty="0">
                <a:solidFill>
                  <a:schemeClr val="tx1"/>
                </a:solidFill>
                <a:latin typeface="楷体" panose="02010609060101010101" pitchFamily="49" charset="-122"/>
                <a:ea typeface="楷体" panose="02010609060101010101" pitchFamily="49" charset="-122"/>
              </a:rPr>
              <a:t>计算机与信息学院</a:t>
            </a:r>
            <a:endParaRPr lang="en-US" altLang="zh-CN" sz="2800" b="1" dirty="0">
              <a:solidFill>
                <a:schemeClr val="tx1"/>
              </a:solidFill>
              <a:latin typeface="楷体" panose="02010609060101010101" pitchFamily="49" charset="-122"/>
              <a:ea typeface="楷体" panose="02010609060101010101" pitchFamily="49" charset="-122"/>
            </a:endParaRPr>
          </a:p>
          <a:p>
            <a:r>
              <a:rPr lang="en-US" altLang="zh-CN" sz="2800" b="1" dirty="0">
                <a:solidFill>
                  <a:schemeClr val="tx1"/>
                </a:solidFill>
                <a:latin typeface="楷体" panose="02010609060101010101" pitchFamily="49" charset="-122"/>
                <a:ea typeface="楷体" panose="02010609060101010101" pitchFamily="49" charset="-122"/>
              </a:rPr>
              <a:t>                  </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01440" y="2027729"/>
            <a:ext cx="8229600" cy="4389437"/>
          </a:xfrm>
          <a:prstGeom prst="rect">
            <a:avLst/>
          </a:prstGeom>
          <a:noFill/>
          <a:ln w="9525">
            <a:noFill/>
            <a:miter lim="800000"/>
          </a:ln>
        </p:spPr>
        <p:txBody>
          <a:bodyPr/>
          <a:lstStyle/>
          <a:p>
            <a:pPr defTabSz="914400">
              <a:spcBef>
                <a:spcPct val="20000"/>
              </a:spcBef>
              <a:spcAft>
                <a:spcPts val="600"/>
              </a:spcAft>
              <a:buFont typeface="Arial" panose="020B0604020202020204" pitchFamily="34" charset="0"/>
              <a:buChar char="•"/>
              <a:defRPr/>
            </a:pPr>
            <a:r>
              <a:rPr lang="zh-CN" altLang="en-US" sz="3200" cap="all" spc="120" dirty="0">
                <a:solidFill>
                  <a:srgbClr val="00B0F0"/>
                </a:solidFill>
                <a:latin typeface="宋体" panose="02010600030101010101" pitchFamily="2" charset="-122"/>
                <a:ea typeface="宋体" panose="02010600030101010101" pitchFamily="2" charset="-122"/>
              </a:rPr>
              <a:t> </a:t>
            </a:r>
            <a:r>
              <a:rPr lang="zh-CN" altLang="en-US" sz="3600" b="1" dirty="0">
                <a:solidFill>
                  <a:srgbClr val="00B0F0"/>
                </a:solidFill>
                <a:latin typeface="楷体" panose="02010609060101010101" pitchFamily="49" charset="-122"/>
                <a:ea typeface="楷体" panose="02010609060101010101" pitchFamily="49" charset="-122"/>
              </a:rPr>
              <a:t>模式识别定义</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模式识别应用举例</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en-US" altLang="zh-CN" sz="3600" b="1" dirty="0">
                <a:solidFill>
                  <a:srgbClr val="00B0F0"/>
                </a:solidFill>
                <a:latin typeface="楷体" panose="02010609060101010101" pitchFamily="49" charset="-122"/>
                <a:ea typeface="楷体" panose="02010609060101010101" pitchFamily="49" charset="-122"/>
                <a:sym typeface="+mn-ea"/>
              </a:rPr>
              <a:t> </a:t>
            </a:r>
            <a:r>
              <a:rPr lang="zh-CN" altLang="en-US" sz="3600" b="1" dirty="0">
                <a:solidFill>
                  <a:srgbClr val="00B0F0"/>
                </a:solidFill>
                <a:latin typeface="楷体" panose="02010609060101010101" pitchFamily="49" charset="-122"/>
                <a:ea typeface="楷体" panose="02010609060101010101" pitchFamily="49" charset="-122"/>
                <a:sym typeface="+mn-ea"/>
              </a:rPr>
              <a:t>模式识别过程解读</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模式识别发展历史</a:t>
            </a:r>
            <a:endParaRPr lang="zh-CN" altLang="en-US" sz="3200" cap="all" spc="120" dirty="0">
              <a:solidFill>
                <a:schemeClr val="tx2"/>
              </a:solidFill>
              <a:latin typeface="宋体" panose="02010600030101010101" pitchFamily="2" charset="-122"/>
              <a:ea typeface="宋体" panose="02010600030101010101" pitchFamily="2" charset="-122"/>
            </a:endParaRPr>
          </a:p>
          <a:p>
            <a:pPr defTabSz="914400">
              <a:spcBef>
                <a:spcPct val="20000"/>
              </a:spcBef>
              <a:spcAft>
                <a:spcPts val="600"/>
              </a:spcAft>
              <a:buFont typeface="Arial" panose="020B0604020202020204" pitchFamily="34" charset="0"/>
              <a:buNone/>
              <a:defRPr/>
            </a:pPr>
            <a:endParaRPr lang="en-US" altLang="zh-CN" sz="3200" cap="all" spc="120" dirty="0">
              <a:solidFill>
                <a:schemeClr val="tx2"/>
              </a:solidFill>
              <a:latin typeface="宋体" panose="02010600030101010101" pitchFamily="2" charset="-122"/>
              <a:ea typeface="宋体" panose="02010600030101010101" pitchFamily="2"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本章提纲</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7" name="矩形 6"/>
          <p:cNvSpPr/>
          <p:nvPr/>
        </p:nvSpPr>
        <p:spPr>
          <a:xfrm>
            <a:off x="1659890" y="2747645"/>
            <a:ext cx="440880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4"/>
          <p:cNvSpPr txBox="1"/>
          <p:nvPr/>
        </p:nvSpPr>
        <p:spPr bwMode="auto">
          <a:xfrm>
            <a:off x="649288" y="469900"/>
            <a:ext cx="7772400" cy="1066800"/>
          </a:xfrm>
          <a:prstGeom prst="rect">
            <a:avLst/>
          </a:prstGeom>
          <a:noFill/>
          <a:ln w="9525">
            <a:noFill/>
            <a:miter lim="800000"/>
          </a:ln>
        </p:spPr>
        <p:txBody>
          <a:bodyPr/>
          <a:lstStyle/>
          <a:p>
            <a:pPr defTabSz="914400" eaLnBrk="1" hangingPunct="1">
              <a:spcBef>
                <a:spcPct val="20000"/>
              </a:spcBef>
              <a:spcAft>
                <a:spcPts val="600"/>
              </a:spcAft>
            </a:pPr>
            <a:r>
              <a:rPr lang="zh-CN" altLang="en-US" sz="3600" dirty="0">
                <a:solidFill>
                  <a:srgbClr val="00B0F0"/>
                </a:solidFill>
                <a:latin typeface="微软雅黑" panose="020B0503020204020204" pitchFamily="34" charset="-122"/>
                <a:ea typeface="微软雅黑" panose="020B0503020204020204" pitchFamily="34" charset="-122"/>
              </a:rPr>
              <a:t>系统</a:t>
            </a:r>
            <a:r>
              <a:rPr lang="zh-CN" altLang="en-US" sz="3600" dirty="0" smtClean="0">
                <a:solidFill>
                  <a:srgbClr val="00B0F0"/>
                </a:solidFill>
                <a:latin typeface="微软雅黑" panose="020B0503020204020204" pitchFamily="34" charset="-122"/>
                <a:ea typeface="微软雅黑" panose="020B0503020204020204" pitchFamily="34" charset="-122"/>
              </a:rPr>
              <a:t>实例：问题描述</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26627" name="Rectangle 17"/>
          <p:cNvSpPr>
            <a:spLocks noChangeArrowheads="1"/>
          </p:cNvSpPr>
          <p:nvPr/>
        </p:nvSpPr>
        <p:spPr bwMode="auto">
          <a:xfrm>
            <a:off x="649727" y="1699515"/>
            <a:ext cx="7993062" cy="4114800"/>
          </a:xfrm>
          <a:prstGeom prst="rect">
            <a:avLst/>
          </a:prstGeom>
          <a:noFill/>
          <a:ln w="38100">
            <a:noFill/>
            <a:miter lim="800000"/>
          </a:ln>
        </p:spPr>
        <p:txBody>
          <a:bodyPr/>
          <a:lstStyle/>
          <a:p>
            <a:pPr marL="0" indent="0" defTabSz="914400">
              <a:spcBef>
                <a:spcPct val="20000"/>
              </a:spcBef>
              <a:buSzPct val="60000"/>
              <a:buFont typeface="Wingdings" panose="05000000000000000000" pitchFamily="2" charset="2"/>
              <a:buNone/>
              <a:tabLst>
                <a:tab pos="0" algn="l"/>
              </a:tabLst>
            </a:pPr>
            <a:r>
              <a:rPr lang="zh-CN" altLang="en-US" sz="3200" dirty="0" smtClean="0">
                <a:latin typeface="楷体" panose="02010609060101010101" pitchFamily="49" charset="-122"/>
                <a:ea typeface="楷体" panose="02010609060101010101" pitchFamily="49" charset="-122"/>
              </a:rPr>
              <a:t>设计纸币</a:t>
            </a:r>
            <a:r>
              <a:rPr lang="zh-CN" altLang="en-US" sz="3200" dirty="0">
                <a:latin typeface="楷体" panose="02010609060101010101" pitchFamily="49" charset="-122"/>
                <a:ea typeface="楷体" panose="02010609060101010101" pitchFamily="49" charset="-122"/>
              </a:rPr>
              <a:t>识别器对纸币进行</a:t>
            </a:r>
            <a:r>
              <a:rPr lang="zh-CN" altLang="en-US" sz="3200" dirty="0">
                <a:solidFill>
                  <a:srgbClr val="FF0000"/>
                </a:solidFill>
                <a:latin typeface="楷体" panose="02010609060101010101" pitchFamily="49" charset="-122"/>
                <a:ea typeface="楷体" panose="02010609060101010101" pitchFamily="49" charset="-122"/>
              </a:rPr>
              <a:t>真伪识别</a:t>
            </a:r>
            <a:r>
              <a:rPr lang="zh-CN" altLang="en-US" sz="3200" dirty="0">
                <a:latin typeface="楷体" panose="02010609060101010101" pitchFamily="49" charset="-122"/>
                <a:ea typeface="楷体" panose="02010609060101010101" pitchFamily="49" charset="-122"/>
              </a:rPr>
              <a:t>及</a:t>
            </a:r>
            <a:r>
              <a:rPr lang="zh-CN" altLang="en-US" sz="3200" dirty="0">
                <a:solidFill>
                  <a:srgbClr val="FF0000"/>
                </a:solidFill>
                <a:latin typeface="楷体" panose="02010609060101010101" pitchFamily="49" charset="-122"/>
                <a:ea typeface="楷体" panose="02010609060101010101" pitchFamily="49" charset="-122"/>
                <a:sym typeface="+mn-ea"/>
              </a:rPr>
              <a:t>按面额</a:t>
            </a:r>
            <a:r>
              <a:rPr lang="zh-CN" altLang="en-US" sz="3200" dirty="0">
                <a:solidFill>
                  <a:srgbClr val="FF0000"/>
                </a:solidFill>
                <a:latin typeface="楷体" panose="02010609060101010101" pitchFamily="49" charset="-122"/>
                <a:ea typeface="楷体" panose="02010609060101010101" pitchFamily="49" charset="-122"/>
              </a:rPr>
              <a:t>分类</a:t>
            </a:r>
            <a:endParaRPr lang="zh-CN" altLang="en-US" sz="3200" dirty="0">
              <a:latin typeface="楷体" panose="02010609060101010101" pitchFamily="49" charset="-122"/>
              <a:ea typeface="楷体" panose="02010609060101010101" pitchFamily="49" charset="-122"/>
            </a:endParaRPr>
          </a:p>
          <a:p>
            <a:pPr marL="342900" indent="-342900">
              <a:spcBef>
                <a:spcPct val="20000"/>
              </a:spcBef>
              <a:buSzPct val="60000"/>
              <a:buFont typeface="Wingdings" panose="05000000000000000000" pitchFamily="2" charset="2"/>
              <a:buNone/>
            </a:pPr>
            <a:r>
              <a:rPr lang="zh-CN" altLang="en-US" sz="3200" dirty="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a:p>
            <a:pPr marL="342900" indent="-342900">
              <a:spcBef>
                <a:spcPct val="20000"/>
              </a:spcBef>
              <a:buSzPct val="60000"/>
              <a:buFont typeface="Wingdings" panose="05000000000000000000" pitchFamily="2" charset="2"/>
              <a:buNone/>
            </a:pPr>
            <a:r>
              <a:rPr lang="zh-CN" altLang="en-US" sz="3200" dirty="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a:p>
            <a:pPr marL="342900" indent="-342900">
              <a:spcBef>
                <a:spcPct val="20000"/>
              </a:spcBef>
              <a:buSzPct val="60000"/>
              <a:buFont typeface="Wingdings" panose="05000000000000000000" pitchFamily="2" charset="2"/>
              <a:buNone/>
            </a:pPr>
            <a:r>
              <a:rPr lang="zh-CN" altLang="en-US" sz="3200" dirty="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面额</a:t>
            </a:r>
            <a:endParaRPr lang="zh-CN" altLang="en-US" sz="3200" dirty="0">
              <a:latin typeface="楷体" panose="02010609060101010101" pitchFamily="49" charset="-122"/>
              <a:ea typeface="楷体" panose="02010609060101010101" pitchFamily="49" charset="-122"/>
            </a:endParaRPr>
          </a:p>
          <a:p>
            <a:pPr marL="342900" indent="-342900">
              <a:spcBef>
                <a:spcPct val="20000"/>
              </a:spcBef>
              <a:buSzPct val="60000"/>
              <a:buFont typeface="Wingdings" panose="05000000000000000000" pitchFamily="2" charset="2"/>
              <a:buNone/>
            </a:pPr>
            <a:r>
              <a:rPr lang="zh-CN" altLang="en-US" sz="3200" dirty="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26628" name="Line 18"/>
          <p:cNvSpPr>
            <a:spLocks noChangeShapeType="1"/>
          </p:cNvSpPr>
          <p:nvPr/>
        </p:nvSpPr>
        <p:spPr bwMode="auto">
          <a:xfrm flipV="1">
            <a:off x="3348002" y="3780947"/>
            <a:ext cx="1439863" cy="574675"/>
          </a:xfrm>
          <a:prstGeom prst="line">
            <a:avLst/>
          </a:prstGeom>
          <a:noFill/>
          <a:ln w="9525">
            <a:solidFill>
              <a:schemeClr val="tx1"/>
            </a:solidFill>
            <a:round/>
          </a:ln>
        </p:spPr>
        <p:txBody>
          <a:bodyPr/>
          <a:lstStyle/>
          <a:p>
            <a:endParaRPr lang="zh-CN" altLang="en-US">
              <a:latin typeface="楷体" panose="02010609060101010101" pitchFamily="49" charset="-122"/>
              <a:ea typeface="楷体" panose="02010609060101010101" pitchFamily="49" charset="-122"/>
            </a:endParaRPr>
          </a:p>
        </p:txBody>
      </p:sp>
      <p:sp>
        <p:nvSpPr>
          <p:cNvPr id="26629" name="Line 19"/>
          <p:cNvSpPr>
            <a:spLocks noChangeShapeType="1"/>
          </p:cNvSpPr>
          <p:nvPr/>
        </p:nvSpPr>
        <p:spPr bwMode="auto">
          <a:xfrm>
            <a:off x="3348002" y="4355622"/>
            <a:ext cx="1439863" cy="576263"/>
          </a:xfrm>
          <a:prstGeom prst="line">
            <a:avLst/>
          </a:prstGeom>
          <a:noFill/>
          <a:ln w="9525">
            <a:solidFill>
              <a:schemeClr val="tx1"/>
            </a:solidFill>
            <a:round/>
          </a:ln>
        </p:spPr>
        <p:txBody>
          <a:bodyPr/>
          <a:lstStyle/>
          <a:p>
            <a:endParaRPr lang="zh-CN" altLang="en-US">
              <a:latin typeface="楷体" panose="02010609060101010101" pitchFamily="49" charset="-122"/>
              <a:ea typeface="楷体" panose="02010609060101010101" pitchFamily="49" charset="-122"/>
            </a:endParaRPr>
          </a:p>
        </p:txBody>
      </p:sp>
      <p:sp>
        <p:nvSpPr>
          <p:cNvPr id="26630" name="Rectangle 20"/>
          <p:cNvSpPr>
            <a:spLocks noChangeArrowheads="1"/>
          </p:cNvSpPr>
          <p:nvPr/>
        </p:nvSpPr>
        <p:spPr bwMode="auto">
          <a:xfrm>
            <a:off x="4600540" y="2907187"/>
            <a:ext cx="1447800" cy="3013075"/>
          </a:xfrm>
          <a:prstGeom prst="rect">
            <a:avLst/>
          </a:prstGeom>
          <a:noFill/>
          <a:ln w="9525">
            <a:noFill/>
            <a:miter lim="800000"/>
          </a:ln>
        </p:spPr>
        <p:txBody>
          <a:bodyPr>
            <a:spAutoFit/>
          </a:bodyPr>
          <a:lstStyle/>
          <a:p>
            <a:pPr algn="r">
              <a:lnSpc>
                <a:spcPct val="120000"/>
              </a:lnSpc>
            </a:pPr>
            <a:r>
              <a:rPr lang="en-US" altLang="zh-CN" sz="3200">
                <a:latin typeface="楷体" panose="02010609060101010101" pitchFamily="49" charset="-122"/>
                <a:ea typeface="楷体" panose="02010609060101010101" pitchFamily="49" charset="-122"/>
              </a:rPr>
              <a:t>5</a:t>
            </a:r>
            <a:r>
              <a:rPr lang="zh-CN" altLang="en-US" sz="3200">
                <a:latin typeface="楷体" panose="02010609060101010101" pitchFamily="49" charset="-122"/>
                <a:ea typeface="楷体" panose="02010609060101010101" pitchFamily="49" charset="-122"/>
              </a:rPr>
              <a:t>元</a:t>
            </a:r>
            <a:endParaRPr lang="zh-CN" altLang="en-US" sz="3200">
              <a:latin typeface="楷体" panose="02010609060101010101" pitchFamily="49" charset="-122"/>
              <a:ea typeface="楷体" panose="02010609060101010101" pitchFamily="49" charset="-122"/>
            </a:endParaRPr>
          </a:p>
          <a:p>
            <a:pPr algn="r">
              <a:lnSpc>
                <a:spcPct val="120000"/>
              </a:lnSpc>
            </a:pPr>
            <a:r>
              <a:rPr lang="en-US" altLang="zh-CN" sz="3200">
                <a:latin typeface="楷体" panose="02010609060101010101" pitchFamily="49" charset="-122"/>
                <a:ea typeface="楷体" panose="02010609060101010101" pitchFamily="49" charset="-122"/>
              </a:rPr>
              <a:t>10</a:t>
            </a:r>
            <a:r>
              <a:rPr lang="zh-CN" altLang="en-US" sz="3200">
                <a:latin typeface="楷体" panose="02010609060101010101" pitchFamily="49" charset="-122"/>
                <a:ea typeface="楷体" panose="02010609060101010101" pitchFamily="49" charset="-122"/>
              </a:rPr>
              <a:t>元</a:t>
            </a:r>
            <a:endParaRPr lang="zh-CN" altLang="en-US" sz="3200">
              <a:latin typeface="楷体" panose="02010609060101010101" pitchFamily="49" charset="-122"/>
              <a:ea typeface="楷体" panose="02010609060101010101" pitchFamily="49" charset="-122"/>
            </a:endParaRPr>
          </a:p>
          <a:p>
            <a:pPr algn="r">
              <a:lnSpc>
                <a:spcPct val="120000"/>
              </a:lnSpc>
            </a:pPr>
            <a:r>
              <a:rPr lang="en-US" altLang="zh-CN" sz="3200">
                <a:latin typeface="楷体" panose="02010609060101010101" pitchFamily="49" charset="-122"/>
                <a:ea typeface="楷体" panose="02010609060101010101" pitchFamily="49" charset="-122"/>
              </a:rPr>
              <a:t>20</a:t>
            </a:r>
            <a:r>
              <a:rPr lang="zh-CN" altLang="en-US" sz="3200">
                <a:latin typeface="楷体" panose="02010609060101010101" pitchFamily="49" charset="-122"/>
                <a:ea typeface="楷体" panose="02010609060101010101" pitchFamily="49" charset="-122"/>
              </a:rPr>
              <a:t>元</a:t>
            </a:r>
            <a:endParaRPr lang="zh-CN" altLang="en-US" sz="3200">
              <a:latin typeface="楷体" panose="02010609060101010101" pitchFamily="49" charset="-122"/>
              <a:ea typeface="楷体" panose="02010609060101010101" pitchFamily="49" charset="-122"/>
            </a:endParaRPr>
          </a:p>
          <a:p>
            <a:pPr algn="r">
              <a:lnSpc>
                <a:spcPct val="120000"/>
              </a:lnSpc>
            </a:pPr>
            <a:r>
              <a:rPr lang="en-US" altLang="zh-CN" sz="3200">
                <a:latin typeface="楷体" panose="02010609060101010101" pitchFamily="49" charset="-122"/>
                <a:ea typeface="楷体" panose="02010609060101010101" pitchFamily="49" charset="-122"/>
              </a:rPr>
              <a:t>50</a:t>
            </a:r>
            <a:r>
              <a:rPr lang="zh-CN" altLang="en-US" sz="3200">
                <a:latin typeface="楷体" panose="02010609060101010101" pitchFamily="49" charset="-122"/>
                <a:ea typeface="楷体" panose="02010609060101010101" pitchFamily="49" charset="-122"/>
              </a:rPr>
              <a:t>元</a:t>
            </a:r>
            <a:endParaRPr lang="zh-CN" altLang="en-US" sz="3200">
              <a:latin typeface="楷体" panose="02010609060101010101" pitchFamily="49" charset="-122"/>
              <a:ea typeface="楷体" panose="02010609060101010101" pitchFamily="49" charset="-122"/>
            </a:endParaRPr>
          </a:p>
          <a:p>
            <a:pPr algn="r">
              <a:lnSpc>
                <a:spcPct val="120000"/>
              </a:lnSpc>
            </a:pPr>
            <a:r>
              <a:rPr lang="en-US" altLang="zh-CN" sz="3200">
                <a:latin typeface="楷体" panose="02010609060101010101" pitchFamily="49" charset="-122"/>
                <a:ea typeface="楷体" panose="02010609060101010101" pitchFamily="49" charset="-122"/>
              </a:rPr>
              <a:t>100</a:t>
            </a:r>
            <a:r>
              <a:rPr lang="zh-CN" altLang="en-US" sz="3200">
                <a:latin typeface="楷体" panose="02010609060101010101" pitchFamily="49" charset="-122"/>
                <a:ea typeface="楷体" panose="02010609060101010101" pitchFamily="49" charset="-122"/>
              </a:rPr>
              <a:t>元</a:t>
            </a:r>
            <a:endParaRPr lang="zh-CN" altLang="en-US" sz="3200">
              <a:latin typeface="楷体" panose="02010609060101010101" pitchFamily="49" charset="-122"/>
              <a:ea typeface="楷体" panose="02010609060101010101" pitchFamily="49" charset="-122"/>
            </a:endParaRP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01005" y="4014470"/>
            <a:ext cx="3171825" cy="3098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4" name="矩形 3"/>
          <p:cNvSpPr/>
          <p:nvPr/>
        </p:nvSpPr>
        <p:spPr>
          <a:xfrm>
            <a:off x="5300345" y="4329430"/>
            <a:ext cx="1018540" cy="237617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2" name="矩形 1"/>
          <p:cNvSpPr/>
          <p:nvPr/>
        </p:nvSpPr>
        <p:spPr>
          <a:xfrm>
            <a:off x="6942455" y="1590040"/>
            <a:ext cx="1156970" cy="226822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27650" name="Text Placeholder 4"/>
          <p:cNvSpPr txBox="1"/>
          <p:nvPr/>
        </p:nvSpPr>
        <p:spPr bwMode="auto">
          <a:xfrm>
            <a:off x="545594" y="432193"/>
            <a:ext cx="7772400" cy="1066800"/>
          </a:xfrm>
          <a:prstGeom prst="rect">
            <a:avLst/>
          </a:prstGeom>
          <a:noFill/>
          <a:ln w="9525">
            <a:noFill/>
            <a:miter lim="800000"/>
          </a:ln>
        </p:spPr>
        <p:txBody>
          <a:bodyPr/>
          <a:lstStyle/>
          <a:p>
            <a:pPr defTabSz="914400" eaLnBrk="1" hangingPunct="1">
              <a:spcBef>
                <a:spcPct val="20000"/>
              </a:spcBef>
              <a:spcAft>
                <a:spcPts val="600"/>
              </a:spcAft>
            </a:pPr>
            <a:r>
              <a:rPr lang="zh-CN" altLang="en-US" sz="3600" dirty="0">
                <a:solidFill>
                  <a:srgbClr val="00B0F0"/>
                </a:solidFill>
                <a:latin typeface="微软雅黑" panose="020B0503020204020204" pitchFamily="34" charset="-122"/>
                <a:ea typeface="微软雅黑" panose="020B0503020204020204" pitchFamily="34" charset="-122"/>
              </a:rPr>
              <a:t>系统</a:t>
            </a:r>
            <a:r>
              <a:rPr lang="zh-CN" altLang="en-US" sz="3600" dirty="0" smtClean="0">
                <a:solidFill>
                  <a:srgbClr val="00B0F0"/>
                </a:solidFill>
                <a:latin typeface="微软雅黑" panose="020B0503020204020204" pitchFamily="34" charset="-122"/>
                <a:ea typeface="微软雅黑" panose="020B0503020204020204" pitchFamily="34" charset="-122"/>
              </a:rPr>
              <a:t>实例：特征提取与选择</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27651" name="Rectangle 6"/>
          <p:cNvSpPr>
            <a:spLocks noChangeArrowheads="1"/>
          </p:cNvSpPr>
          <p:nvPr/>
        </p:nvSpPr>
        <p:spPr bwMode="auto">
          <a:xfrm>
            <a:off x="3725163" y="1084173"/>
            <a:ext cx="6400800" cy="2751522"/>
          </a:xfrm>
          <a:prstGeom prst="rect">
            <a:avLst/>
          </a:prstGeom>
          <a:noFill/>
          <a:ln w="9525">
            <a:noFill/>
            <a:miter lim="800000"/>
          </a:ln>
        </p:spPr>
        <p:txBody>
          <a:bodyPr>
            <a:spAutoFit/>
          </a:bodyPr>
          <a:lstStyle/>
          <a:p>
            <a:pPr>
              <a:lnSpc>
                <a:spcPct val="120000"/>
              </a:lnSpc>
              <a:tabLst>
                <a:tab pos="1082675" algn="r"/>
                <a:tab pos="2000250" algn="l"/>
                <a:tab pos="4572000" algn="l"/>
              </a:tabLst>
            </a:pPr>
            <a:r>
              <a:rPr lang="zh-CN" altLang="en-US" sz="2400" dirty="0">
                <a:latin typeface="楷体" panose="02010609060101010101" pitchFamily="49" charset="-122"/>
                <a:ea typeface="楷体" panose="02010609060101010101" pitchFamily="49" charset="-122"/>
              </a:rPr>
              <a:t>	         长度</a:t>
            </a:r>
            <a:r>
              <a:rPr lang="en-US" altLang="zh-CN" sz="2400" dirty="0">
                <a:latin typeface="楷体" panose="02010609060101010101" pitchFamily="49" charset="-122"/>
                <a:ea typeface="楷体" panose="02010609060101010101" pitchFamily="49" charset="-122"/>
              </a:rPr>
              <a:t>(mm)    </a:t>
            </a:r>
            <a:r>
              <a:rPr lang="zh-CN" altLang="en-US" sz="2400" dirty="0">
                <a:latin typeface="楷体" panose="02010609060101010101" pitchFamily="49" charset="-122"/>
                <a:ea typeface="楷体" panose="02010609060101010101" pitchFamily="49" charset="-122"/>
              </a:rPr>
              <a:t>宽度</a:t>
            </a:r>
            <a:r>
              <a:rPr lang="en-US" altLang="zh-CN" sz="2400" dirty="0">
                <a:latin typeface="楷体" panose="02010609060101010101" pitchFamily="49" charset="-122"/>
                <a:ea typeface="楷体" panose="02010609060101010101" pitchFamily="49" charset="-122"/>
              </a:rPr>
              <a:t>(mm)</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4572000" algn="l"/>
              </a:tabLst>
            </a:pPr>
            <a:r>
              <a:rPr lang="en-US" altLang="zh-CN" sz="2400" dirty="0">
                <a:latin typeface="楷体" panose="02010609060101010101" pitchFamily="49" charset="-122"/>
                <a:ea typeface="楷体" panose="02010609060101010101" pitchFamily="49" charset="-122"/>
              </a:rPr>
              <a:t>	5</a:t>
            </a:r>
            <a:r>
              <a:rPr lang="zh-CN" altLang="en-US" sz="2400" dirty="0">
                <a:latin typeface="楷体" panose="02010609060101010101" pitchFamily="49" charset="-122"/>
                <a:ea typeface="楷体" panose="02010609060101010101" pitchFamily="49" charset="-122"/>
              </a:rPr>
              <a:t>元	</a:t>
            </a:r>
            <a:r>
              <a:rPr lang="en-US" altLang="zh-CN" sz="2400" dirty="0" smtClean="0">
                <a:latin typeface="楷体" panose="02010609060101010101" pitchFamily="49" charset="-122"/>
                <a:ea typeface="楷体" panose="02010609060101010101" pitchFamily="49" charset="-122"/>
              </a:rPr>
              <a:t>136       63</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4572000" algn="l"/>
              </a:tabLst>
            </a:pPr>
            <a:r>
              <a:rPr lang="en-US" altLang="zh-CN" sz="2400" dirty="0">
                <a:latin typeface="楷体" panose="02010609060101010101" pitchFamily="49" charset="-122"/>
                <a:ea typeface="楷体" panose="02010609060101010101" pitchFamily="49" charset="-122"/>
              </a:rPr>
              <a:t>	10</a:t>
            </a:r>
            <a:r>
              <a:rPr lang="zh-CN" altLang="en-US" sz="2400" dirty="0">
                <a:latin typeface="楷体" panose="02010609060101010101" pitchFamily="49" charset="-122"/>
                <a:ea typeface="楷体" panose="02010609060101010101" pitchFamily="49" charset="-122"/>
              </a:rPr>
              <a:t>元	</a:t>
            </a:r>
            <a:r>
              <a:rPr lang="en-US" altLang="zh-CN" sz="2400" dirty="0" smtClean="0">
                <a:latin typeface="楷体" panose="02010609060101010101" pitchFamily="49" charset="-122"/>
                <a:ea typeface="楷体" panose="02010609060101010101" pitchFamily="49" charset="-122"/>
              </a:rPr>
              <a:t>141       70</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4572000" algn="l"/>
              </a:tabLst>
            </a:pPr>
            <a:r>
              <a:rPr lang="en-US" altLang="zh-CN" sz="2400" dirty="0">
                <a:latin typeface="楷体" panose="02010609060101010101" pitchFamily="49" charset="-122"/>
                <a:ea typeface="楷体" panose="02010609060101010101" pitchFamily="49" charset="-122"/>
              </a:rPr>
              <a:t>	20</a:t>
            </a:r>
            <a:r>
              <a:rPr lang="zh-CN" altLang="en-US" sz="2400" dirty="0">
                <a:latin typeface="楷体" panose="02010609060101010101" pitchFamily="49" charset="-122"/>
                <a:ea typeface="楷体" panose="02010609060101010101" pitchFamily="49" charset="-122"/>
              </a:rPr>
              <a:t>元	</a:t>
            </a:r>
            <a:r>
              <a:rPr lang="en-US" altLang="zh-CN" sz="2400" dirty="0" smtClean="0">
                <a:latin typeface="楷体" panose="02010609060101010101" pitchFamily="49" charset="-122"/>
                <a:ea typeface="楷体" panose="02010609060101010101" pitchFamily="49" charset="-122"/>
              </a:rPr>
              <a:t>146       70</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4572000" algn="l"/>
              </a:tabLst>
            </a:pPr>
            <a:r>
              <a:rPr lang="en-US" altLang="zh-CN" sz="2400" dirty="0">
                <a:latin typeface="楷体" panose="02010609060101010101" pitchFamily="49" charset="-122"/>
                <a:ea typeface="楷体" panose="02010609060101010101" pitchFamily="49" charset="-122"/>
              </a:rPr>
              <a:t>	50</a:t>
            </a:r>
            <a:r>
              <a:rPr lang="zh-CN" altLang="en-US" sz="2400" dirty="0">
                <a:latin typeface="楷体" panose="02010609060101010101" pitchFamily="49" charset="-122"/>
                <a:ea typeface="楷体" panose="02010609060101010101" pitchFamily="49" charset="-122"/>
              </a:rPr>
              <a:t>元	</a:t>
            </a:r>
            <a:r>
              <a:rPr lang="en-US" altLang="zh-CN" sz="2400" dirty="0" smtClean="0">
                <a:latin typeface="楷体" panose="02010609060101010101" pitchFamily="49" charset="-122"/>
                <a:ea typeface="楷体" panose="02010609060101010101" pitchFamily="49" charset="-122"/>
              </a:rPr>
              <a:t>151       70</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4572000" algn="l"/>
              </a:tabLst>
            </a:pPr>
            <a:r>
              <a:rPr lang="en-US" altLang="zh-CN" sz="2400" dirty="0">
                <a:latin typeface="楷体" panose="02010609060101010101" pitchFamily="49" charset="-122"/>
                <a:ea typeface="楷体" panose="02010609060101010101" pitchFamily="49" charset="-122"/>
              </a:rPr>
              <a:t>	100</a:t>
            </a:r>
            <a:r>
              <a:rPr lang="zh-CN" altLang="en-US" sz="2400" dirty="0">
                <a:latin typeface="楷体" panose="02010609060101010101" pitchFamily="49" charset="-122"/>
                <a:ea typeface="楷体" panose="02010609060101010101" pitchFamily="49" charset="-122"/>
              </a:rPr>
              <a:t>元	</a:t>
            </a:r>
            <a:r>
              <a:rPr lang="en-US" altLang="zh-CN" sz="2400" dirty="0" smtClean="0">
                <a:latin typeface="楷体" panose="02010609060101010101" pitchFamily="49" charset="-122"/>
                <a:ea typeface="楷体" panose="02010609060101010101" pitchFamily="49" charset="-122"/>
              </a:rPr>
              <a:t>156       77</a:t>
            </a:r>
            <a:endParaRPr lang="en-US" altLang="zh-CN" sz="2400" dirty="0">
              <a:latin typeface="楷体" panose="02010609060101010101" pitchFamily="49" charset="-122"/>
              <a:ea typeface="楷体" panose="02010609060101010101" pitchFamily="49" charset="-122"/>
            </a:endParaRPr>
          </a:p>
        </p:txBody>
      </p:sp>
      <p:sp>
        <p:nvSpPr>
          <p:cNvPr id="27652" name="Line 7"/>
          <p:cNvSpPr>
            <a:spLocks noChangeShapeType="1"/>
          </p:cNvSpPr>
          <p:nvPr/>
        </p:nvSpPr>
        <p:spPr bwMode="auto">
          <a:xfrm>
            <a:off x="3837501" y="1534302"/>
            <a:ext cx="4656053" cy="21113"/>
          </a:xfrm>
          <a:prstGeom prst="line">
            <a:avLst/>
          </a:prstGeom>
          <a:noFill/>
          <a:ln w="38100">
            <a:solidFill>
              <a:schemeClr val="bg2"/>
            </a:solidFill>
            <a:round/>
          </a:ln>
        </p:spPr>
        <p:txBody>
          <a:bodyPr/>
          <a:lstStyle/>
          <a:p>
            <a:endParaRPr lang="zh-CN" altLang="en-US">
              <a:latin typeface="楷体" panose="02010609060101010101" pitchFamily="49" charset="-122"/>
              <a:ea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245093" y="2422687"/>
            <a:ext cx="3195687" cy="523220"/>
          </a:xfrm>
          <a:prstGeom prst="rect">
            <a:avLst/>
          </a:prstGeom>
          <a:noFill/>
        </p:spPr>
        <p:txBody>
          <a:bodyPr wrap="square" rtlCol="0">
            <a:spAutoFit/>
          </a:bodyPr>
          <a:lstStyle/>
          <a:p>
            <a:pPr>
              <a:buClr>
                <a:schemeClr val="accent5"/>
              </a:buClr>
              <a:buFont typeface="Wingdings" panose="05000000000000000000" pitchFamily="2" charset="2"/>
              <a:buChar char="n"/>
            </a:pPr>
            <a:r>
              <a:rPr lang="zh-CN" altLang="en-US" sz="2800" dirty="0" smtClean="0">
                <a:solidFill>
                  <a:schemeClr val="accent5"/>
                </a:solidFill>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可使用的特征一：</a:t>
            </a:r>
            <a:endParaRPr lang="zh-CN" altLang="en-US" sz="2800" dirty="0">
              <a:latin typeface="楷体" panose="02010609060101010101" pitchFamily="49" charset="-122"/>
              <a:ea typeface="楷体" panose="02010609060101010101" pitchFamily="49" charset="-122"/>
            </a:endParaRPr>
          </a:p>
        </p:txBody>
      </p:sp>
      <p:sp>
        <p:nvSpPr>
          <p:cNvPr id="7" name="Rectangle 1027"/>
          <p:cNvSpPr>
            <a:spLocks noChangeArrowheads="1"/>
          </p:cNvSpPr>
          <p:nvPr/>
        </p:nvSpPr>
        <p:spPr bwMode="auto">
          <a:xfrm>
            <a:off x="3521350" y="3781936"/>
            <a:ext cx="7464425" cy="2896870"/>
          </a:xfrm>
          <a:prstGeom prst="rect">
            <a:avLst/>
          </a:prstGeom>
          <a:noFill/>
          <a:ln w="9525">
            <a:noFill/>
            <a:miter lim="800000"/>
          </a:ln>
        </p:spPr>
        <p:txBody>
          <a:bodyPr wrap="square">
            <a:spAutoFit/>
          </a:bodyPr>
          <a:lstStyle/>
          <a:p>
            <a:pPr>
              <a:lnSpc>
                <a:spcPct val="120000"/>
              </a:lnSpc>
              <a:tabLst>
                <a:tab pos="1082675" algn="r"/>
                <a:tab pos="2000250" algn="l"/>
                <a:tab pos="3524250" algn="l"/>
              </a:tabLst>
            </a:pPr>
            <a:r>
              <a:rPr lang="zh-CN" altLang="en-US" sz="3200" dirty="0">
                <a:latin typeface="黑体" panose="02010609060101010101" pitchFamily="2" charset="-122"/>
              </a:rPr>
              <a:t>		</a:t>
            </a:r>
            <a:r>
              <a:rPr lang="zh-CN" altLang="en-US" sz="2400" dirty="0">
                <a:latin typeface="楷体" panose="02010609060101010101" pitchFamily="49" charset="-122"/>
                <a:ea typeface="楷体" panose="02010609060101010101" pitchFamily="49" charset="-122"/>
              </a:rPr>
              <a:t>磁性	金属条</a:t>
            </a:r>
            <a:r>
              <a:rPr lang="zh-CN" altLang="en-US" sz="2400" dirty="0" smtClean="0">
                <a:latin typeface="楷体" panose="02010609060101010101" pitchFamily="49" charset="-122"/>
                <a:ea typeface="楷体" panose="02010609060101010101" pitchFamily="49" charset="-122"/>
              </a:rPr>
              <a:t>位置</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3524250" algn="l"/>
              </a:tabLst>
            </a:pPr>
            <a:r>
              <a:rPr lang="en-US" altLang="zh-CN" sz="2400" dirty="0">
                <a:latin typeface="楷体" panose="02010609060101010101" pitchFamily="49" charset="-122"/>
                <a:ea typeface="楷体" panose="02010609060101010101" pitchFamily="49" charset="-122"/>
              </a:rPr>
              <a:t>	5</a:t>
            </a:r>
            <a:r>
              <a:rPr lang="zh-CN" altLang="en-US" sz="2400" dirty="0">
                <a:latin typeface="楷体" panose="02010609060101010101" pitchFamily="49" charset="-122"/>
                <a:ea typeface="楷体" panose="02010609060101010101" pitchFamily="49" charset="-122"/>
              </a:rPr>
              <a:t>元	有	   </a:t>
            </a:r>
            <a:r>
              <a:rPr lang="en-US" altLang="zh-CN" sz="2400" dirty="0">
                <a:latin typeface="楷体" panose="02010609060101010101" pitchFamily="49" charset="-122"/>
                <a:ea typeface="楷体" panose="02010609060101010101" pitchFamily="49" charset="-122"/>
              </a:rPr>
              <a:t>54/82</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3524250" algn="l"/>
              </a:tabLst>
            </a:pPr>
            <a:r>
              <a:rPr lang="en-US" altLang="zh-CN" sz="2400" dirty="0">
                <a:latin typeface="楷体" panose="02010609060101010101" pitchFamily="49" charset="-122"/>
                <a:ea typeface="楷体" panose="02010609060101010101" pitchFamily="49" charset="-122"/>
              </a:rPr>
              <a:t>	10</a:t>
            </a:r>
            <a:r>
              <a:rPr lang="zh-CN" altLang="en-US" sz="2400" dirty="0">
                <a:latin typeface="楷体" panose="02010609060101010101" pitchFamily="49" charset="-122"/>
                <a:ea typeface="楷体" panose="02010609060101010101" pitchFamily="49" charset="-122"/>
              </a:rPr>
              <a:t>元	有	   </a:t>
            </a:r>
            <a:r>
              <a:rPr lang="en-US" altLang="zh-CN" sz="2400" dirty="0">
                <a:latin typeface="楷体" panose="02010609060101010101" pitchFamily="49" charset="-122"/>
                <a:ea typeface="楷体" panose="02010609060101010101" pitchFamily="49" charset="-122"/>
              </a:rPr>
              <a:t>54/87</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3524250" algn="l"/>
              </a:tabLst>
            </a:pPr>
            <a:r>
              <a:rPr lang="en-US" altLang="zh-CN" sz="2400" dirty="0">
                <a:latin typeface="楷体" panose="02010609060101010101" pitchFamily="49" charset="-122"/>
                <a:ea typeface="楷体" panose="02010609060101010101" pitchFamily="49" charset="-122"/>
              </a:rPr>
              <a:t>	20</a:t>
            </a:r>
            <a:r>
              <a:rPr lang="zh-CN" altLang="en-US" sz="2400" dirty="0">
                <a:latin typeface="楷体" panose="02010609060101010101" pitchFamily="49" charset="-122"/>
                <a:ea typeface="楷体" panose="02010609060101010101" pitchFamily="49" charset="-122"/>
              </a:rPr>
              <a:t>元	有	   </a:t>
            </a:r>
            <a:r>
              <a:rPr lang="en-US" altLang="zh-CN" sz="2400" dirty="0">
                <a:latin typeface="楷体" panose="02010609060101010101" pitchFamily="49" charset="-122"/>
                <a:ea typeface="楷体" panose="02010609060101010101" pitchFamily="49" charset="-122"/>
              </a:rPr>
              <a:t>57/89</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3524250" algn="l"/>
              </a:tabLst>
            </a:pPr>
            <a:r>
              <a:rPr lang="en-US" altLang="zh-CN" sz="2400" dirty="0">
                <a:latin typeface="楷体" panose="02010609060101010101" pitchFamily="49" charset="-122"/>
                <a:ea typeface="楷体" panose="02010609060101010101" pitchFamily="49" charset="-122"/>
              </a:rPr>
              <a:t>	50</a:t>
            </a:r>
            <a:r>
              <a:rPr lang="zh-CN" altLang="en-US" sz="2400" dirty="0">
                <a:latin typeface="楷体" panose="02010609060101010101" pitchFamily="49" charset="-122"/>
                <a:ea typeface="楷体" panose="02010609060101010101" pitchFamily="49" charset="-122"/>
              </a:rPr>
              <a:t>元	有	   </a:t>
            </a:r>
            <a:r>
              <a:rPr lang="en-US" altLang="zh-CN" sz="2400" dirty="0">
                <a:latin typeface="楷体" panose="02010609060101010101" pitchFamily="49" charset="-122"/>
                <a:ea typeface="楷体" panose="02010609060101010101" pitchFamily="49" charset="-122"/>
              </a:rPr>
              <a:t>60/91</a:t>
            </a:r>
            <a:endParaRPr lang="en-US" altLang="zh-CN" sz="2400" dirty="0">
              <a:latin typeface="楷体" panose="02010609060101010101" pitchFamily="49" charset="-122"/>
              <a:ea typeface="楷体" panose="02010609060101010101" pitchFamily="49" charset="-122"/>
            </a:endParaRPr>
          </a:p>
          <a:p>
            <a:pPr>
              <a:lnSpc>
                <a:spcPct val="120000"/>
              </a:lnSpc>
              <a:tabLst>
                <a:tab pos="1082675" algn="r"/>
                <a:tab pos="2000250" algn="l"/>
                <a:tab pos="3524250" algn="l"/>
              </a:tabLst>
            </a:pPr>
            <a:r>
              <a:rPr lang="en-US" altLang="zh-CN" sz="2400" dirty="0">
                <a:latin typeface="楷体" panose="02010609060101010101" pitchFamily="49" charset="-122"/>
                <a:ea typeface="楷体" panose="02010609060101010101" pitchFamily="49" charset="-122"/>
              </a:rPr>
              <a:t>	100</a:t>
            </a:r>
            <a:r>
              <a:rPr lang="zh-CN" altLang="en-US" sz="2400" dirty="0">
                <a:latin typeface="楷体" panose="02010609060101010101" pitchFamily="49" charset="-122"/>
                <a:ea typeface="楷体" panose="02010609060101010101" pitchFamily="49" charset="-122"/>
              </a:rPr>
              <a:t>元	有	   </a:t>
            </a:r>
            <a:r>
              <a:rPr lang="en-US" altLang="zh-CN" sz="2400" dirty="0">
                <a:latin typeface="楷体" panose="02010609060101010101" pitchFamily="49" charset="-122"/>
                <a:ea typeface="楷体" panose="02010609060101010101" pitchFamily="49" charset="-122"/>
              </a:rPr>
              <a:t>63/93</a:t>
            </a:r>
            <a:endParaRPr lang="en-US" altLang="zh-CN" sz="2400" dirty="0">
              <a:latin typeface="楷体" panose="02010609060101010101" pitchFamily="49" charset="-122"/>
              <a:ea typeface="楷体" panose="02010609060101010101" pitchFamily="49" charset="-122"/>
            </a:endParaRPr>
          </a:p>
        </p:txBody>
      </p:sp>
      <p:sp>
        <p:nvSpPr>
          <p:cNvPr id="10" name="Line 7"/>
          <p:cNvSpPr>
            <a:spLocks noChangeShapeType="1"/>
          </p:cNvSpPr>
          <p:nvPr/>
        </p:nvSpPr>
        <p:spPr bwMode="auto">
          <a:xfrm>
            <a:off x="3754230" y="4345061"/>
            <a:ext cx="4918425" cy="22303"/>
          </a:xfrm>
          <a:prstGeom prst="line">
            <a:avLst/>
          </a:prstGeom>
          <a:noFill/>
          <a:ln w="38100">
            <a:solidFill>
              <a:schemeClr val="bg2"/>
            </a:solidFill>
            <a:round/>
          </a:ln>
        </p:spPr>
        <p:txBody>
          <a:bodyPr/>
          <a:lstStyle/>
          <a:p>
            <a:endParaRPr lang="zh-CN" altLang="en-US">
              <a:latin typeface="楷体" panose="02010609060101010101" pitchFamily="49" charset="-122"/>
              <a:ea typeface="楷体" panose="02010609060101010101" pitchFamily="49" charset="-122"/>
            </a:endParaRPr>
          </a:p>
        </p:txBody>
      </p:sp>
      <p:sp>
        <p:nvSpPr>
          <p:cNvPr id="11" name="TextBox 10"/>
          <p:cNvSpPr txBox="1"/>
          <p:nvPr/>
        </p:nvSpPr>
        <p:spPr>
          <a:xfrm>
            <a:off x="199528" y="4969495"/>
            <a:ext cx="3195687" cy="523220"/>
          </a:xfrm>
          <a:prstGeom prst="rect">
            <a:avLst/>
          </a:prstGeom>
          <a:noFill/>
        </p:spPr>
        <p:txBody>
          <a:bodyPr wrap="square" rtlCol="0">
            <a:spAutoFit/>
          </a:bodyPr>
          <a:lstStyle/>
          <a:p>
            <a:pPr>
              <a:buClr>
                <a:schemeClr val="accent5"/>
              </a:buClr>
              <a:buFont typeface="Wingdings" panose="05000000000000000000" pitchFamily="2" charset="2"/>
              <a:buChar char="n"/>
            </a:pPr>
            <a:r>
              <a:rPr lang="zh-CN" altLang="en-US" sz="2800" dirty="0" smtClean="0">
                <a:solidFill>
                  <a:schemeClr val="accent5"/>
                </a:solidFill>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可使用的特征二：</a:t>
            </a:r>
            <a:endParaRPr lang="zh-CN" altLang="en-US" sz="2800" dirty="0">
              <a:latin typeface="楷体" panose="02010609060101010101" pitchFamily="49" charset="-122"/>
              <a:ea typeface="楷体" panose="02010609060101010101" pitchFamily="49" charset="-122"/>
            </a:endParaRPr>
          </a:p>
        </p:txBody>
      </p:sp>
      <p:sp>
        <p:nvSpPr>
          <p:cNvPr id="3" name="文本框 2"/>
          <p:cNvSpPr txBox="1"/>
          <p:nvPr/>
        </p:nvSpPr>
        <p:spPr>
          <a:xfrm>
            <a:off x="8265160" y="1703705"/>
            <a:ext cx="1031875" cy="645160"/>
          </a:xfrm>
          <a:prstGeom prst="rect">
            <a:avLst/>
          </a:prstGeom>
          <a:noFill/>
        </p:spPr>
        <p:txBody>
          <a:bodyPr wrap="square" rtlCol="0">
            <a:spAutoFit/>
          </a:bodyPr>
          <a:p>
            <a:r>
              <a:rPr lang="zh-CN" altLang="en-US" b="1">
                <a:solidFill>
                  <a:srgbClr val="FF0000"/>
                </a:solidFill>
              </a:rPr>
              <a:t>是否有效特征</a:t>
            </a:r>
            <a:r>
              <a:rPr lang="en-US" altLang="zh-CN" b="1">
                <a:solidFill>
                  <a:srgbClr val="FF0000"/>
                </a:solidFill>
              </a:rPr>
              <a:t>?</a:t>
            </a:r>
            <a:endParaRPr lang="en-US" altLang="zh-CN" b="1">
              <a:solidFill>
                <a:srgbClr val="FF0000"/>
              </a:solidFill>
            </a:endParaRPr>
          </a:p>
        </p:txBody>
      </p:sp>
      <p:sp>
        <p:nvSpPr>
          <p:cNvPr id="8" name="文本框 7"/>
          <p:cNvSpPr txBox="1"/>
          <p:nvPr/>
        </p:nvSpPr>
        <p:spPr>
          <a:xfrm>
            <a:off x="6318885" y="5036820"/>
            <a:ext cx="1031875" cy="645160"/>
          </a:xfrm>
          <a:prstGeom prst="rect">
            <a:avLst/>
          </a:prstGeom>
          <a:noFill/>
        </p:spPr>
        <p:txBody>
          <a:bodyPr wrap="square" rtlCol="0">
            <a:spAutoFit/>
          </a:bodyPr>
          <a:p>
            <a:r>
              <a:rPr lang="zh-CN" altLang="en-US" b="1">
                <a:solidFill>
                  <a:srgbClr val="FF0000"/>
                </a:solidFill>
              </a:rPr>
              <a:t>是否有效特征</a:t>
            </a:r>
            <a:r>
              <a:rPr lang="en-US" altLang="zh-CN" b="1">
                <a:solidFill>
                  <a:srgbClr val="FF0000"/>
                </a:solidFill>
              </a:rPr>
              <a:t>?</a:t>
            </a:r>
            <a:endParaRPr lang="en-US" altLang="zh-CN" b="1">
              <a:solidFill>
                <a:srgbClr val="FF0000"/>
              </a:solidFill>
            </a:endParaRPr>
          </a:p>
        </p:txBody>
      </p:sp>
      <p:sp>
        <p:nvSpPr>
          <p:cNvPr id="12" name="文本框 11"/>
          <p:cNvSpPr txBox="1"/>
          <p:nvPr/>
        </p:nvSpPr>
        <p:spPr>
          <a:xfrm>
            <a:off x="2538730" y="3835400"/>
            <a:ext cx="2860040" cy="645160"/>
          </a:xfrm>
          <a:prstGeom prst="rect">
            <a:avLst/>
          </a:prstGeom>
          <a:noFill/>
        </p:spPr>
        <p:txBody>
          <a:bodyPr wrap="square" rtlCol="0">
            <a:spAutoFit/>
          </a:bodyPr>
          <a:p>
            <a:r>
              <a:rPr lang="zh-CN" altLang="en-US" b="1">
                <a:solidFill>
                  <a:srgbClr val="FF0000"/>
                </a:solidFill>
              </a:rPr>
              <a:t>考虑到有无磁性对真伪重要性，能否使用组合特征</a:t>
            </a:r>
            <a:r>
              <a:rPr lang="en-US" altLang="zh-CN" b="1">
                <a:solidFill>
                  <a:srgbClr val="FF0000"/>
                </a:solidFill>
              </a:rPr>
              <a:t>?</a:t>
            </a:r>
            <a:endParaRPr lang="en-US" altLang="zh-CN"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 grpId="1" animBg="1"/>
      <p:bldP spid="3" grpId="1"/>
      <p:bldP spid="4" grpId="0" animBg="1"/>
      <p:bldP spid="8" grpId="0"/>
      <p:bldP spid="4" grpId="1" animBg="1"/>
      <p:bldP spid="8" grpId="1"/>
      <p:bldP spid="9" grpId="0" animBg="1"/>
      <p:bldP spid="12" grpId="0"/>
      <p:bldP spid="9" grpId="1" animBg="1"/>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469313" y="0"/>
            <a:ext cx="466725" cy="357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699" name="Rectangle 4"/>
          <p:cNvSpPr>
            <a:spLocks noChangeArrowheads="1"/>
          </p:cNvSpPr>
          <p:nvPr/>
        </p:nvSpPr>
        <p:spPr bwMode="auto">
          <a:xfrm>
            <a:off x="539750" y="452438"/>
            <a:ext cx="6624638" cy="646331"/>
          </a:xfrm>
          <a:prstGeom prst="rect">
            <a:avLst/>
          </a:prstGeom>
          <a:noFill/>
          <a:ln w="9525">
            <a:noFill/>
            <a:miter lim="800000"/>
          </a:ln>
        </p:spPr>
        <p:txBody>
          <a:bodyPr>
            <a:spAutoFit/>
          </a:bodyPr>
          <a:lstStyle/>
          <a:p>
            <a:r>
              <a:rPr lang="zh-CN" altLang="en-US" sz="3600" dirty="0">
                <a:solidFill>
                  <a:srgbClr val="00B0F0"/>
                </a:solidFill>
                <a:latin typeface="微软雅黑" panose="020B0503020204020204" pitchFamily="34" charset="-122"/>
                <a:ea typeface="微软雅黑" panose="020B0503020204020204" pitchFamily="34" charset="-122"/>
              </a:rPr>
              <a:t>系统实例</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138245" name="Rectangle 5"/>
          <p:cNvSpPr>
            <a:spLocks noChangeArrowheads="1"/>
          </p:cNvSpPr>
          <p:nvPr/>
        </p:nvSpPr>
        <p:spPr bwMode="auto">
          <a:xfrm>
            <a:off x="650450" y="1567845"/>
            <a:ext cx="8086839" cy="4742815"/>
          </a:xfrm>
          <a:prstGeom prst="rect">
            <a:avLst/>
          </a:prstGeom>
          <a:noFill/>
          <a:ln w="9525">
            <a:noFill/>
            <a:miter lim="800000"/>
          </a:ln>
        </p:spPr>
        <p:txBody>
          <a:bodyPr wrap="square">
            <a:spAutoFit/>
          </a:bodyPr>
          <a:lstStyle/>
          <a:p>
            <a:pPr>
              <a:lnSpc>
                <a:spcPct val="120000"/>
              </a:lnSpc>
              <a:buFont typeface="Wingdings" panose="05000000000000000000" pitchFamily="2" charset="2"/>
              <a:buChar char="n"/>
            </a:pPr>
            <a:r>
              <a:rPr lang="zh-CN" altLang="en-US" sz="2800" dirty="0" smtClean="0">
                <a:solidFill>
                  <a:schemeClr val="accent5"/>
                </a:solidFill>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特征提取</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a:lnSpc>
                <a:spcPct val="120000"/>
              </a:lnSpc>
            </a:pPr>
            <a:r>
              <a:rPr lang="zh-CN" altLang="en-US" sz="2800" dirty="0">
                <a:latin typeface="楷体" panose="02010609060101010101" pitchFamily="49" charset="-122"/>
                <a:ea typeface="楷体" panose="02010609060101010101" pitchFamily="49" charset="-122"/>
              </a:rPr>
              <a:t>    颜色、</a:t>
            </a:r>
            <a:r>
              <a:rPr lang="zh-CN" altLang="en-US" sz="2800" dirty="0" smtClean="0">
                <a:latin typeface="楷体" panose="02010609060101010101" pitchFamily="49" charset="-122"/>
                <a:ea typeface="楷体" panose="02010609060101010101" pitchFamily="49" charset="-122"/>
              </a:rPr>
              <a:t>长度</a:t>
            </a:r>
            <a:r>
              <a:rPr lang="zh-CN" altLang="en-US" sz="2800" dirty="0">
                <a:latin typeface="楷体" panose="02010609060101010101" pitchFamily="49" charset="-122"/>
                <a:ea typeface="楷体" panose="02010609060101010101" pitchFamily="49" charset="-122"/>
              </a:rPr>
              <a:t>、宽度、磁性、磁性位置、光</a:t>
            </a:r>
            <a:r>
              <a:rPr lang="zh-CN" altLang="en-US" sz="2800" dirty="0" smtClean="0">
                <a:latin typeface="楷体" panose="02010609060101010101" pitchFamily="49" charset="-122"/>
                <a:ea typeface="楷体" panose="02010609060101010101" pitchFamily="49" charset="-122"/>
              </a:rPr>
              <a:t>反射</a:t>
            </a:r>
            <a:r>
              <a:rPr lang="zh-CN" altLang="en-US" sz="2800" dirty="0">
                <a:latin typeface="楷体" panose="02010609060101010101" pitchFamily="49" charset="-122"/>
                <a:ea typeface="楷体" panose="02010609060101010101" pitchFamily="49" charset="-122"/>
              </a:rPr>
              <a:t>亮度、光透射亮度等等 </a:t>
            </a:r>
            <a:endParaRPr lang="en-US" altLang="zh-CN" sz="2800" dirty="0">
              <a:latin typeface="楷体" panose="02010609060101010101" pitchFamily="49" charset="-122"/>
              <a:ea typeface="楷体" panose="02010609060101010101" pitchFamily="49" charset="-122"/>
            </a:endParaRPr>
          </a:p>
          <a:p>
            <a:pPr>
              <a:lnSpc>
                <a:spcPct val="120000"/>
              </a:lnSpc>
              <a:buFont typeface="Wingdings" panose="05000000000000000000" pitchFamily="2" charset="2"/>
              <a:buChar char="n"/>
            </a:pPr>
            <a:r>
              <a:rPr lang="zh-CN" altLang="en-US" sz="2800" dirty="0" smtClean="0">
                <a:solidFill>
                  <a:schemeClr val="accent5"/>
                </a:solidFill>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特征选择</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a:lnSpc>
                <a:spcPct val="120000"/>
              </a:lnSpc>
            </a:pPr>
            <a:r>
              <a:rPr lang="zh-CN" altLang="en-US"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长度</a:t>
            </a:r>
            <a:r>
              <a:rPr lang="zh-CN" altLang="en-US" sz="2800" dirty="0">
                <a:latin typeface="楷体" panose="02010609060101010101" pitchFamily="49" charset="-122"/>
                <a:ea typeface="楷体" panose="02010609060101010101" pitchFamily="49" charset="-122"/>
              </a:rPr>
              <a:t>、磁性、磁性及位置、光反射亮度</a:t>
            </a:r>
            <a:endParaRPr lang="en-US" altLang="zh-CN" sz="2800" dirty="0">
              <a:latin typeface="楷体" panose="02010609060101010101" pitchFamily="49" charset="-122"/>
              <a:ea typeface="楷体" panose="02010609060101010101" pitchFamily="49" charset="-122"/>
            </a:endParaRPr>
          </a:p>
          <a:p>
            <a:pPr>
              <a:lnSpc>
                <a:spcPct val="120000"/>
              </a:lnSpc>
              <a:buFont typeface="Wingdings" panose="05000000000000000000" pitchFamily="2" charset="2"/>
              <a:buChar char="n"/>
            </a:pPr>
            <a:r>
              <a:rPr lang="zh-CN" altLang="en-US" sz="2800" dirty="0" smtClean="0">
                <a:solidFill>
                  <a:schemeClr val="accent5"/>
                </a:solidFill>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分类</a:t>
            </a:r>
            <a:r>
              <a:rPr lang="zh-CN" altLang="en-US" sz="2800" dirty="0">
                <a:latin typeface="楷体" panose="02010609060101010101" pitchFamily="49" charset="-122"/>
                <a:ea typeface="楷体" panose="02010609060101010101" pitchFamily="49" charset="-122"/>
              </a:rPr>
              <a:t>识别：</a:t>
            </a:r>
            <a:endParaRPr lang="zh-CN" altLang="en-US" sz="2800" dirty="0">
              <a:latin typeface="楷体" panose="02010609060101010101" pitchFamily="49" charset="-122"/>
              <a:ea typeface="楷体" panose="02010609060101010101" pitchFamily="49" charset="-122"/>
            </a:endParaRPr>
          </a:p>
          <a:p>
            <a:pPr>
              <a:lnSpc>
                <a:spcPct val="120000"/>
              </a:lnSpc>
            </a:pPr>
            <a:r>
              <a:rPr lang="zh-CN" altLang="en-US"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确定</a:t>
            </a:r>
            <a:r>
              <a:rPr lang="zh-CN" altLang="en-US" sz="2800" dirty="0">
                <a:latin typeface="楷体" panose="02010609060101010101" pitchFamily="49" charset="-122"/>
                <a:ea typeface="楷体" panose="02010609060101010101" pitchFamily="49" charset="-122"/>
              </a:rPr>
              <a:t>纸币的面额及真伪</a:t>
            </a:r>
            <a:endParaRPr lang="zh-CN" altLang="en-US" sz="2800" dirty="0">
              <a:latin typeface="楷体" panose="02010609060101010101" pitchFamily="49" charset="-122"/>
              <a:ea typeface="楷体" panose="02010609060101010101" pitchFamily="49" charset="-122"/>
            </a:endParaRPr>
          </a:p>
          <a:p>
            <a:pPr>
              <a:lnSpc>
                <a:spcPct val="120000"/>
              </a:lnSpc>
            </a:pPr>
            <a:endParaRPr kumimoji="1" lang="zh-CN" altLang="en-US" sz="2800" b="1" dirty="0"/>
          </a:p>
          <a:p>
            <a:pPr>
              <a:lnSpc>
                <a:spcPct val="120000"/>
              </a:lnSpc>
            </a:pPr>
            <a:endParaRPr kumimoji="1" lang="zh-CN" altLang="en-US" sz="2800" b="1" dirty="0">
              <a:solidFill>
                <a:srgbClr val="008000"/>
              </a:solidFill>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linds(horizontal)">
                                      <p:cBhvr>
                                        <p:cTn id="7"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
        <p:nvSpPr>
          <p:cNvPr id="35843" name="文本占位符 35842"/>
          <p:cNvSpPr>
            <a:spLocks noGrp="1"/>
          </p:cNvSpPr>
          <p:nvPr>
            <p:ph type="body" idx="1"/>
          </p:nvPr>
        </p:nvSpPr>
        <p:spPr/>
        <p:txBody>
          <a:bodyPr/>
          <a:p>
            <a:r>
              <a:rPr lang="en-US" altLang="zh-CN" b="1"/>
              <a:t>Step 1: </a:t>
            </a:r>
            <a:r>
              <a:rPr lang="zh-CN" altLang="en-US" b="1"/>
              <a:t>数字化</a:t>
            </a:r>
            <a:endParaRPr lang="en-US" altLang="zh-CN" b="1"/>
          </a:p>
          <a:p>
            <a:pPr>
              <a:buNone/>
            </a:pPr>
            <a:r>
              <a:rPr lang="en-US" altLang="zh-CN"/>
              <a:t> </a:t>
            </a:r>
            <a:endParaRPr lang="en-US" altLang="zh-CN"/>
          </a:p>
        </p:txBody>
      </p:sp>
      <p:pic>
        <p:nvPicPr>
          <p:cNvPr id="35844" name="图片 35843" descr="C:\classes\pattern-recognition-spring-2002\images\screen1.gif"/>
          <p:cNvPicPr>
            <a:picLocks noChangeAspect="1"/>
          </p:cNvPicPr>
          <p:nvPr/>
        </p:nvPicPr>
        <p:blipFill>
          <a:blip r:embed="rId1"/>
          <a:stretch>
            <a:fillRect/>
          </a:stretch>
        </p:blipFill>
        <p:spPr>
          <a:xfrm>
            <a:off x="533400" y="2895600"/>
            <a:ext cx="8172450" cy="3543300"/>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占位符 36866"/>
          <p:cNvSpPr>
            <a:spLocks noGrp="1"/>
          </p:cNvSpPr>
          <p:nvPr>
            <p:ph type="body" idx="1"/>
          </p:nvPr>
        </p:nvSpPr>
        <p:spPr/>
        <p:txBody>
          <a:bodyPr/>
          <a:p>
            <a:r>
              <a:rPr lang="en-US" altLang="zh-CN" b="1"/>
              <a:t>Step 2: </a:t>
            </a:r>
            <a:r>
              <a:rPr lang="zh-CN" altLang="en-US" b="1"/>
              <a:t>地址区域定位</a:t>
            </a:r>
            <a:endParaRPr lang="en-US" altLang="zh-CN" b="1"/>
          </a:p>
          <a:p>
            <a:endParaRPr lang="en-US" altLang="zh-CN"/>
          </a:p>
        </p:txBody>
      </p:sp>
      <p:pic>
        <p:nvPicPr>
          <p:cNvPr id="36868" name="图片 36867" descr="C:\classes\pattern-recognition-spring-2002\images\screen2.gif"/>
          <p:cNvPicPr>
            <a:picLocks noChangeAspect="1"/>
          </p:cNvPicPr>
          <p:nvPr/>
        </p:nvPicPr>
        <p:blipFill>
          <a:blip r:embed="rId1"/>
          <a:stretch>
            <a:fillRect/>
          </a:stretch>
        </p:blipFill>
        <p:spPr>
          <a:xfrm>
            <a:off x="485775" y="2729865"/>
            <a:ext cx="8172450" cy="3943350"/>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文本占位符 37890"/>
          <p:cNvSpPr>
            <a:spLocks noGrp="1"/>
          </p:cNvSpPr>
          <p:nvPr>
            <p:ph type="body" idx="1"/>
          </p:nvPr>
        </p:nvSpPr>
        <p:spPr/>
        <p:txBody>
          <a:bodyPr/>
          <a:p>
            <a:r>
              <a:rPr lang="en-US" altLang="zh-CN" b="1"/>
              <a:t>Step 3: </a:t>
            </a:r>
            <a:r>
              <a:rPr lang="zh-CN" altLang="en-US" b="1"/>
              <a:t>地址提取</a:t>
            </a:r>
            <a:endParaRPr lang="zh-CN" altLang="en-US" b="1"/>
          </a:p>
        </p:txBody>
      </p:sp>
      <p:pic>
        <p:nvPicPr>
          <p:cNvPr id="37892" name="图片 37891" descr="C:\classes\pattern-recognition-spring-2002\images\screen3.gif"/>
          <p:cNvPicPr>
            <a:picLocks noChangeAspect="1"/>
          </p:cNvPicPr>
          <p:nvPr/>
        </p:nvPicPr>
        <p:blipFill>
          <a:blip r:embed="rId1"/>
          <a:stretch>
            <a:fillRect/>
          </a:stretch>
        </p:blipFill>
        <p:spPr>
          <a:xfrm>
            <a:off x="609600" y="2743200"/>
            <a:ext cx="8183563" cy="3657600"/>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文本占位符 38914"/>
          <p:cNvSpPr>
            <a:spLocks noGrp="1"/>
          </p:cNvSpPr>
          <p:nvPr>
            <p:ph type="body" idx="1"/>
          </p:nvPr>
        </p:nvSpPr>
        <p:spPr/>
        <p:txBody>
          <a:bodyPr/>
          <a:p>
            <a:r>
              <a:rPr lang="en-US" altLang="zh-CN" b="1"/>
              <a:t>Step 4: </a:t>
            </a:r>
            <a:r>
              <a:rPr lang="zh-CN" altLang="en-US" b="1" err="1"/>
              <a:t>二值化</a:t>
            </a:r>
            <a:endParaRPr lang="zh-CN" altLang="en-US" b="1" err="1"/>
          </a:p>
        </p:txBody>
      </p:sp>
      <p:pic>
        <p:nvPicPr>
          <p:cNvPr id="38916" name="图片 38915" descr="C:\classes\pattern-recognition-spring-2002\images\screen4.gif"/>
          <p:cNvPicPr>
            <a:picLocks noChangeAspect="1"/>
          </p:cNvPicPr>
          <p:nvPr/>
        </p:nvPicPr>
        <p:blipFill>
          <a:blip r:embed="rId1"/>
          <a:stretch>
            <a:fillRect/>
          </a:stretch>
        </p:blipFill>
        <p:spPr>
          <a:xfrm>
            <a:off x="685800" y="2819400"/>
            <a:ext cx="8172450" cy="3668713"/>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p:txBody>
          <a:bodyPr/>
          <a:p>
            <a:r>
              <a:rPr lang="en-US" altLang="zh-CN" b="1"/>
              <a:t>Step 5: </a:t>
            </a:r>
            <a:r>
              <a:rPr lang="zh-CN" altLang="en-US" b="1"/>
              <a:t>分行</a:t>
            </a:r>
            <a:endParaRPr lang="en-US" altLang="zh-CN" b="1"/>
          </a:p>
          <a:p>
            <a:pPr>
              <a:buNone/>
            </a:pPr>
            <a:endParaRPr lang="en-US" altLang="zh-CN"/>
          </a:p>
        </p:txBody>
      </p:sp>
      <p:pic>
        <p:nvPicPr>
          <p:cNvPr id="39940" name="图片 39939" descr="C:\classes\pattern-recognition-spring-2002\images\screen6.gif"/>
          <p:cNvPicPr>
            <a:picLocks noChangeAspect="1"/>
          </p:cNvPicPr>
          <p:nvPr/>
        </p:nvPicPr>
        <p:blipFill>
          <a:blip r:embed="rId1"/>
          <a:stretch>
            <a:fillRect/>
          </a:stretch>
        </p:blipFill>
        <p:spPr>
          <a:xfrm>
            <a:off x="609600" y="2667000"/>
            <a:ext cx="8194675" cy="3635375"/>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文本占位符 40962"/>
          <p:cNvSpPr>
            <a:spLocks noGrp="1"/>
          </p:cNvSpPr>
          <p:nvPr>
            <p:ph type="body" idx="1"/>
          </p:nvPr>
        </p:nvSpPr>
        <p:spPr/>
        <p:txBody>
          <a:bodyPr/>
          <a:p>
            <a:r>
              <a:rPr lang="en-US" altLang="zh-CN" b="1"/>
              <a:t>Step 6: </a:t>
            </a:r>
            <a:r>
              <a:rPr lang="zh-CN" altLang="en-US" b="1"/>
              <a:t>地址语法分析</a:t>
            </a:r>
            <a:endParaRPr lang="en-US" altLang="zh-CN" b="1"/>
          </a:p>
          <a:p>
            <a:endParaRPr lang="en-US" altLang="zh-CN" b="1"/>
          </a:p>
          <a:p>
            <a:endParaRPr lang="en-US" altLang="zh-CN"/>
          </a:p>
        </p:txBody>
      </p:sp>
      <p:pic>
        <p:nvPicPr>
          <p:cNvPr id="40964" name="图片 40963" descr="C:\classes\pattern-recognition-spring-2002\images\screen7.gif"/>
          <p:cNvPicPr>
            <a:picLocks noChangeAspect="1"/>
          </p:cNvPicPr>
          <p:nvPr/>
        </p:nvPicPr>
        <p:blipFill>
          <a:blip r:embed="rId1"/>
          <a:stretch>
            <a:fillRect/>
          </a:stretch>
        </p:blipFill>
        <p:spPr>
          <a:xfrm>
            <a:off x="533400" y="2667000"/>
            <a:ext cx="8194675" cy="3657600"/>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标题 2"/>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422446" y="588669"/>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典型试题</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10646" y="2164936"/>
            <a:ext cx="8392439" cy="1130246"/>
          </a:xfrm>
          <a:prstGeom prst="rect">
            <a:avLst/>
          </a:prstGeom>
          <a:noFill/>
        </p:spPr>
        <p:txBody>
          <a:bodyPr wrap="square" rtlCol="0">
            <a:spAutoFit/>
          </a:bodyPr>
          <a:lstStyle/>
          <a:p>
            <a:pPr>
              <a:lnSpc>
                <a:spcPct val="150000"/>
              </a:lnSpc>
            </a:pP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从图像频域分析来看，噪声、边缘、跳跃部分属于图像的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___</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；背景区域和慢变部分属于图像的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___.</a:t>
            </a: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6"/>
          <p:cNvSpPr txBox="1"/>
          <p:nvPr/>
        </p:nvSpPr>
        <p:spPr>
          <a:xfrm>
            <a:off x="1994556" y="3555820"/>
            <a:ext cx="8282865" cy="1569660"/>
          </a:xfrm>
          <a:prstGeom prst="rect">
            <a:avLst/>
          </a:prstGeom>
          <a:noFill/>
        </p:spPr>
        <p:txBody>
          <a:bodyPr wrap="square" rtlCol="0">
            <a:spAutoFit/>
          </a:bodyPr>
          <a:lstStyle/>
          <a:p>
            <a:pPr algn="ctr"/>
            <a:endParaRPr lang="en-US" altLang="zh-CN" sz="2400" dirty="0" smtClean="0">
              <a:latin typeface="楷体" panose="02010609060101010101" pitchFamily="49" charset="-122"/>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高频分量</a:t>
            </a:r>
            <a:r>
              <a:rPr lang="zh-CN" altLang="en-US" sz="2400" dirty="0" smtClean="0">
                <a:latin typeface="楷体" panose="02010609060101010101" pitchFamily="49" charset="-122"/>
                <a:ea typeface="楷体" panose="02010609060101010101" pitchFamily="49" charset="-122"/>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B.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低频分量</a:t>
            </a:r>
            <a:r>
              <a:rPr lang="zh-CN" altLang="en-US" sz="2400" dirty="0" smtClean="0">
                <a:latin typeface="楷体" panose="02010609060101010101" pitchFamily="49" charset="-122"/>
                <a:ea typeface="楷体" panose="02010609060101010101" pitchFamily="49" charset="-122"/>
              </a:rPr>
              <a:t> </a:t>
            </a:r>
            <a:endParaRPr lang="en-US" altLang="zh-CN" sz="2400" dirty="0" smtClean="0">
              <a:latin typeface="楷体" panose="02010609060101010101" pitchFamily="49" charset="-122"/>
              <a:ea typeface="楷体" panose="02010609060101010101" pitchFamily="49" charset="-122"/>
            </a:endParaRPr>
          </a:p>
          <a:p>
            <a:endParaRPr lang="en-US" altLang="zh-CN" sz="2400" dirty="0" smtClean="0">
              <a:latin typeface="楷体" panose="02010609060101010101" pitchFamily="49" charset="-122"/>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中频分量</a:t>
            </a:r>
            <a:r>
              <a:rPr lang="zh-CN" altLang="en-US" sz="2400" dirty="0" smtClean="0">
                <a:latin typeface="楷体" panose="02010609060101010101" pitchFamily="49" charset="-122"/>
                <a:ea typeface="楷体" panose="02010609060101010101" pitchFamily="49" charset="-122"/>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smtClean="0">
                <a:latin typeface="楷体" panose="02010609060101010101" pitchFamily="49" charset="-122"/>
                <a:ea typeface="楷体" panose="02010609060101010101" pitchFamily="49" charset="-122"/>
              </a:rPr>
              <a:t>以上三个均不是</a:t>
            </a:r>
            <a:endParaRPr lang="zh-CN" altLang="en-US" sz="2400" dirty="0" smtClean="0">
              <a:latin typeface="楷体" panose="02010609060101010101" pitchFamily="49" charset="-122"/>
              <a:ea typeface="楷体" panose="02010609060101010101" pitchFamily="49" charset="-122"/>
            </a:endParaRPr>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文本占位符 41986"/>
          <p:cNvSpPr>
            <a:spLocks noGrp="1"/>
          </p:cNvSpPr>
          <p:nvPr>
            <p:ph type="body" idx="1"/>
          </p:nvPr>
        </p:nvSpPr>
        <p:spPr/>
        <p:txBody>
          <a:bodyPr/>
          <a:p>
            <a:r>
              <a:rPr lang="en-US" altLang="zh-CN" b="1"/>
              <a:t>Step 7: </a:t>
            </a:r>
            <a:r>
              <a:rPr lang="zh-CN" altLang="en-US" b="1"/>
              <a:t>识别</a:t>
            </a:r>
            <a:endParaRPr lang="en-US" altLang="zh-CN" b="1"/>
          </a:p>
          <a:p>
            <a:pPr lvl="1"/>
            <a:r>
              <a:rPr lang="en-US" altLang="zh-CN" b="1"/>
              <a:t>(a)  </a:t>
            </a:r>
            <a:r>
              <a:rPr lang="zh-CN" altLang="en-US" b="1"/>
              <a:t>州缩写识别</a:t>
            </a:r>
            <a:endParaRPr lang="en-US" altLang="zh-CN" b="1"/>
          </a:p>
          <a:p>
            <a:endParaRPr lang="en-US" altLang="zh-CN" b="1"/>
          </a:p>
          <a:p>
            <a:endParaRPr lang="en-US" altLang="zh-CN" b="1"/>
          </a:p>
          <a:p>
            <a:endParaRPr lang="en-US" altLang="zh-CN"/>
          </a:p>
        </p:txBody>
      </p:sp>
      <p:grpSp>
        <p:nvGrpSpPr>
          <p:cNvPr id="41988" name="组合 41987"/>
          <p:cNvGrpSpPr/>
          <p:nvPr/>
        </p:nvGrpSpPr>
        <p:grpSpPr>
          <a:xfrm>
            <a:off x="2362200" y="3429000"/>
            <a:ext cx="3105150" cy="1292225"/>
            <a:chOff x="1008" y="2205"/>
            <a:chExt cx="1956" cy="814"/>
          </a:xfrm>
        </p:grpSpPr>
        <p:pic>
          <p:nvPicPr>
            <p:cNvPr id="41989" name="图片 41988" descr="C:\classes\pattern-recognition-spring-2002\images\screen9.gif"/>
            <p:cNvPicPr>
              <a:picLocks noChangeAspect="1"/>
            </p:cNvPicPr>
            <p:nvPr/>
          </p:nvPicPr>
          <p:blipFill>
            <a:blip r:embed="rId1"/>
            <a:stretch>
              <a:fillRect/>
            </a:stretch>
          </p:blipFill>
          <p:spPr>
            <a:xfrm>
              <a:off x="1008" y="2256"/>
              <a:ext cx="598" cy="763"/>
            </a:xfrm>
            <a:prstGeom prst="rect">
              <a:avLst/>
            </a:prstGeom>
            <a:noFill/>
            <a:ln w="9525">
              <a:noFill/>
            </a:ln>
          </p:spPr>
        </p:pic>
        <p:pic>
          <p:nvPicPr>
            <p:cNvPr id="41990" name="图片 41989" descr="C:\classes\pattern-recognition-spring-2002\images\screen10.gif"/>
            <p:cNvPicPr>
              <a:picLocks noChangeAspect="1"/>
            </p:cNvPicPr>
            <p:nvPr/>
          </p:nvPicPr>
          <p:blipFill>
            <a:blip r:embed="rId2"/>
            <a:stretch>
              <a:fillRect/>
            </a:stretch>
          </p:blipFill>
          <p:spPr>
            <a:xfrm>
              <a:off x="1921" y="2429"/>
              <a:ext cx="403" cy="590"/>
            </a:xfrm>
            <a:prstGeom prst="rect">
              <a:avLst/>
            </a:prstGeom>
            <a:noFill/>
            <a:ln w="9525">
              <a:noFill/>
            </a:ln>
          </p:spPr>
        </p:pic>
        <p:pic>
          <p:nvPicPr>
            <p:cNvPr id="41991" name="图片 41990" descr="C:\classes\pattern-recognition-spring-2002\images\screen11.gif"/>
            <p:cNvPicPr>
              <a:picLocks noChangeAspect="1"/>
            </p:cNvPicPr>
            <p:nvPr/>
          </p:nvPicPr>
          <p:blipFill>
            <a:blip r:embed="rId3"/>
            <a:stretch>
              <a:fillRect/>
            </a:stretch>
          </p:blipFill>
          <p:spPr>
            <a:xfrm>
              <a:off x="2640" y="2205"/>
              <a:ext cx="324" cy="814"/>
            </a:xfrm>
            <a:prstGeom prst="rect">
              <a:avLst/>
            </a:prstGeom>
            <a:noFill/>
            <a:ln w="9525">
              <a:noFill/>
            </a:ln>
          </p:spPr>
        </p:pic>
      </p:grpSp>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p:txBody>
          <a:bodyPr/>
          <a:p>
            <a:r>
              <a:rPr lang="en-US" altLang="zh-CN" b="1"/>
              <a:t>Step 7: </a:t>
            </a:r>
            <a:r>
              <a:rPr lang="zh-CN" altLang="en-US" b="1"/>
              <a:t>识别</a:t>
            </a:r>
            <a:endParaRPr lang="en-US" altLang="zh-CN" b="1"/>
          </a:p>
          <a:p>
            <a:pPr lvl="1"/>
            <a:r>
              <a:rPr lang="en-US" altLang="zh-CN" b="1"/>
              <a:t>(b) </a:t>
            </a:r>
            <a:r>
              <a:rPr lang="zh-CN" altLang="en-US" b="1"/>
              <a:t>邮政编码识别</a:t>
            </a:r>
            <a:endParaRPr lang="en-US" altLang="zh-CN" b="1"/>
          </a:p>
          <a:p>
            <a:endParaRPr lang="en-US" altLang="zh-CN"/>
          </a:p>
        </p:txBody>
      </p:sp>
      <p:graphicFrame>
        <p:nvGraphicFramePr>
          <p:cNvPr id="43012" name="对象 43011"/>
          <p:cNvGraphicFramePr/>
          <p:nvPr/>
        </p:nvGraphicFramePr>
        <p:xfrm>
          <a:off x="1143000" y="3352800"/>
          <a:ext cx="7010400" cy="2646363"/>
        </p:xfrm>
        <a:graphic>
          <a:graphicData uri="http://schemas.openxmlformats.org/presentationml/2006/ole">
            <mc:AlternateContent xmlns:mc="http://schemas.openxmlformats.org/markup-compatibility/2006">
              <mc:Choice xmlns:v="urn:schemas-microsoft-com:vml" Requires="v">
                <p:oleObj spid="_x0000_s3077" name="" r:id="rId1" imgW="5876925" imgH="2219325" progId="Paint.Picture">
                  <p:embed/>
                </p:oleObj>
              </mc:Choice>
              <mc:Fallback>
                <p:oleObj name="" r:id="rId1" imgW="5876925" imgH="2219325" progId="Paint.Picture">
                  <p:embed/>
                  <p:pic>
                    <p:nvPicPr>
                      <p:cNvPr id="0" name="图片 3076"/>
                      <p:cNvPicPr/>
                      <p:nvPr/>
                    </p:nvPicPr>
                    <p:blipFill>
                      <a:blip r:embed="rId2"/>
                      <a:stretch>
                        <a:fillRect/>
                      </a:stretch>
                    </p:blipFill>
                    <p:spPr>
                      <a:xfrm>
                        <a:off x="1143000" y="3352800"/>
                        <a:ext cx="7010400" cy="2646363"/>
                      </a:xfrm>
                      <a:prstGeom prst="rect">
                        <a:avLst/>
                      </a:prstGeom>
                      <a:noFill/>
                      <a:ln w="38100">
                        <a:noFill/>
                        <a:miter/>
                      </a:ln>
                    </p:spPr>
                  </p:pic>
                </p:oleObj>
              </mc:Fallback>
            </mc:AlternateContent>
          </a:graphicData>
        </a:graphic>
      </p:graphicFrame>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文本占位符 44034"/>
          <p:cNvSpPr>
            <a:spLocks noGrp="1"/>
          </p:cNvSpPr>
          <p:nvPr>
            <p:ph type="body" idx="1"/>
          </p:nvPr>
        </p:nvSpPr>
        <p:spPr/>
        <p:txBody>
          <a:bodyPr/>
          <a:p>
            <a:r>
              <a:rPr lang="en-US" altLang="zh-CN" b="1"/>
              <a:t>Step 7: </a:t>
            </a:r>
            <a:r>
              <a:rPr lang="zh-CN" altLang="en-US" b="1"/>
              <a:t>识别</a:t>
            </a:r>
            <a:endParaRPr lang="en-US" altLang="zh-CN" b="1"/>
          </a:p>
          <a:p>
            <a:pPr lvl="1"/>
            <a:r>
              <a:rPr lang="en-US" altLang="zh-CN" b="1"/>
              <a:t>(c) </a:t>
            </a:r>
            <a:r>
              <a:rPr lang="zh-CN" altLang="en-US" b="1"/>
              <a:t>街道号识别</a:t>
            </a:r>
            <a:endParaRPr lang="en-US" altLang="zh-CN" b="1"/>
          </a:p>
          <a:p>
            <a:endParaRPr lang="en-US" altLang="zh-CN"/>
          </a:p>
        </p:txBody>
      </p:sp>
      <p:graphicFrame>
        <p:nvGraphicFramePr>
          <p:cNvPr id="44036" name="对象 44035"/>
          <p:cNvGraphicFramePr/>
          <p:nvPr/>
        </p:nvGraphicFramePr>
        <p:xfrm>
          <a:off x="1447800" y="3352800"/>
          <a:ext cx="6172200" cy="1436688"/>
        </p:xfrm>
        <a:graphic>
          <a:graphicData uri="http://schemas.openxmlformats.org/presentationml/2006/ole">
            <mc:AlternateContent xmlns:mc="http://schemas.openxmlformats.org/markup-compatibility/2006">
              <mc:Choice xmlns:v="urn:schemas-microsoft-com:vml" Requires="v">
                <p:oleObj spid="_x0000_s3078" name="" r:id="rId1" imgW="4171950" imgH="971550" progId="Paint.Picture">
                  <p:embed/>
                </p:oleObj>
              </mc:Choice>
              <mc:Fallback>
                <p:oleObj name="" r:id="rId1" imgW="4171950" imgH="971550" progId="Paint.Picture">
                  <p:embed/>
                  <p:pic>
                    <p:nvPicPr>
                      <p:cNvPr id="0" name="图片 3077"/>
                      <p:cNvPicPr/>
                      <p:nvPr/>
                    </p:nvPicPr>
                    <p:blipFill>
                      <a:blip r:embed="rId2"/>
                      <a:stretch>
                        <a:fillRect/>
                      </a:stretch>
                    </p:blipFill>
                    <p:spPr>
                      <a:xfrm>
                        <a:off x="1447800" y="3352800"/>
                        <a:ext cx="6172200" cy="1436688"/>
                      </a:xfrm>
                      <a:prstGeom prst="rect">
                        <a:avLst/>
                      </a:prstGeom>
                      <a:noFill/>
                      <a:ln w="38100">
                        <a:noFill/>
                        <a:miter/>
                      </a:ln>
                    </p:spPr>
                  </p:pic>
                </p:oleObj>
              </mc:Fallback>
            </mc:AlternateContent>
          </a:graphicData>
        </a:graphic>
      </p:graphicFrame>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文本占位符 45058"/>
          <p:cNvSpPr>
            <a:spLocks noGrp="1"/>
          </p:cNvSpPr>
          <p:nvPr>
            <p:ph type="body" idx="1"/>
          </p:nvPr>
        </p:nvSpPr>
        <p:spPr/>
        <p:txBody>
          <a:bodyPr/>
          <a:p>
            <a:r>
              <a:rPr lang="en-US" altLang="zh-CN" b="1"/>
              <a:t>Step 8: </a:t>
            </a:r>
            <a:r>
              <a:rPr lang="zh-CN" altLang="en-US" b="1"/>
              <a:t>街道名识别</a:t>
            </a:r>
            <a:endParaRPr lang="zh-CN" altLang="en-US" b="1"/>
          </a:p>
        </p:txBody>
      </p:sp>
      <p:graphicFrame>
        <p:nvGraphicFramePr>
          <p:cNvPr id="45060" name="对象 45059"/>
          <p:cNvGraphicFramePr/>
          <p:nvPr/>
        </p:nvGraphicFramePr>
        <p:xfrm>
          <a:off x="914400" y="3733800"/>
          <a:ext cx="7848600" cy="1752600"/>
        </p:xfrm>
        <a:graphic>
          <a:graphicData uri="http://schemas.openxmlformats.org/presentationml/2006/ole">
            <mc:AlternateContent xmlns:mc="http://schemas.openxmlformats.org/markup-compatibility/2006">
              <mc:Choice xmlns:v="urn:schemas-microsoft-com:vml" Requires="v">
                <p:oleObj spid="_x0000_s3076" name="" r:id="rId1" imgW="6867525" imgH="1171575" progId="Paint.Picture">
                  <p:embed/>
                </p:oleObj>
              </mc:Choice>
              <mc:Fallback>
                <p:oleObj name="" r:id="rId1" imgW="6867525" imgH="1171575" progId="Paint.Picture">
                  <p:embed/>
                  <p:pic>
                    <p:nvPicPr>
                      <p:cNvPr id="0" name="图片 3075"/>
                      <p:cNvPicPr/>
                      <p:nvPr/>
                    </p:nvPicPr>
                    <p:blipFill>
                      <a:blip r:embed="rId2"/>
                      <a:stretch>
                        <a:fillRect/>
                      </a:stretch>
                    </p:blipFill>
                    <p:spPr>
                      <a:xfrm>
                        <a:off x="914400" y="3733800"/>
                        <a:ext cx="7848600" cy="1752600"/>
                      </a:xfrm>
                      <a:prstGeom prst="rect">
                        <a:avLst/>
                      </a:prstGeom>
                      <a:noFill/>
                      <a:ln w="38100">
                        <a:noFill/>
                        <a:miter/>
                      </a:ln>
                    </p:spPr>
                  </p:pic>
                </p:oleObj>
              </mc:Fallback>
            </mc:AlternateContent>
          </a:graphicData>
        </a:graphic>
      </p:graphicFrame>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文本占位符 46082"/>
          <p:cNvSpPr>
            <a:spLocks noGrp="1"/>
          </p:cNvSpPr>
          <p:nvPr>
            <p:ph type="body" idx="1"/>
          </p:nvPr>
        </p:nvSpPr>
        <p:spPr/>
        <p:txBody>
          <a:bodyPr/>
          <a:p>
            <a:r>
              <a:rPr lang="en-US" altLang="zh-CN" b="1"/>
              <a:t>Step 9: </a:t>
            </a:r>
            <a:r>
              <a:rPr lang="zh-CN" altLang="en-US" b="1"/>
              <a:t>门牌号识别</a:t>
            </a:r>
            <a:endParaRPr lang="zh-CN" altLang="en-US" b="1"/>
          </a:p>
        </p:txBody>
      </p:sp>
      <p:pic>
        <p:nvPicPr>
          <p:cNvPr id="46084" name="图片 46083" descr="C:\classes\pattern-recognition-spring-2002\images\screen21.gif"/>
          <p:cNvPicPr>
            <a:picLocks noChangeAspect="1"/>
          </p:cNvPicPr>
          <p:nvPr/>
        </p:nvPicPr>
        <p:blipFill>
          <a:blip r:embed="rId1"/>
          <a:stretch>
            <a:fillRect/>
          </a:stretch>
        </p:blipFill>
        <p:spPr>
          <a:xfrm>
            <a:off x="2362200" y="2895600"/>
            <a:ext cx="3736975" cy="2549525"/>
          </a:xfrm>
          <a:prstGeom prst="rect">
            <a:avLst/>
          </a:prstGeom>
          <a:noFill/>
          <a:ln w="9525">
            <a:noFill/>
          </a:ln>
        </p:spPr>
      </p:pic>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2" name="标题 35841"/>
          <p:cNvSpPr>
            <a:spLocks noGrp="1"/>
          </p:cNvSpPr>
          <p:nvPr>
            <p:ph type="title"/>
          </p:nvPr>
        </p:nvSpPr>
        <p:spPr>
          <a:xfrm>
            <a:off x="393700" y="267971"/>
            <a:ext cx="7886700" cy="1325563"/>
          </a:xfrm>
        </p:spPr>
        <p:txBody>
          <a:bodyPr anchor="ctr" anchorCtr="0"/>
          <a:p>
            <a:pPr algn="l">
              <a:buClrTx/>
              <a:buSzTx/>
              <a:buFontTx/>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手写地址识别系统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649288" y="469900"/>
            <a:ext cx="7772400" cy="1066800"/>
          </a:xfrm>
          <a:prstGeom prst="rect">
            <a:avLst/>
          </a:prstGeom>
          <a:noFill/>
          <a:ln w="9525">
            <a:noFill/>
            <a:miter lim="800000"/>
          </a:ln>
        </p:spPr>
        <p:txBody>
          <a:bodyPr/>
          <a:lstStyle/>
          <a:p>
            <a:pPr defTabSz="914400" eaLnBrk="1" hangingPunct="1">
              <a:spcBef>
                <a:spcPct val="20000"/>
              </a:spcBef>
              <a:spcAft>
                <a:spcPts val="600"/>
              </a:spcAft>
            </a:pPr>
            <a:r>
              <a:rPr lang="zh-CN" altLang="en-US" sz="3600" dirty="0" smtClean="0">
                <a:solidFill>
                  <a:srgbClr val="00B0F0"/>
                </a:solidFill>
                <a:latin typeface="微软雅黑" panose="020B0503020204020204" pitchFamily="34" charset="-122"/>
                <a:ea typeface="微软雅黑" panose="020B0503020204020204" pitchFamily="34" charset="-122"/>
              </a:rPr>
              <a:t>车牌识别系统</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pic>
        <p:nvPicPr>
          <p:cNvPr id="30723" name="Picture 3"/>
          <p:cNvPicPr>
            <a:picLocks noChangeAspect="1" noChangeArrowheads="1"/>
          </p:cNvPicPr>
          <p:nvPr/>
        </p:nvPicPr>
        <p:blipFill>
          <a:blip r:embed="rId1" cstate="print"/>
          <a:srcRect/>
          <a:stretch>
            <a:fillRect/>
          </a:stretch>
        </p:blipFill>
        <p:spPr bwMode="auto">
          <a:xfrm>
            <a:off x="984250" y="1404938"/>
            <a:ext cx="6754813" cy="5065712"/>
          </a:xfrm>
          <a:prstGeom prst="rect">
            <a:avLst/>
          </a:prstGeom>
          <a:noFill/>
          <a:ln w="9525">
            <a:noFill/>
            <a:miter lim="800000"/>
            <a:headEnd/>
            <a:tailEnd/>
          </a:ln>
        </p:spPr>
      </p:pic>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4"/>
          <p:cNvSpPr txBox="1"/>
          <p:nvPr/>
        </p:nvSpPr>
        <p:spPr bwMode="auto">
          <a:xfrm>
            <a:off x="649288" y="469900"/>
            <a:ext cx="7772400" cy="1066800"/>
          </a:xfrm>
          <a:prstGeom prst="rect">
            <a:avLst/>
          </a:prstGeom>
          <a:noFill/>
          <a:ln w="9525">
            <a:noFill/>
            <a:miter lim="800000"/>
          </a:ln>
        </p:spPr>
        <p:txBody>
          <a:bodyPr/>
          <a:lstStyle/>
          <a:p>
            <a:pPr>
              <a:spcBef>
                <a:spcPct val="20000"/>
              </a:spcBef>
              <a:spcAft>
                <a:spcPts val="600"/>
              </a:spcAft>
            </a:pPr>
            <a:r>
              <a:rPr lang="zh-CN" altLang="en-US" sz="3600" dirty="0" smtClean="0">
                <a:solidFill>
                  <a:srgbClr val="00B0F0"/>
                </a:solidFill>
                <a:latin typeface="微软雅黑" panose="020B0503020204020204" pitchFamily="34" charset="-122"/>
                <a:ea typeface="微软雅黑" panose="020B0503020204020204" pitchFamily="34" charset="-122"/>
              </a:rPr>
              <a:t>车牌识别系统</a:t>
            </a:r>
            <a:endParaRPr lang="zh-CN" altLang="en-US" sz="3600" dirty="0" smtClean="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pP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pic>
        <p:nvPicPr>
          <p:cNvPr id="31747" name="Picture 3"/>
          <p:cNvPicPr>
            <a:picLocks noChangeAspect="1" noChangeArrowheads="1"/>
          </p:cNvPicPr>
          <p:nvPr/>
        </p:nvPicPr>
        <p:blipFill>
          <a:blip r:embed="rId1" cstate="print"/>
          <a:srcRect/>
          <a:stretch>
            <a:fillRect/>
          </a:stretch>
        </p:blipFill>
        <p:spPr bwMode="auto">
          <a:xfrm>
            <a:off x="1011238" y="1387475"/>
            <a:ext cx="6813550" cy="5110163"/>
          </a:xfrm>
          <a:prstGeom prst="rect">
            <a:avLst/>
          </a:prstGeom>
          <a:noFill/>
          <a:ln w="9525">
            <a:noFill/>
            <a:miter lim="800000"/>
            <a:headEnd/>
            <a:tailEnd/>
          </a:ln>
        </p:spPr>
      </p:pic>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94907" y="179109"/>
            <a:ext cx="5791200" cy="1371600"/>
          </a:xfrm>
        </p:spPr>
        <p:txBody>
          <a:bodyPr>
            <a:normAutofit/>
          </a:bodyPr>
          <a:lstStyle/>
          <a:p>
            <a:pPr>
              <a:defRPr/>
            </a:pPr>
            <a:r>
              <a:rPr lang="zh-CN" altLang="en-US" sz="3600" dirty="0" smtClean="0">
                <a:solidFill>
                  <a:srgbClr val="00B0F0"/>
                </a:solidFill>
                <a:latin typeface="微软雅黑" panose="020B0503020204020204" pitchFamily="34" charset="-122"/>
                <a:ea typeface="微软雅黑" panose="020B0503020204020204" pitchFamily="34" charset="-122"/>
                <a:cs typeface="+mn-cs"/>
              </a:rPr>
              <a:t>车牌识别系统</a:t>
            </a:r>
            <a:endParaRPr lang="zh-CN" altLang="en-US" sz="3600" dirty="0" smtClean="0">
              <a:solidFill>
                <a:srgbClr val="00B0F0"/>
              </a:solidFill>
              <a:latin typeface="微软雅黑" panose="020B0503020204020204" pitchFamily="34" charset="-122"/>
              <a:ea typeface="微软雅黑" panose="020B0503020204020204" pitchFamily="34" charset="-122"/>
              <a:cs typeface="+mn-cs"/>
            </a:endParaRPr>
          </a:p>
        </p:txBody>
      </p:sp>
      <p:sp>
        <p:nvSpPr>
          <p:cNvPr id="32771" name="Rectangle 3"/>
          <p:cNvSpPr>
            <a:spLocks noGrp="1" noChangeArrowheads="1"/>
          </p:cNvSpPr>
          <p:nvPr>
            <p:ph type="body" idx="1"/>
          </p:nvPr>
        </p:nvSpPr>
        <p:spPr>
          <a:xfrm>
            <a:off x="457200" y="1376134"/>
            <a:ext cx="6989763" cy="1916112"/>
          </a:xfrm>
        </p:spPr>
        <p:txBody>
          <a:bodyPr/>
          <a:lstStyle/>
          <a:p>
            <a:r>
              <a:rPr lang="zh-CN" altLang="en-US" sz="2800" dirty="0" smtClean="0">
                <a:latin typeface="楷体" panose="02010609060101010101" pitchFamily="49" charset="-122"/>
                <a:ea typeface="楷体" panose="02010609060101010101" pitchFamily="49" charset="-122"/>
              </a:rPr>
              <a:t>从摄像头获取包含车牌的彩色图象</a:t>
            </a:r>
            <a:endParaRPr lang="zh-CN" altLang="en-US" sz="2800" dirty="0" smtClean="0">
              <a:latin typeface="楷体" panose="02010609060101010101" pitchFamily="49" charset="-122"/>
              <a:ea typeface="楷体" panose="02010609060101010101" pitchFamily="49" charset="-122"/>
            </a:endParaRPr>
          </a:p>
          <a:p>
            <a:r>
              <a:rPr lang="zh-CN" altLang="en-US" sz="2800" dirty="0" smtClean="0">
                <a:latin typeface="楷体" panose="02010609060101010101" pitchFamily="49" charset="-122"/>
                <a:ea typeface="楷体" panose="02010609060101010101" pitchFamily="49" charset="-122"/>
              </a:rPr>
              <a:t>车牌定位和获取</a:t>
            </a:r>
            <a:endParaRPr lang="zh-CN" altLang="en-US" sz="2800" dirty="0" smtClean="0">
              <a:latin typeface="楷体" panose="02010609060101010101" pitchFamily="49" charset="-122"/>
              <a:ea typeface="楷体" panose="02010609060101010101" pitchFamily="49" charset="-122"/>
            </a:endParaRPr>
          </a:p>
          <a:p>
            <a:pPr algn="l">
              <a:buClrTx/>
              <a:buSzTx/>
            </a:pPr>
            <a:r>
              <a:rPr lang="zh-CN" altLang="en-US" sz="2800" dirty="0" smtClean="0">
                <a:latin typeface="楷体" panose="02010609060101010101" pitchFamily="49" charset="-122"/>
                <a:ea typeface="楷体" panose="02010609060101010101" pitchFamily="49" charset="-122"/>
              </a:rPr>
              <a:t>字符分割和识别</a:t>
            </a:r>
            <a:endParaRPr lang="zh-CN" altLang="en-US" sz="2800" dirty="0" smtClean="0">
              <a:latin typeface="楷体" panose="02010609060101010101" pitchFamily="49" charset="-122"/>
              <a:ea typeface="楷体" panose="02010609060101010101" pitchFamily="49" charset="-122"/>
            </a:endParaRPr>
          </a:p>
        </p:txBody>
      </p:sp>
      <p:grpSp>
        <p:nvGrpSpPr>
          <p:cNvPr id="2" name="Group 22"/>
          <p:cNvGrpSpPr/>
          <p:nvPr/>
        </p:nvGrpSpPr>
        <p:grpSpPr bwMode="auto">
          <a:xfrm>
            <a:off x="708862" y="3271099"/>
            <a:ext cx="7907238" cy="2685248"/>
            <a:chOff x="249" y="2478"/>
            <a:chExt cx="5126" cy="1769"/>
          </a:xfrm>
        </p:grpSpPr>
        <p:sp>
          <p:nvSpPr>
            <p:cNvPr id="32774" name="Text Box 4"/>
            <p:cNvSpPr txBox="1">
              <a:spLocks noChangeArrowheads="1"/>
            </p:cNvSpPr>
            <p:nvPr/>
          </p:nvSpPr>
          <p:spPr bwMode="auto">
            <a:xfrm>
              <a:off x="567" y="2598"/>
              <a:ext cx="1043" cy="333"/>
            </a:xfrm>
            <a:prstGeom prst="rect">
              <a:avLst/>
            </a:prstGeom>
            <a:noFill/>
            <a:ln w="9525">
              <a:solidFill>
                <a:schemeClr val="tx1"/>
              </a:solidFill>
              <a:miter lim="800000"/>
            </a:ln>
          </p:spPr>
          <p:txBody>
            <a:bodyPr>
              <a:spAutoFit/>
            </a:bodyPr>
            <a:lstStyle/>
            <a:p>
              <a:pPr>
                <a:spcBef>
                  <a:spcPct val="50000"/>
                </a:spcBef>
              </a:pPr>
              <a:r>
                <a:rPr lang="zh-CN" altLang="en-US" sz="2800" dirty="0">
                  <a:latin typeface="楷体" panose="02010609060101010101" pitchFamily="49" charset="-122"/>
                  <a:ea typeface="楷体" panose="02010609060101010101" pitchFamily="49" charset="-122"/>
                </a:rPr>
                <a:t>输入图象</a:t>
              </a:r>
              <a:endParaRPr lang="zh-CN" altLang="en-US" sz="2800" dirty="0">
                <a:latin typeface="楷体" panose="02010609060101010101" pitchFamily="49" charset="-122"/>
                <a:ea typeface="楷体" panose="02010609060101010101" pitchFamily="49" charset="-122"/>
              </a:endParaRPr>
            </a:p>
          </p:txBody>
        </p:sp>
        <p:sp>
          <p:nvSpPr>
            <p:cNvPr id="32775" name="Text Box 5"/>
            <p:cNvSpPr txBox="1">
              <a:spLocks noChangeArrowheads="1"/>
            </p:cNvSpPr>
            <p:nvPr/>
          </p:nvSpPr>
          <p:spPr bwMode="auto">
            <a:xfrm>
              <a:off x="2336" y="2598"/>
              <a:ext cx="1043"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特征提取</a:t>
              </a:r>
              <a:endParaRPr lang="zh-CN" altLang="en-US" sz="2800">
                <a:latin typeface="楷体" panose="02010609060101010101" pitchFamily="49" charset="-122"/>
                <a:ea typeface="楷体" panose="02010609060101010101" pitchFamily="49" charset="-122"/>
              </a:endParaRPr>
            </a:p>
          </p:txBody>
        </p:sp>
        <p:sp>
          <p:nvSpPr>
            <p:cNvPr id="32776" name="Text Box 6"/>
            <p:cNvSpPr txBox="1">
              <a:spLocks noChangeArrowheads="1"/>
            </p:cNvSpPr>
            <p:nvPr/>
          </p:nvSpPr>
          <p:spPr bwMode="auto">
            <a:xfrm>
              <a:off x="4150" y="2598"/>
              <a:ext cx="1043"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粗略定位</a:t>
              </a:r>
              <a:endParaRPr lang="zh-CN" altLang="en-US" sz="2800">
                <a:latin typeface="楷体" panose="02010609060101010101" pitchFamily="49" charset="-122"/>
                <a:ea typeface="楷体" panose="02010609060101010101" pitchFamily="49" charset="-122"/>
              </a:endParaRPr>
            </a:p>
          </p:txBody>
        </p:sp>
        <p:sp>
          <p:nvSpPr>
            <p:cNvPr id="32777" name="Text Box 7"/>
            <p:cNvSpPr txBox="1">
              <a:spLocks noChangeArrowheads="1"/>
            </p:cNvSpPr>
            <p:nvPr/>
          </p:nvSpPr>
          <p:spPr bwMode="auto">
            <a:xfrm>
              <a:off x="567" y="3188"/>
              <a:ext cx="1043"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分割字符</a:t>
              </a:r>
              <a:endParaRPr lang="zh-CN" altLang="en-US" sz="2800">
                <a:latin typeface="楷体" panose="02010609060101010101" pitchFamily="49" charset="-122"/>
                <a:ea typeface="楷体" panose="02010609060101010101" pitchFamily="49" charset="-122"/>
              </a:endParaRPr>
            </a:p>
          </p:txBody>
        </p:sp>
        <p:sp>
          <p:nvSpPr>
            <p:cNvPr id="32778" name="Text Box 8"/>
            <p:cNvSpPr txBox="1">
              <a:spLocks noChangeArrowheads="1"/>
            </p:cNvSpPr>
            <p:nvPr/>
          </p:nvSpPr>
          <p:spPr bwMode="auto">
            <a:xfrm>
              <a:off x="2336" y="3188"/>
              <a:ext cx="1043"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确定类型</a:t>
              </a:r>
              <a:endParaRPr lang="zh-CN" altLang="en-US" sz="2800">
                <a:latin typeface="楷体" panose="02010609060101010101" pitchFamily="49" charset="-122"/>
                <a:ea typeface="楷体" panose="02010609060101010101" pitchFamily="49" charset="-122"/>
              </a:endParaRPr>
            </a:p>
          </p:txBody>
        </p:sp>
        <p:sp>
          <p:nvSpPr>
            <p:cNvPr id="32779" name="Text Box 9"/>
            <p:cNvSpPr txBox="1">
              <a:spLocks noChangeArrowheads="1"/>
            </p:cNvSpPr>
            <p:nvPr/>
          </p:nvSpPr>
          <p:spPr bwMode="auto">
            <a:xfrm>
              <a:off x="4150" y="3188"/>
              <a:ext cx="1043"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精细定位</a:t>
              </a:r>
              <a:endParaRPr lang="zh-CN" altLang="en-US" sz="2800">
                <a:latin typeface="楷体" panose="02010609060101010101" pitchFamily="49" charset="-122"/>
                <a:ea typeface="楷体" panose="02010609060101010101" pitchFamily="49" charset="-122"/>
              </a:endParaRPr>
            </a:p>
          </p:txBody>
        </p:sp>
        <p:sp>
          <p:nvSpPr>
            <p:cNvPr id="32780" name="Text Box 10"/>
            <p:cNvSpPr txBox="1">
              <a:spLocks noChangeArrowheads="1"/>
            </p:cNvSpPr>
            <p:nvPr/>
          </p:nvSpPr>
          <p:spPr bwMode="auto">
            <a:xfrm>
              <a:off x="385" y="3793"/>
              <a:ext cx="1315" cy="333"/>
            </a:xfrm>
            <a:prstGeom prst="rect">
              <a:avLst/>
            </a:prstGeom>
            <a:noFill/>
            <a:ln w="9525">
              <a:solidFill>
                <a:schemeClr val="tx1"/>
              </a:solidFill>
              <a:miter lim="800000"/>
            </a:ln>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识别、输出</a:t>
              </a:r>
              <a:endParaRPr lang="zh-CN" altLang="en-US" sz="2800">
                <a:latin typeface="楷体" panose="02010609060101010101" pitchFamily="49" charset="-122"/>
                <a:ea typeface="楷体" panose="02010609060101010101" pitchFamily="49" charset="-122"/>
              </a:endParaRPr>
            </a:p>
          </p:txBody>
        </p:sp>
        <p:sp>
          <p:nvSpPr>
            <p:cNvPr id="32781" name="Line 11"/>
            <p:cNvSpPr>
              <a:spLocks noChangeShapeType="1"/>
            </p:cNvSpPr>
            <p:nvPr/>
          </p:nvSpPr>
          <p:spPr bwMode="auto">
            <a:xfrm>
              <a:off x="1610" y="2779"/>
              <a:ext cx="726" cy="0"/>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2" name="Line 12"/>
            <p:cNvSpPr>
              <a:spLocks noChangeShapeType="1"/>
            </p:cNvSpPr>
            <p:nvPr/>
          </p:nvSpPr>
          <p:spPr bwMode="auto">
            <a:xfrm>
              <a:off x="3379" y="2779"/>
              <a:ext cx="771" cy="1"/>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3" name="Line 13"/>
            <p:cNvSpPr>
              <a:spLocks noChangeShapeType="1"/>
            </p:cNvSpPr>
            <p:nvPr/>
          </p:nvSpPr>
          <p:spPr bwMode="auto">
            <a:xfrm>
              <a:off x="4694" y="2931"/>
              <a:ext cx="0" cy="272"/>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4" name="Line 14"/>
            <p:cNvSpPr>
              <a:spLocks noChangeShapeType="1"/>
            </p:cNvSpPr>
            <p:nvPr/>
          </p:nvSpPr>
          <p:spPr bwMode="auto">
            <a:xfrm flipH="1">
              <a:off x="3379" y="3339"/>
              <a:ext cx="771" cy="0"/>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5" name="Line 15"/>
            <p:cNvSpPr>
              <a:spLocks noChangeShapeType="1"/>
            </p:cNvSpPr>
            <p:nvPr/>
          </p:nvSpPr>
          <p:spPr bwMode="auto">
            <a:xfrm flipH="1">
              <a:off x="1610" y="3339"/>
              <a:ext cx="726" cy="0"/>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6" name="Line 16"/>
            <p:cNvSpPr>
              <a:spLocks noChangeShapeType="1"/>
            </p:cNvSpPr>
            <p:nvPr/>
          </p:nvSpPr>
          <p:spPr bwMode="auto">
            <a:xfrm>
              <a:off x="1066" y="3521"/>
              <a:ext cx="0" cy="272"/>
            </a:xfrm>
            <a:prstGeom prst="line">
              <a:avLst/>
            </a:prstGeom>
            <a:noFill/>
            <a:ln w="9525">
              <a:solidFill>
                <a:schemeClr val="tx1"/>
              </a:solidFill>
              <a:round/>
              <a:tailEnd type="triangle" w="med" len="med"/>
            </a:ln>
          </p:spPr>
          <p:txBody>
            <a:bodyPr/>
            <a:lstStyle/>
            <a:p>
              <a:endParaRPr lang="zh-CN" altLang="en-US" sz="2800">
                <a:latin typeface="楷体" panose="02010609060101010101" pitchFamily="49" charset="-122"/>
                <a:ea typeface="楷体" panose="02010609060101010101" pitchFamily="49" charset="-122"/>
              </a:endParaRPr>
            </a:p>
          </p:txBody>
        </p:sp>
        <p:sp>
          <p:nvSpPr>
            <p:cNvPr id="32787" name="Freeform 18"/>
            <p:cNvSpPr/>
            <p:nvPr/>
          </p:nvSpPr>
          <p:spPr bwMode="auto">
            <a:xfrm>
              <a:off x="2200" y="2478"/>
              <a:ext cx="3175" cy="1179"/>
            </a:xfrm>
            <a:custGeom>
              <a:avLst/>
              <a:gdLst>
                <a:gd name="T0" fmla="*/ 0 w 3175"/>
                <a:gd name="T1" fmla="*/ 0 h 1179"/>
                <a:gd name="T2" fmla="*/ 3175 w 3175"/>
                <a:gd name="T3" fmla="*/ 0 h 1179"/>
                <a:gd name="T4" fmla="*/ 3175 w 3175"/>
                <a:gd name="T5" fmla="*/ 1179 h 1179"/>
                <a:gd name="T6" fmla="*/ 1814 w 3175"/>
                <a:gd name="T7" fmla="*/ 1179 h 1179"/>
                <a:gd name="T8" fmla="*/ 1814 w 3175"/>
                <a:gd name="T9" fmla="*/ 498 h 1179"/>
                <a:gd name="T10" fmla="*/ 0 w 3175"/>
                <a:gd name="T11" fmla="*/ 498 h 1179"/>
                <a:gd name="T12" fmla="*/ 0 w 3175"/>
                <a:gd name="T13" fmla="*/ 0 h 1179"/>
                <a:gd name="T14" fmla="*/ 0 60000 65536"/>
                <a:gd name="T15" fmla="*/ 0 60000 65536"/>
                <a:gd name="T16" fmla="*/ 0 60000 65536"/>
                <a:gd name="T17" fmla="*/ 0 60000 65536"/>
                <a:gd name="T18" fmla="*/ 0 60000 65536"/>
                <a:gd name="T19" fmla="*/ 0 60000 65536"/>
                <a:gd name="T20" fmla="*/ 0 60000 65536"/>
                <a:gd name="T21" fmla="*/ 0 w 3175"/>
                <a:gd name="T22" fmla="*/ 0 h 1179"/>
                <a:gd name="T23" fmla="*/ 3175 w 3175"/>
                <a:gd name="T24" fmla="*/ 1179 h 1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5" h="1179">
                  <a:moveTo>
                    <a:pt x="0" y="0"/>
                  </a:moveTo>
                  <a:lnTo>
                    <a:pt x="3175" y="0"/>
                  </a:lnTo>
                  <a:lnTo>
                    <a:pt x="3175" y="1179"/>
                  </a:lnTo>
                  <a:lnTo>
                    <a:pt x="1814" y="1179"/>
                  </a:lnTo>
                  <a:lnTo>
                    <a:pt x="1814" y="498"/>
                  </a:lnTo>
                  <a:lnTo>
                    <a:pt x="0" y="498"/>
                  </a:lnTo>
                  <a:lnTo>
                    <a:pt x="0" y="0"/>
                  </a:lnTo>
                  <a:close/>
                </a:path>
              </a:pathLst>
            </a:custGeom>
            <a:noFill/>
            <a:ln w="38100">
              <a:solidFill>
                <a:schemeClr val="hlink"/>
              </a:solidFill>
              <a:prstDash val="dash"/>
              <a:round/>
            </a:ln>
          </p:spPr>
          <p:txBody>
            <a:bodyPr/>
            <a:lstStyle/>
            <a:p>
              <a:endParaRPr lang="zh-CN" altLang="en-US" sz="2800">
                <a:latin typeface="楷体" panose="02010609060101010101" pitchFamily="49" charset="-122"/>
                <a:ea typeface="楷体" panose="02010609060101010101" pitchFamily="49" charset="-122"/>
              </a:endParaRPr>
            </a:p>
          </p:txBody>
        </p:sp>
        <p:sp>
          <p:nvSpPr>
            <p:cNvPr id="32788" name="Freeform 21"/>
            <p:cNvSpPr/>
            <p:nvPr/>
          </p:nvSpPr>
          <p:spPr bwMode="auto">
            <a:xfrm>
              <a:off x="249" y="3113"/>
              <a:ext cx="3311" cy="1134"/>
            </a:xfrm>
            <a:custGeom>
              <a:avLst/>
              <a:gdLst>
                <a:gd name="T0" fmla="*/ 0 w 3311"/>
                <a:gd name="T1" fmla="*/ 0 h 1134"/>
                <a:gd name="T2" fmla="*/ 3311 w 3311"/>
                <a:gd name="T3" fmla="*/ 0 h 1134"/>
                <a:gd name="T4" fmla="*/ 3311 w 3311"/>
                <a:gd name="T5" fmla="*/ 544 h 1134"/>
                <a:gd name="T6" fmla="*/ 1678 w 3311"/>
                <a:gd name="T7" fmla="*/ 544 h 1134"/>
                <a:gd name="T8" fmla="*/ 1678 w 3311"/>
                <a:gd name="T9" fmla="*/ 1134 h 1134"/>
                <a:gd name="T10" fmla="*/ 1 w 3311"/>
                <a:gd name="T11" fmla="*/ 1130 h 1134"/>
                <a:gd name="T12" fmla="*/ 0 w 3311"/>
                <a:gd name="T13" fmla="*/ 0 h 1134"/>
                <a:gd name="T14" fmla="*/ 0 60000 65536"/>
                <a:gd name="T15" fmla="*/ 0 60000 65536"/>
                <a:gd name="T16" fmla="*/ 0 60000 65536"/>
                <a:gd name="T17" fmla="*/ 0 60000 65536"/>
                <a:gd name="T18" fmla="*/ 0 60000 65536"/>
                <a:gd name="T19" fmla="*/ 0 60000 65536"/>
                <a:gd name="T20" fmla="*/ 0 60000 65536"/>
                <a:gd name="T21" fmla="*/ 0 w 3311"/>
                <a:gd name="T22" fmla="*/ 0 h 1134"/>
                <a:gd name="T23" fmla="*/ 3311 w 3311"/>
                <a:gd name="T24" fmla="*/ 1134 h 1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1" h="1134">
                  <a:moveTo>
                    <a:pt x="0" y="0"/>
                  </a:moveTo>
                  <a:lnTo>
                    <a:pt x="3311" y="0"/>
                  </a:lnTo>
                  <a:lnTo>
                    <a:pt x="3311" y="544"/>
                  </a:lnTo>
                  <a:lnTo>
                    <a:pt x="1678" y="544"/>
                  </a:lnTo>
                  <a:lnTo>
                    <a:pt x="1678" y="1134"/>
                  </a:lnTo>
                  <a:lnTo>
                    <a:pt x="1" y="1130"/>
                  </a:lnTo>
                  <a:lnTo>
                    <a:pt x="0" y="0"/>
                  </a:lnTo>
                  <a:close/>
                </a:path>
              </a:pathLst>
            </a:custGeom>
            <a:noFill/>
            <a:ln w="38100">
              <a:solidFill>
                <a:schemeClr val="hlink"/>
              </a:solidFill>
              <a:prstDash val="dashDot"/>
              <a:round/>
            </a:ln>
          </p:spPr>
          <p:txBody>
            <a:bodyPr/>
            <a:lstStyle/>
            <a:p>
              <a:endParaRPr lang="zh-CN" altLang="en-US" sz="2800">
                <a:latin typeface="楷体" panose="02010609060101010101" pitchFamily="49" charset="-122"/>
                <a:ea typeface="楷体" panose="02010609060101010101" pitchFamily="49" charset="-122"/>
              </a:endParaRPr>
            </a:p>
          </p:txBody>
        </p:sp>
      </p:grpSp>
      <p:sp>
        <p:nvSpPr>
          <p:cNvPr id="22" name="矩形 21"/>
          <p:cNvSpPr/>
          <p:nvPr/>
        </p:nvSpPr>
        <p:spPr>
          <a:xfrm>
            <a:off x="8469313" y="0"/>
            <a:ext cx="466725" cy="357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Text Box 6"/>
          <p:cNvSpPr txBox="1">
            <a:spLocks noChangeArrowheads="1"/>
          </p:cNvSpPr>
          <p:nvPr/>
        </p:nvSpPr>
        <p:spPr bwMode="auto">
          <a:xfrm>
            <a:off x="1730743" y="6169938"/>
            <a:ext cx="6388943" cy="523220"/>
          </a:xfrm>
          <a:prstGeom prst="rect">
            <a:avLst/>
          </a:prstGeom>
          <a:solidFill>
            <a:schemeClr val="accent1"/>
          </a:solidFill>
          <a:ln w="9525">
            <a:solidFill>
              <a:srgbClr val="660066"/>
            </a:solidFill>
            <a:miter lim="800000"/>
          </a:ln>
          <a:effectLst/>
        </p:spPr>
        <p:txBody>
          <a:bodyPr wrap="square">
            <a:spAutoFit/>
          </a:bodyPr>
          <a:lstStyle/>
          <a:p>
            <a:pPr algn="ctr">
              <a:spcBef>
                <a:spcPct val="50000"/>
              </a:spcBef>
              <a:buClr>
                <a:schemeClr val="accent2"/>
              </a:buClr>
              <a:buFont typeface="Wingdings" panose="05000000000000000000" pitchFamily="2" charset="2"/>
              <a:buNone/>
            </a:pPr>
            <a:r>
              <a:rPr lang="zh-CN" altLang="en-US" sz="2800" dirty="0" smtClean="0">
                <a:solidFill>
                  <a:schemeClr val="bg1"/>
                </a:solidFill>
                <a:latin typeface="黑体" panose="02010609060101010101" pitchFamily="2" charset="-122"/>
                <a:ea typeface="黑体" panose="02010609060101010101" pitchFamily="2" charset="-122"/>
              </a:rPr>
              <a:t>用于车牌识别的模式识别系统流程图</a:t>
            </a:r>
            <a:endParaRPr lang="zh-CN" altLang="en-US" sz="2800"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6285865" y="3054350"/>
            <a:ext cx="2468880" cy="221361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172835" y="2555240"/>
            <a:ext cx="2922905" cy="398780"/>
          </a:xfrm>
          <a:prstGeom prst="rect">
            <a:avLst/>
          </a:prstGeom>
          <a:noFill/>
        </p:spPr>
        <p:txBody>
          <a:bodyPr wrap="square" rtlCol="0">
            <a:spAutoFit/>
          </a:bodyPr>
          <a:p>
            <a:r>
              <a:rPr lang="zh-CN" altLang="en-US" sz="2000">
                <a:solidFill>
                  <a:srgbClr val="FF0000"/>
                </a:solidFill>
                <a:latin typeface="微软雅黑" panose="020B0503020204020204" pitchFamily="34" charset="-122"/>
                <a:ea typeface="微软雅黑" panose="020B0503020204020204" pitchFamily="34" charset="-122"/>
              </a:rPr>
              <a:t>为什么需要两步定位？</a:t>
            </a:r>
            <a:endParaRPr lang="zh-CN" altLang="en-US" sz="20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649288" y="469900"/>
            <a:ext cx="7772400" cy="1066800"/>
          </a:xfrm>
          <a:prstGeom prst="rect">
            <a:avLst/>
          </a:prstGeom>
          <a:noFill/>
          <a:ln w="9525">
            <a:noFill/>
            <a:miter lim="800000"/>
          </a:ln>
        </p:spPr>
        <p:txBody>
          <a:bodyPr/>
          <a:lstStyle/>
          <a:p>
            <a:pPr defTabSz="914400" eaLnBrk="1" hangingPunct="1">
              <a:spcBef>
                <a:spcPct val="20000"/>
              </a:spcBef>
              <a:spcAft>
                <a:spcPts val="600"/>
              </a:spcAft>
            </a:pPr>
            <a:r>
              <a:rPr lang="zh-CN" altLang="en-US" sz="3600" dirty="0" smtClean="0">
                <a:solidFill>
                  <a:srgbClr val="00B0F0"/>
                </a:solidFill>
                <a:latin typeface="微软雅黑" panose="020B0503020204020204" pitchFamily="34" charset="-122"/>
                <a:ea typeface="微软雅黑" panose="020B0503020204020204" pitchFamily="34" charset="-122"/>
              </a:rPr>
              <a:t>车牌识别系统</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771" name="Rectangle 3"/>
          <p:cNvSpPr>
            <a:spLocks noGrp="1" noChangeArrowheads="1"/>
          </p:cNvSpPr>
          <p:nvPr>
            <p:ph type="body" idx="1"/>
          </p:nvPr>
        </p:nvSpPr>
        <p:spPr>
          <a:xfrm>
            <a:off x="457200" y="1250950"/>
            <a:ext cx="8415020" cy="1915795"/>
          </a:xfrm>
        </p:spPr>
        <p:txBody>
          <a:bodyPr/>
          <a:p>
            <a:pPr marL="457200" indent="-457200" algn="l">
              <a:buFont typeface="Arial" panose="020B0604020202020204" pitchFamily="34" charset="0"/>
              <a:buChar char="•"/>
            </a:pPr>
            <a:r>
              <a:rPr lang="zh-CN" altLang="en-US" sz="2800" dirty="0" smtClean="0">
                <a:latin typeface="楷体" panose="02010609060101010101" pitchFamily="49" charset="-122"/>
                <a:ea typeface="楷体" panose="02010609060101010101" pitchFamily="49" charset="-122"/>
              </a:rPr>
              <a:t>定位的常用判别标准：</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Precision</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精准率</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Recall</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召回率</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F-Score</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(F</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分数</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l">
              <a:buFont typeface="Arial" panose="020B0604020202020204" pitchFamily="34" charset="0"/>
              <a:buChar char="•"/>
            </a:pP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三者定义：</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586990" y="2573020"/>
            <a:ext cx="3124200" cy="1013460"/>
          </a:xfrm>
          <a:prstGeom prst="rect">
            <a:avLst/>
          </a:prstGeom>
        </p:spPr>
      </p:pic>
      <p:pic>
        <p:nvPicPr>
          <p:cNvPr id="3" name="图片 2"/>
          <p:cNvPicPr>
            <a:picLocks noChangeAspect="1"/>
          </p:cNvPicPr>
          <p:nvPr/>
        </p:nvPicPr>
        <p:blipFill>
          <a:blip r:embed="rId2"/>
          <a:stretch>
            <a:fillRect/>
          </a:stretch>
        </p:blipFill>
        <p:spPr>
          <a:xfrm>
            <a:off x="2654300" y="3586480"/>
            <a:ext cx="2865120" cy="960120"/>
          </a:xfrm>
          <a:prstGeom prst="rect">
            <a:avLst/>
          </a:prstGeom>
        </p:spPr>
      </p:pic>
      <p:pic>
        <p:nvPicPr>
          <p:cNvPr id="5" name="图片 4"/>
          <p:cNvPicPr>
            <a:picLocks noChangeAspect="1"/>
          </p:cNvPicPr>
          <p:nvPr/>
        </p:nvPicPr>
        <p:blipFill>
          <a:blip r:embed="rId3"/>
          <a:stretch>
            <a:fillRect/>
          </a:stretch>
        </p:blipFill>
        <p:spPr>
          <a:xfrm>
            <a:off x="2219325" y="4546600"/>
            <a:ext cx="4198620" cy="1021080"/>
          </a:xfrm>
          <a:prstGeom prst="rect">
            <a:avLst/>
          </a:prstGeom>
        </p:spPr>
      </p:pic>
      <p:sp>
        <p:nvSpPr>
          <p:cNvPr id="6" name="文本框 5"/>
          <p:cNvSpPr txBox="1"/>
          <p:nvPr/>
        </p:nvSpPr>
        <p:spPr>
          <a:xfrm>
            <a:off x="457200" y="5605780"/>
            <a:ext cx="8364855" cy="1252855"/>
          </a:xfrm>
          <a:prstGeom prst="rect">
            <a:avLst/>
          </a:prstGeom>
          <a:noFill/>
        </p:spPr>
        <p:txBody>
          <a:bodyPr wrap="square" rtlCol="0" anchor="t">
            <a:spAutoFit/>
          </a:bodyPr>
          <a:p>
            <a:pPr indent="0" algn="l">
              <a:lnSpc>
                <a:spcPct val="90000"/>
              </a:lnSpc>
              <a:spcBef>
                <a:spcPts val="1000"/>
              </a:spcBef>
              <a:buClrTx/>
              <a:buSzTx/>
              <a:buFont typeface="Arial" panose="020B0604020202020204" pitchFamily="34" charset="0"/>
              <a:buNone/>
            </a:pP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True Positive (TP,</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真正类</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 False Positive (FP,</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假正类</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)，True Negative (TN,</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真负类</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)和False Negative (FN</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，假负类</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649288" y="469900"/>
            <a:ext cx="7772400" cy="1066800"/>
          </a:xfrm>
          <a:prstGeom prst="rect">
            <a:avLst/>
          </a:prstGeom>
          <a:noFill/>
          <a:ln w="9525">
            <a:noFill/>
            <a:miter lim="800000"/>
          </a:ln>
        </p:spPr>
        <p:txBody>
          <a:bodyPr/>
          <a:lstStyle/>
          <a:p>
            <a:pPr defTabSz="914400">
              <a:spcBef>
                <a:spcPct val="20000"/>
              </a:spcBef>
              <a:spcAft>
                <a:spcPts val="600"/>
              </a:spcAft>
            </a:pPr>
            <a:r>
              <a:rPr lang="en-US" altLang="zh-CN" sz="3600" dirty="0">
                <a:solidFill>
                  <a:srgbClr val="00B0F0"/>
                </a:solidFill>
                <a:latin typeface="微软雅黑" panose="020B0503020204020204" pitchFamily="34" charset="-122"/>
                <a:ea typeface="微软雅黑" panose="020B0503020204020204" pitchFamily="34" charset="-122"/>
              </a:rPr>
              <a:t>Precision/Recall</a:t>
            </a:r>
            <a:r>
              <a:rPr lang="zh-CN" altLang="en-US" sz="3600" dirty="0">
                <a:solidFill>
                  <a:srgbClr val="00B0F0"/>
                </a:solidFill>
                <a:latin typeface="微软雅黑" panose="020B0503020204020204" pitchFamily="34" charset="-122"/>
                <a:ea typeface="微软雅黑" panose="020B0503020204020204" pitchFamily="34" charset="-122"/>
              </a:rPr>
              <a:t>理解：神奇宝贝识别</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0" name="图片 99"/>
          <p:cNvPicPr/>
          <p:nvPr/>
        </p:nvPicPr>
        <p:blipFill>
          <a:blip r:embed="rId1" r:link="rId2"/>
          <a:srcRect l="64271" t="17131" b="14235"/>
          <a:stretch>
            <a:fillRect/>
          </a:stretch>
        </p:blipFill>
        <p:spPr>
          <a:xfrm>
            <a:off x="2140585" y="2249170"/>
            <a:ext cx="2388870" cy="2359025"/>
          </a:xfrm>
          <a:prstGeom prst="rect">
            <a:avLst/>
          </a:prstGeom>
          <a:noFill/>
          <a:ln w="9525">
            <a:noFill/>
          </a:ln>
        </p:spPr>
      </p:pic>
      <p:sp>
        <p:nvSpPr>
          <p:cNvPr id="2" name="文本框 1"/>
          <p:cNvSpPr txBox="1"/>
          <p:nvPr/>
        </p:nvSpPr>
        <p:spPr>
          <a:xfrm>
            <a:off x="389890" y="1521460"/>
            <a:ext cx="8677910" cy="478155"/>
          </a:xfrm>
          <a:prstGeom prst="rect">
            <a:avLst/>
          </a:prstGeom>
          <a:noFill/>
        </p:spPr>
        <p:txBody>
          <a:bodyPr wrap="square" rtlCol="0" anchor="t">
            <a:spAutoFit/>
          </a:bodyPr>
          <a:p>
            <a:pPr marL="457200" indent="-457200">
              <a:lnSpc>
                <a:spcPct val="90000"/>
              </a:lnSpc>
              <a:spcBef>
                <a:spcPts val="1000"/>
              </a:spcBef>
              <a:buClrTx/>
              <a:buSzTx/>
              <a:buFont typeface="Arial" panose="020B0604020202020204" pitchFamily="34" charset="0"/>
              <a:buChar char="•"/>
            </a:pPr>
            <a:r>
              <a:rPr lang="zh-CN" altLang="en-US" sz="2800" dirty="0" smtClean="0">
                <a:solidFill>
                  <a:srgbClr val="0070C0"/>
                </a:solidFill>
                <a:latin typeface="楷体" panose="02010609060101010101" pitchFamily="49" charset="-122"/>
                <a:ea typeface="楷体" panose="02010609060101010101" pitchFamily="49" charset="-122"/>
              </a:rPr>
              <a:t>目标</a:t>
            </a:r>
            <a:r>
              <a:rPr lang="zh-CN" altLang="en-US" sz="2800" dirty="0" smtClean="0">
                <a:latin typeface="楷体" panose="02010609060101010101" pitchFamily="49" charset="-122"/>
                <a:ea typeface="楷体" panose="02010609060101010101" pitchFamily="49" charset="-122"/>
              </a:rPr>
              <a:t>：输入一个神奇宝贝图片，分出它是不是龙系。</a:t>
            </a:r>
            <a:endParaRPr lang="zh-CN" altLang="en-US" sz="2800" dirty="0" smtClean="0">
              <a:latin typeface="楷体" panose="02010609060101010101" pitchFamily="49" charset="-122"/>
              <a:ea typeface="楷体" panose="02010609060101010101" pitchFamily="49" charset="-122"/>
            </a:endParaRPr>
          </a:p>
        </p:txBody>
      </p:sp>
      <p:sp>
        <p:nvSpPr>
          <p:cNvPr id="3" name="文本框 2"/>
          <p:cNvSpPr txBox="1"/>
          <p:nvPr/>
        </p:nvSpPr>
        <p:spPr>
          <a:xfrm>
            <a:off x="514350" y="4753610"/>
            <a:ext cx="8185150" cy="1381125"/>
          </a:xfrm>
          <a:prstGeom prst="rect">
            <a:avLst/>
          </a:prstGeom>
          <a:noFill/>
        </p:spPr>
        <p:txBody>
          <a:bodyPr wrap="square" rtlCol="0" anchor="t">
            <a:spAutoFit/>
          </a:bodyPr>
          <a:p>
            <a:pPr marL="457200" indent="-457200">
              <a:lnSpc>
                <a:spcPct val="90000"/>
              </a:lnSpc>
              <a:spcBef>
                <a:spcPts val="1000"/>
              </a:spcBef>
              <a:buClrTx/>
              <a:buSzTx/>
              <a:buFont typeface="Arial" panose="020B0604020202020204" pitchFamily="34" charset="0"/>
              <a:buChar char="•"/>
            </a:pPr>
            <a:r>
              <a:rPr lang="zh-CN" altLang="en-US" sz="2800" dirty="0" smtClean="0">
                <a:solidFill>
                  <a:srgbClr val="0070C0"/>
                </a:solidFill>
                <a:latin typeface="楷体" panose="02010609060101010101" pitchFamily="49" charset="-122"/>
                <a:ea typeface="楷体" panose="02010609060101010101" pitchFamily="49" charset="-122"/>
              </a:rPr>
              <a:t>特征提取</a:t>
            </a:r>
            <a:r>
              <a:rPr lang="zh-CN" altLang="en-US" sz="2800" dirty="0" smtClean="0">
                <a:latin typeface="楷体" panose="02010609060101010101" pitchFamily="49" charset="-122"/>
                <a:ea typeface="楷体" panose="02010609060101010101" pitchFamily="49" charset="-122"/>
              </a:rPr>
              <a:t>：假设收集了一只喷火龙、一只快龙，通过观察得到它们共有的特征：他们有翅膀</a:t>
            </a:r>
            <a:endParaRPr lang="zh-CN" altLang="en-US" sz="2800" dirty="0" smtClean="0">
              <a:latin typeface="楷体" panose="02010609060101010101" pitchFamily="49" charset="-122"/>
              <a:ea typeface="楷体" panose="02010609060101010101" pitchFamily="49" charset="-122"/>
            </a:endParaRPr>
          </a:p>
          <a:p>
            <a:pPr marL="457200" indent="-457200">
              <a:lnSpc>
                <a:spcPct val="90000"/>
              </a:lnSpc>
              <a:spcBef>
                <a:spcPts val="1000"/>
              </a:spcBef>
              <a:buClrTx/>
              <a:buSzTx/>
              <a:buFont typeface="Arial" panose="020B0604020202020204" pitchFamily="34" charset="0"/>
              <a:buChar char="•"/>
            </a:pPr>
            <a:r>
              <a:rPr lang="zh-CN" altLang="en-US" sz="2800" dirty="0" smtClean="0">
                <a:solidFill>
                  <a:srgbClr val="0070C0"/>
                </a:solidFill>
                <a:latin typeface="楷体" panose="02010609060101010101" pitchFamily="49" charset="-122"/>
                <a:ea typeface="楷体" panose="02010609060101010101" pitchFamily="49" charset="-122"/>
              </a:rPr>
              <a:t>特征选择</a:t>
            </a:r>
            <a:r>
              <a:rPr lang="zh-CN" altLang="en-US" sz="2800" dirty="0" smtClean="0">
                <a:latin typeface="楷体" panose="02010609060101010101" pitchFamily="49" charset="-122"/>
                <a:ea typeface="楷体" panose="02010609060101010101" pitchFamily="49" charset="-122"/>
              </a:rPr>
              <a:t>：选择是否</a:t>
            </a:r>
            <a:r>
              <a:rPr lang="zh-CN" altLang="en-US" sz="2800" dirty="0" smtClean="0">
                <a:solidFill>
                  <a:srgbClr val="FF0000"/>
                </a:solidFill>
                <a:latin typeface="楷体" panose="02010609060101010101" pitchFamily="49" charset="-122"/>
                <a:ea typeface="楷体" panose="02010609060101010101" pitchFamily="49" charset="-122"/>
              </a:rPr>
              <a:t>有翅膀</a:t>
            </a:r>
            <a:r>
              <a:rPr lang="zh-CN" altLang="en-US" sz="2800" dirty="0" smtClean="0">
                <a:latin typeface="楷体" panose="02010609060101010101" pitchFamily="49" charset="-122"/>
                <a:ea typeface="楷体" panose="02010609060101010101" pitchFamily="49" charset="-122"/>
              </a:rPr>
              <a:t>作为特征判别龙系</a:t>
            </a:r>
            <a:endParaRPr lang="zh-CN" altLang="en-US" sz="2800" dirty="0" smtClean="0">
              <a:latin typeface="楷体" panose="02010609060101010101" pitchFamily="49" charset="-122"/>
              <a:ea typeface="楷体" panose="02010609060101010101" pitchFamily="49" charset="-122"/>
            </a:endParaRPr>
          </a:p>
        </p:txBody>
      </p:sp>
      <p:pic>
        <p:nvPicPr>
          <p:cNvPr id="105" name="图片 104"/>
          <p:cNvPicPr/>
          <p:nvPr/>
        </p:nvPicPr>
        <p:blipFill>
          <a:blip r:embed="rId3" r:link="rId4"/>
          <a:stretch>
            <a:fillRect/>
          </a:stretch>
        </p:blipFill>
        <p:spPr>
          <a:xfrm>
            <a:off x="5048885" y="2127885"/>
            <a:ext cx="2240915" cy="23939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422446" y="588669"/>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典型试题</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10646" y="2164936"/>
            <a:ext cx="8392439" cy="1200329"/>
          </a:xfrm>
          <a:prstGeom prst="rect">
            <a:avLst/>
          </a:prstGeom>
          <a:noFill/>
        </p:spPr>
        <p:txBody>
          <a:bodyPr wrap="square" rtlCol="0">
            <a:spAutoFit/>
          </a:bodyPr>
          <a:lstStyle/>
          <a:p>
            <a:pPr>
              <a:lnSpc>
                <a:spcPct val="150000"/>
              </a:lnSpc>
            </a:pP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从图像频域分析来看，噪声、边缘、跳跃部分属于图像的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；背景区域和慢变部分属于图像的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_.</a:t>
            </a: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6"/>
          <p:cNvSpPr txBox="1"/>
          <p:nvPr/>
        </p:nvSpPr>
        <p:spPr>
          <a:xfrm>
            <a:off x="1994556" y="3555820"/>
            <a:ext cx="8282865" cy="1569660"/>
          </a:xfrm>
          <a:prstGeom prst="rect">
            <a:avLst/>
          </a:prstGeom>
          <a:noFill/>
        </p:spPr>
        <p:txBody>
          <a:bodyPr wrap="square" rtlCol="0">
            <a:spAutoFit/>
          </a:bodyPr>
          <a:lstStyle/>
          <a:p>
            <a:pPr algn="ctr"/>
            <a:endParaRPr lang="en-US" altLang="zh-CN" sz="2400" dirty="0" smtClean="0">
              <a:latin typeface="楷体" panose="02010609060101010101" pitchFamily="49" charset="-122"/>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高频分量</a:t>
            </a:r>
            <a:r>
              <a:rPr lang="zh-CN" altLang="en-US" sz="2400" dirty="0" smtClean="0">
                <a:latin typeface="楷体" panose="02010609060101010101" pitchFamily="49" charset="-122"/>
                <a:ea typeface="楷体" panose="02010609060101010101" pitchFamily="49" charset="-122"/>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B.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低频分量</a:t>
            </a:r>
            <a:r>
              <a:rPr lang="zh-CN" altLang="en-US" sz="2400" dirty="0" smtClean="0">
                <a:latin typeface="楷体" panose="02010609060101010101" pitchFamily="49" charset="-122"/>
                <a:ea typeface="楷体" panose="02010609060101010101" pitchFamily="49" charset="-122"/>
              </a:rPr>
              <a:t> </a:t>
            </a:r>
            <a:endParaRPr lang="en-US" altLang="zh-CN" sz="2400" dirty="0" smtClean="0">
              <a:latin typeface="楷体" panose="02010609060101010101" pitchFamily="49" charset="-122"/>
              <a:ea typeface="楷体" panose="02010609060101010101" pitchFamily="49" charset="-122"/>
            </a:endParaRPr>
          </a:p>
          <a:p>
            <a:endParaRPr lang="en-US" altLang="zh-CN" sz="2400" dirty="0" smtClean="0">
              <a:latin typeface="楷体" panose="02010609060101010101" pitchFamily="49" charset="-122"/>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中频分量</a:t>
            </a:r>
            <a:r>
              <a:rPr lang="zh-CN" altLang="en-US" sz="2400" dirty="0" smtClean="0">
                <a:latin typeface="楷体" panose="02010609060101010101" pitchFamily="49" charset="-122"/>
                <a:ea typeface="楷体" panose="02010609060101010101" pitchFamily="49" charset="-122"/>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smtClean="0">
                <a:latin typeface="楷体" panose="02010609060101010101" pitchFamily="49" charset="-122"/>
                <a:ea typeface="楷体" panose="02010609060101010101" pitchFamily="49" charset="-122"/>
              </a:rPr>
              <a:t>以上三个均不是</a:t>
            </a:r>
            <a:endParaRPr lang="zh-CN" altLang="en-US" sz="2400" dirty="0" smtClean="0">
              <a:latin typeface="楷体" panose="02010609060101010101" pitchFamily="49" charset="-122"/>
              <a:ea typeface="楷体" panose="02010609060101010101" pitchFamily="49" charset="-122"/>
            </a:endParaRP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448628" y="469900"/>
            <a:ext cx="7772400" cy="1066800"/>
          </a:xfrm>
          <a:prstGeom prst="rect">
            <a:avLst/>
          </a:prstGeom>
          <a:noFill/>
          <a:ln w="9525">
            <a:noFill/>
            <a:miter lim="800000"/>
          </a:ln>
        </p:spPr>
        <p:txBody>
          <a:bodyPr/>
          <a:lstStyle/>
          <a:p>
            <a:pPr defTabSz="914400">
              <a:spcBef>
                <a:spcPct val="20000"/>
              </a:spcBef>
              <a:spcAft>
                <a:spcPts val="600"/>
              </a:spcAft>
            </a:pPr>
            <a:r>
              <a:rPr lang="zh-CN" altLang="en-US" sz="3600" dirty="0">
                <a:solidFill>
                  <a:srgbClr val="00B0F0"/>
                </a:solidFill>
                <a:latin typeface="微软雅黑" panose="020B0503020204020204" pitchFamily="34" charset="-122"/>
                <a:ea typeface="微软雅黑" panose="020B0503020204020204" pitchFamily="34" charset="-122"/>
              </a:rPr>
              <a:t>神奇宝贝识别</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图片 7"/>
          <p:cNvPicPr>
            <a:picLocks noChangeAspect="1"/>
          </p:cNvPicPr>
          <p:nvPr/>
        </p:nvPicPr>
        <p:blipFill>
          <a:blip r:embed="rId1"/>
          <a:srcRect r="15383"/>
          <a:stretch>
            <a:fillRect/>
          </a:stretch>
        </p:blipFill>
        <p:spPr>
          <a:xfrm>
            <a:off x="663575" y="3737610"/>
            <a:ext cx="4003040" cy="2666365"/>
          </a:xfrm>
          <a:prstGeom prst="rect">
            <a:avLst/>
          </a:prstGeom>
        </p:spPr>
      </p:pic>
      <p:pic>
        <p:nvPicPr>
          <p:cNvPr id="101" name="图片 100"/>
          <p:cNvPicPr/>
          <p:nvPr/>
        </p:nvPicPr>
        <p:blipFill>
          <a:blip r:embed="rId2" r:link="rId3"/>
          <a:stretch>
            <a:fillRect/>
          </a:stretch>
        </p:blipFill>
        <p:spPr>
          <a:xfrm>
            <a:off x="5034280" y="1684655"/>
            <a:ext cx="1445260" cy="1715770"/>
          </a:xfrm>
          <a:prstGeom prst="rect">
            <a:avLst/>
          </a:prstGeom>
          <a:noFill/>
          <a:ln w="9525">
            <a:noFill/>
          </a:ln>
        </p:spPr>
      </p:pic>
      <p:sp>
        <p:nvSpPr>
          <p:cNvPr id="9" name="文本框 8"/>
          <p:cNvSpPr txBox="1"/>
          <p:nvPr/>
        </p:nvSpPr>
        <p:spPr>
          <a:xfrm>
            <a:off x="5120640" y="3940810"/>
            <a:ext cx="4133850" cy="2540635"/>
          </a:xfrm>
          <a:prstGeom prst="rect">
            <a:avLst/>
          </a:prstGeom>
          <a:noFill/>
        </p:spPr>
        <p:txBody>
          <a:bodyPr wrap="square" rtlCol="0" anchor="t">
            <a:spAutoFit/>
          </a:bodyPr>
          <a:p>
            <a:pPr marL="457200" indent="-457200">
              <a:lnSpc>
                <a:spcPct val="90000"/>
              </a:lnSpc>
              <a:spcBef>
                <a:spcPts val="1000"/>
              </a:spcBef>
              <a:buClrTx/>
              <a:buSzTx/>
              <a:buFont typeface="Arial" panose="020B0604020202020204" pitchFamily="34" charset="0"/>
              <a:buChar char="•"/>
            </a:pPr>
            <a:r>
              <a:rPr lang="zh-CN" altLang="en-US" sz="2800" dirty="0" smtClean="0">
                <a:latin typeface="楷体" panose="02010609060101010101" pitchFamily="49" charset="-122"/>
                <a:ea typeface="楷体" panose="02010609060101010101" pitchFamily="49" charset="-122"/>
              </a:rPr>
              <a:t>现有</a:t>
            </a:r>
            <a:r>
              <a:rPr lang="en-US" altLang="zh-CN" sz="2800" dirty="0" smtClean="0">
                <a:latin typeface="楷体" panose="02010609060101010101" pitchFamily="49" charset="-122"/>
                <a:ea typeface="楷体" panose="02010609060101010101" pitchFamily="49" charset="-122"/>
              </a:rPr>
              <a:t>10</a:t>
            </a:r>
            <a:r>
              <a:rPr lang="zh-CN" altLang="en-US" sz="2800" dirty="0" smtClean="0">
                <a:latin typeface="楷体" panose="02010609060101010101" pitchFamily="49" charset="-122"/>
                <a:ea typeface="楷体" panose="02010609060101010101" pitchFamily="49" charset="-122"/>
              </a:rPr>
              <a:t>张测试集图像</a:t>
            </a:r>
            <a:endParaRPr lang="zh-CN" altLang="en-US" sz="2800" dirty="0" smtClean="0">
              <a:latin typeface="楷体" panose="02010609060101010101" pitchFamily="49" charset="-122"/>
              <a:ea typeface="楷体" panose="02010609060101010101" pitchFamily="49" charset="-122"/>
            </a:endParaRPr>
          </a:p>
          <a:p>
            <a:pPr marL="457200" indent="-457200">
              <a:lnSpc>
                <a:spcPct val="90000"/>
              </a:lnSpc>
              <a:spcBef>
                <a:spcPts val="1000"/>
              </a:spcBef>
              <a:buClrTx/>
              <a:buSzTx/>
              <a:buFont typeface="Arial" panose="020B0604020202020204" pitchFamily="34" charset="0"/>
              <a:buChar char="•"/>
            </a:pPr>
            <a:r>
              <a:rPr lang="en-US" altLang="zh-CN" sz="2800" dirty="0" smtClean="0">
                <a:latin typeface="楷体" panose="02010609060101010101" pitchFamily="49" charset="-122"/>
                <a:ea typeface="楷体" panose="02010609060101010101" pitchFamily="49" charset="-122"/>
              </a:rPr>
              <a:t>TP=3</a:t>
            </a:r>
            <a:endParaRPr lang="en-US" altLang="zh-CN" sz="2800" dirty="0" smtClean="0">
              <a:latin typeface="楷体" panose="02010609060101010101" pitchFamily="49" charset="-122"/>
              <a:ea typeface="楷体" panose="02010609060101010101" pitchFamily="49" charset="-122"/>
            </a:endParaRPr>
          </a:p>
          <a:p>
            <a:pPr marL="457200" indent="-457200">
              <a:lnSpc>
                <a:spcPct val="90000"/>
              </a:lnSpc>
              <a:spcBef>
                <a:spcPts val="1000"/>
              </a:spcBef>
              <a:buClrTx/>
              <a:buSzTx/>
              <a:buFont typeface="Arial" panose="020B0604020202020204" pitchFamily="34" charset="0"/>
              <a:buChar char="•"/>
            </a:pPr>
            <a:r>
              <a:rPr lang="en-US" altLang="zh-CN" sz="2800" dirty="0" smtClean="0">
                <a:latin typeface="楷体" panose="02010609060101010101" pitchFamily="49" charset="-122"/>
                <a:ea typeface="楷体" panose="02010609060101010101" pitchFamily="49" charset="-122"/>
              </a:rPr>
              <a:t>FP=5</a:t>
            </a:r>
            <a:endParaRPr lang="en-US" altLang="zh-CN" sz="2800" dirty="0" smtClean="0">
              <a:latin typeface="楷体" panose="02010609060101010101" pitchFamily="49" charset="-122"/>
              <a:ea typeface="楷体" panose="02010609060101010101" pitchFamily="49" charset="-122"/>
            </a:endParaRPr>
          </a:p>
          <a:p>
            <a:pPr marL="457200" indent="-457200">
              <a:lnSpc>
                <a:spcPct val="90000"/>
              </a:lnSpc>
              <a:spcBef>
                <a:spcPts val="1000"/>
              </a:spcBef>
              <a:buClrTx/>
              <a:buSzTx/>
              <a:buFont typeface="Arial" panose="020B0604020202020204" pitchFamily="34" charset="0"/>
              <a:buChar char="•"/>
            </a:pPr>
            <a:r>
              <a:rPr lang="en-US" altLang="zh-CN" sz="2800" dirty="0" smtClean="0">
                <a:latin typeface="楷体" panose="02010609060101010101" pitchFamily="49" charset="-122"/>
                <a:ea typeface="楷体" panose="02010609060101010101" pitchFamily="49" charset="-122"/>
              </a:rPr>
              <a:t>TN=1</a:t>
            </a:r>
            <a:endParaRPr lang="en-US" altLang="zh-CN" sz="2800" dirty="0" smtClean="0">
              <a:latin typeface="楷体" panose="02010609060101010101" pitchFamily="49" charset="-122"/>
              <a:ea typeface="楷体" panose="02010609060101010101" pitchFamily="49" charset="-122"/>
            </a:endParaRPr>
          </a:p>
          <a:p>
            <a:pPr marL="457200" indent="-457200">
              <a:lnSpc>
                <a:spcPct val="90000"/>
              </a:lnSpc>
              <a:spcBef>
                <a:spcPts val="1000"/>
              </a:spcBef>
              <a:buClrTx/>
              <a:buSzTx/>
              <a:buFont typeface="Arial" panose="020B0604020202020204" pitchFamily="34" charset="0"/>
              <a:buChar char="•"/>
            </a:pPr>
            <a:r>
              <a:rPr lang="en-US" altLang="zh-CN" sz="2800" dirty="0" smtClean="0">
                <a:latin typeface="楷体" panose="02010609060101010101" pitchFamily="49" charset="-122"/>
                <a:ea typeface="楷体" panose="02010609060101010101" pitchFamily="49" charset="-122"/>
              </a:rPr>
              <a:t>FN=1</a:t>
            </a:r>
            <a:endParaRPr lang="en-US" altLang="zh-CN" sz="2800" dirty="0" smtClean="0">
              <a:latin typeface="楷体" panose="02010609060101010101" pitchFamily="49" charset="-122"/>
              <a:ea typeface="楷体" panose="02010609060101010101" pitchFamily="49" charset="-122"/>
            </a:endParaRPr>
          </a:p>
        </p:txBody>
      </p:sp>
      <p:pic>
        <p:nvPicPr>
          <p:cNvPr id="102" name="图片 101"/>
          <p:cNvPicPr/>
          <p:nvPr/>
        </p:nvPicPr>
        <p:blipFill>
          <a:blip r:embed="rId4" r:link="rId5"/>
          <a:stretch>
            <a:fillRect/>
          </a:stretch>
        </p:blipFill>
        <p:spPr>
          <a:xfrm>
            <a:off x="7131050" y="1844675"/>
            <a:ext cx="1341120" cy="1535430"/>
          </a:xfrm>
          <a:prstGeom prst="rect">
            <a:avLst/>
          </a:prstGeom>
          <a:noFill/>
          <a:ln w="9525">
            <a:noFill/>
          </a:ln>
        </p:spPr>
      </p:pic>
      <p:sp>
        <p:nvSpPr>
          <p:cNvPr id="10" name="矩形 9"/>
          <p:cNvSpPr/>
          <p:nvPr/>
        </p:nvSpPr>
        <p:spPr>
          <a:xfrm>
            <a:off x="172720" y="1677035"/>
            <a:ext cx="4668520"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743710" y="1278255"/>
            <a:ext cx="2922905"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TP</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515620" y="3737610"/>
            <a:ext cx="4231640" cy="285178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378075" y="3382010"/>
            <a:ext cx="2922905"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FP</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946650" y="1677035"/>
            <a:ext cx="1745615"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5192395" y="1278255"/>
            <a:ext cx="1253490"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FN</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9" name="矩形 18"/>
          <p:cNvSpPr/>
          <p:nvPr/>
        </p:nvSpPr>
        <p:spPr>
          <a:xfrm>
            <a:off x="6929120" y="1684655"/>
            <a:ext cx="1745615"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174865" y="1285875"/>
            <a:ext cx="1253490"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TN</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pic>
        <p:nvPicPr>
          <p:cNvPr id="21" name="图片 20"/>
          <p:cNvPicPr/>
          <p:nvPr/>
        </p:nvPicPr>
        <p:blipFill>
          <a:blip r:embed="rId6" r:link="rId7"/>
          <a:srcRect l="64271" t="17131" b="14235"/>
          <a:stretch>
            <a:fillRect/>
          </a:stretch>
        </p:blipFill>
        <p:spPr>
          <a:xfrm>
            <a:off x="283845" y="1774825"/>
            <a:ext cx="1532255" cy="1543685"/>
          </a:xfrm>
          <a:prstGeom prst="rect">
            <a:avLst/>
          </a:prstGeom>
          <a:noFill/>
          <a:ln w="9525">
            <a:noFill/>
          </a:ln>
        </p:spPr>
      </p:pic>
      <p:pic>
        <p:nvPicPr>
          <p:cNvPr id="105" name="图片 104"/>
          <p:cNvPicPr/>
          <p:nvPr/>
        </p:nvPicPr>
        <p:blipFill>
          <a:blip r:embed="rId8" r:link="rId9"/>
          <a:stretch>
            <a:fillRect/>
          </a:stretch>
        </p:blipFill>
        <p:spPr>
          <a:xfrm>
            <a:off x="1824355" y="1734185"/>
            <a:ext cx="1354455" cy="1487805"/>
          </a:xfrm>
          <a:prstGeom prst="rect">
            <a:avLst/>
          </a:prstGeom>
          <a:noFill/>
          <a:ln w="9525">
            <a:noFill/>
          </a:ln>
        </p:spPr>
      </p:pic>
      <p:pic>
        <p:nvPicPr>
          <p:cNvPr id="106" name="图片 105"/>
          <p:cNvPicPr/>
          <p:nvPr/>
        </p:nvPicPr>
        <p:blipFill>
          <a:blip r:embed="rId10" r:link="rId11"/>
          <a:stretch>
            <a:fillRect/>
          </a:stretch>
        </p:blipFill>
        <p:spPr>
          <a:xfrm>
            <a:off x="3342640" y="1734185"/>
            <a:ext cx="1527810" cy="15900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0" grpId="1" animBg="1"/>
      <p:bldP spid="11" grpId="1"/>
      <p:bldP spid="12" grpId="0" bldLvl="0" animBg="1"/>
      <p:bldP spid="12" grpId="1" animBg="1"/>
      <p:bldP spid="13" grpId="0"/>
      <p:bldP spid="13" grpId="1"/>
      <p:bldP spid="15" grpId="0" bldLvl="0" animBg="1"/>
      <p:bldP spid="16" grpId="0"/>
      <p:bldP spid="15" grpId="1" animBg="1"/>
      <p:bldP spid="16" grpId="1"/>
      <p:bldP spid="19" grpId="0" bldLvl="0" animBg="1"/>
      <p:bldP spid="20" grpId="0"/>
      <p:bldP spid="19" grpId="1" animBg="1"/>
      <p:bldP spid="2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448628" y="469900"/>
            <a:ext cx="7772400" cy="1066800"/>
          </a:xfrm>
          <a:prstGeom prst="rect">
            <a:avLst/>
          </a:prstGeom>
          <a:noFill/>
          <a:ln w="9525">
            <a:noFill/>
            <a:miter lim="800000"/>
          </a:ln>
        </p:spPr>
        <p:txBody>
          <a:bodyPr/>
          <a:lstStyle/>
          <a:p>
            <a:pPr defTabSz="914400">
              <a:spcBef>
                <a:spcPct val="20000"/>
              </a:spcBef>
              <a:spcAft>
                <a:spcPts val="600"/>
              </a:spcAft>
            </a:pPr>
            <a:r>
              <a:rPr lang="zh-CN" altLang="en-US" sz="3600" dirty="0">
                <a:solidFill>
                  <a:srgbClr val="00B0F0"/>
                </a:solidFill>
                <a:latin typeface="微软雅黑" panose="020B0503020204020204" pitchFamily="34" charset="-122"/>
                <a:ea typeface="微软雅黑" panose="020B0503020204020204" pitchFamily="34" charset="-122"/>
              </a:rPr>
              <a:t>神奇宝贝识别</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图片 7"/>
          <p:cNvPicPr>
            <a:picLocks noChangeAspect="1"/>
          </p:cNvPicPr>
          <p:nvPr/>
        </p:nvPicPr>
        <p:blipFill>
          <a:blip r:embed="rId1"/>
          <a:srcRect r="15383"/>
          <a:stretch>
            <a:fillRect/>
          </a:stretch>
        </p:blipFill>
        <p:spPr>
          <a:xfrm>
            <a:off x="352425" y="3737610"/>
            <a:ext cx="4003040" cy="2666365"/>
          </a:xfrm>
          <a:prstGeom prst="rect">
            <a:avLst/>
          </a:prstGeom>
        </p:spPr>
      </p:pic>
      <p:pic>
        <p:nvPicPr>
          <p:cNvPr id="101" name="图片 100"/>
          <p:cNvPicPr/>
          <p:nvPr/>
        </p:nvPicPr>
        <p:blipFill>
          <a:blip r:embed="rId2" r:link="rId3"/>
          <a:stretch>
            <a:fillRect/>
          </a:stretch>
        </p:blipFill>
        <p:spPr>
          <a:xfrm>
            <a:off x="5034280" y="1684655"/>
            <a:ext cx="1445260" cy="1715770"/>
          </a:xfrm>
          <a:prstGeom prst="rect">
            <a:avLst/>
          </a:prstGeom>
          <a:noFill/>
          <a:ln w="9525">
            <a:noFill/>
          </a:ln>
        </p:spPr>
      </p:pic>
      <p:sp>
        <p:nvSpPr>
          <p:cNvPr id="9" name="文本框 8"/>
          <p:cNvSpPr txBox="1"/>
          <p:nvPr/>
        </p:nvSpPr>
        <p:spPr>
          <a:xfrm>
            <a:off x="4485640" y="4140200"/>
            <a:ext cx="5091430" cy="1583690"/>
          </a:xfrm>
          <a:prstGeom prst="rect">
            <a:avLst/>
          </a:prstGeom>
          <a:noFill/>
        </p:spPr>
        <p:txBody>
          <a:bodyPr wrap="square" rtlCol="0" anchor="t">
            <a:spAutoFit/>
          </a:bodyPr>
          <a:p>
            <a:pPr marL="457200" indent="-457200">
              <a:lnSpc>
                <a:spcPct val="9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Precision=TP/(TP+FP)=3/8=37.5%</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9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Recall=TP/(TP+FN)=3/4=75%</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9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F-Score=2*(0.375*0.75)/(0.375+0.75)</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indent="0">
              <a:lnSpc>
                <a:spcPct val="90000"/>
              </a:lnSpc>
              <a:spcBef>
                <a:spcPts val="1000"/>
              </a:spcBef>
              <a:buClrTx/>
              <a:buSzTx/>
              <a:buFont typeface="Arial" panose="020B0604020202020204" pitchFamily="34" charset="0"/>
              <a:buNone/>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=0.5</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2" name="图片 101"/>
          <p:cNvPicPr/>
          <p:nvPr/>
        </p:nvPicPr>
        <p:blipFill>
          <a:blip r:embed="rId4" r:link="rId5"/>
          <a:stretch>
            <a:fillRect/>
          </a:stretch>
        </p:blipFill>
        <p:spPr>
          <a:xfrm>
            <a:off x="7131050" y="1844675"/>
            <a:ext cx="1341120" cy="1535430"/>
          </a:xfrm>
          <a:prstGeom prst="rect">
            <a:avLst/>
          </a:prstGeom>
          <a:noFill/>
          <a:ln w="9525">
            <a:noFill/>
          </a:ln>
        </p:spPr>
      </p:pic>
      <p:sp>
        <p:nvSpPr>
          <p:cNvPr id="10" name="矩形 9"/>
          <p:cNvSpPr/>
          <p:nvPr/>
        </p:nvSpPr>
        <p:spPr>
          <a:xfrm>
            <a:off x="172720" y="1677035"/>
            <a:ext cx="4668520"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743710" y="1278255"/>
            <a:ext cx="2922905"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TP</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04470" y="3737610"/>
            <a:ext cx="4231640" cy="285178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066925" y="3382010"/>
            <a:ext cx="2922905"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FP</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946650" y="1677035"/>
            <a:ext cx="1745615"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5192395" y="1278255"/>
            <a:ext cx="1253490"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FN</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19" name="矩形 18"/>
          <p:cNvSpPr/>
          <p:nvPr/>
        </p:nvSpPr>
        <p:spPr>
          <a:xfrm>
            <a:off x="6929120" y="1684655"/>
            <a:ext cx="1745615" cy="17233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174865" y="1285875"/>
            <a:ext cx="1253490" cy="398780"/>
          </a:xfrm>
          <a:prstGeom prst="rect">
            <a:avLst/>
          </a:prstGeom>
          <a:noFill/>
        </p:spPr>
        <p:txBody>
          <a:bodyPr wrap="square" rtlCol="0">
            <a:spAutoFit/>
          </a:bodyPr>
          <a:p>
            <a:r>
              <a:rPr lang="en-US" altLang="zh-CN" sz="2000">
                <a:solidFill>
                  <a:srgbClr val="FF0000"/>
                </a:solidFill>
                <a:latin typeface="微软雅黑" panose="020B0503020204020204" pitchFamily="34" charset="-122"/>
                <a:ea typeface="微软雅黑" panose="020B0503020204020204" pitchFamily="34" charset="-122"/>
              </a:rPr>
              <a:t>TN</a:t>
            </a:r>
            <a:r>
              <a:rPr lang="zh-CN" altLang="en-US" sz="2000">
                <a:solidFill>
                  <a:srgbClr val="FF0000"/>
                </a:solidFill>
                <a:latin typeface="微软雅黑" panose="020B0503020204020204" pitchFamily="34" charset="-122"/>
                <a:ea typeface="微软雅黑" panose="020B0503020204020204" pitchFamily="34" charset="-122"/>
              </a:rPr>
              <a:t>样本</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18990" y="786130"/>
            <a:ext cx="4173855" cy="339725"/>
          </a:xfrm>
          <a:prstGeom prst="rect">
            <a:avLst/>
          </a:prstGeom>
          <a:noFill/>
        </p:spPr>
        <p:txBody>
          <a:bodyPr wrap="square" rtlCol="0" anchor="t">
            <a:spAutoFit/>
          </a:bodyPr>
          <a:p>
            <a:pPr indent="0">
              <a:lnSpc>
                <a:spcPct val="90000"/>
              </a:lnSpc>
              <a:spcBef>
                <a:spcPts val="1000"/>
              </a:spcBef>
              <a:buClrTx/>
              <a:buSzTx/>
              <a:buFont typeface="Arial" panose="020B0604020202020204" pitchFamily="34" charset="0"/>
              <a:buNone/>
            </a:pPr>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TP=3</a:t>
            </a:r>
            <a:r>
              <a:rPr lang="zh-CN" altLang="en-US"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FP=5</a:t>
            </a:r>
            <a:r>
              <a:rPr lang="zh-CN" altLang="en-US"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TN=1</a:t>
            </a:r>
            <a:r>
              <a:rPr lang="zh-CN" altLang="en-US"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FN=1</a:t>
            </a:r>
            <a:endParaRPr lang="zh-CN" altLang="en-US"/>
          </a:p>
        </p:txBody>
      </p:sp>
      <p:sp>
        <p:nvSpPr>
          <p:cNvPr id="3" name="文本框 2"/>
          <p:cNvSpPr txBox="1"/>
          <p:nvPr/>
        </p:nvSpPr>
        <p:spPr>
          <a:xfrm>
            <a:off x="4792345" y="5779135"/>
            <a:ext cx="3954145" cy="706755"/>
          </a:xfrm>
          <a:prstGeom prst="rect">
            <a:avLst/>
          </a:prstGeom>
          <a:noFill/>
        </p:spPr>
        <p:txBody>
          <a:bodyPr wrap="square" rtlCol="0">
            <a:spAutoFit/>
          </a:bodyPr>
          <a:p>
            <a:pPr algn="ctr"/>
            <a:r>
              <a:rPr lang="zh-CN" altLang="en-US" sz="2000">
                <a:solidFill>
                  <a:srgbClr val="FF0000"/>
                </a:solidFill>
                <a:latin typeface="微软雅黑" panose="020B0503020204020204" pitchFamily="34" charset="-122"/>
                <a:ea typeface="微软雅黑" panose="020B0503020204020204" pitchFamily="34" charset="-122"/>
              </a:rPr>
              <a:t>结论：该神奇宝贝识别系统查准率低，查全率</a:t>
            </a:r>
            <a:r>
              <a:rPr lang="zh-CN" altLang="en-US" sz="2000">
                <a:solidFill>
                  <a:srgbClr val="FF0000"/>
                </a:solidFill>
                <a:latin typeface="微软雅黑" panose="020B0503020204020204" pitchFamily="34" charset="-122"/>
                <a:ea typeface="微软雅黑" panose="020B0503020204020204" pitchFamily="34" charset="-122"/>
              </a:rPr>
              <a:t>高。</a:t>
            </a:r>
            <a:endParaRPr lang="zh-CN" altLang="en-US" sz="2000">
              <a:solidFill>
                <a:srgbClr val="FF0000"/>
              </a:solidFill>
              <a:latin typeface="微软雅黑" panose="020B0503020204020204" pitchFamily="34" charset="-122"/>
              <a:ea typeface="微软雅黑" panose="020B0503020204020204" pitchFamily="34" charset="-122"/>
            </a:endParaRPr>
          </a:p>
        </p:txBody>
      </p:sp>
      <p:pic>
        <p:nvPicPr>
          <p:cNvPr id="21" name="图片 20"/>
          <p:cNvPicPr/>
          <p:nvPr/>
        </p:nvPicPr>
        <p:blipFill>
          <a:blip r:embed="rId6" r:link="rId7"/>
          <a:srcRect l="64271" t="17131" b="14235"/>
          <a:stretch>
            <a:fillRect/>
          </a:stretch>
        </p:blipFill>
        <p:spPr>
          <a:xfrm>
            <a:off x="283845" y="1774825"/>
            <a:ext cx="1532255" cy="1543685"/>
          </a:xfrm>
          <a:prstGeom prst="rect">
            <a:avLst/>
          </a:prstGeom>
          <a:noFill/>
          <a:ln w="9525">
            <a:noFill/>
          </a:ln>
        </p:spPr>
      </p:pic>
      <p:pic>
        <p:nvPicPr>
          <p:cNvPr id="105" name="图片 104"/>
          <p:cNvPicPr/>
          <p:nvPr/>
        </p:nvPicPr>
        <p:blipFill>
          <a:blip r:embed="rId8" r:link="rId9"/>
          <a:stretch>
            <a:fillRect/>
          </a:stretch>
        </p:blipFill>
        <p:spPr>
          <a:xfrm>
            <a:off x="1824355" y="1734185"/>
            <a:ext cx="1354455" cy="1487805"/>
          </a:xfrm>
          <a:prstGeom prst="rect">
            <a:avLst/>
          </a:prstGeom>
          <a:noFill/>
          <a:ln w="9525">
            <a:noFill/>
          </a:ln>
        </p:spPr>
      </p:pic>
      <p:pic>
        <p:nvPicPr>
          <p:cNvPr id="106" name="图片 105"/>
          <p:cNvPicPr/>
          <p:nvPr/>
        </p:nvPicPr>
        <p:blipFill>
          <a:blip r:embed="rId10" r:link="rId11"/>
          <a:stretch>
            <a:fillRect/>
          </a:stretch>
        </p:blipFill>
        <p:spPr>
          <a:xfrm>
            <a:off x="3342640" y="1734185"/>
            <a:ext cx="1527810" cy="15900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0" grpId="1" animBg="1"/>
      <p:bldP spid="11" grpId="1"/>
      <p:bldP spid="12" grpId="0" bldLvl="0" animBg="1"/>
      <p:bldP spid="12" grpId="1" animBg="1"/>
      <p:bldP spid="13" grpId="0"/>
      <p:bldP spid="13" grpId="1"/>
      <p:bldP spid="15" grpId="0" bldLvl="0" animBg="1"/>
      <p:bldP spid="16" grpId="0"/>
      <p:bldP spid="15" grpId="1" animBg="1"/>
      <p:bldP spid="16" grpId="1"/>
      <p:bldP spid="19" grpId="0" bldLvl="0" animBg="1"/>
      <p:bldP spid="20" grpId="0"/>
      <p:bldP spid="19" grpId="1" animBg="1"/>
      <p:bldP spid="20" grpId="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txBox="1"/>
          <p:nvPr/>
        </p:nvSpPr>
        <p:spPr bwMode="auto">
          <a:xfrm>
            <a:off x="448628" y="469900"/>
            <a:ext cx="7772400" cy="1066800"/>
          </a:xfrm>
          <a:prstGeom prst="rect">
            <a:avLst/>
          </a:prstGeom>
          <a:noFill/>
          <a:ln w="9525">
            <a:noFill/>
            <a:miter lim="800000"/>
          </a:ln>
        </p:spPr>
        <p:txBody>
          <a:bodyPr/>
          <a:lstStyle/>
          <a:p>
            <a:pPr defTabSz="914400">
              <a:spcBef>
                <a:spcPct val="20000"/>
              </a:spcBef>
              <a:spcAft>
                <a:spcPts val="600"/>
              </a:spcAft>
            </a:pPr>
            <a:r>
              <a:rPr lang="zh-CN" altLang="en-US" sz="3600" dirty="0">
                <a:solidFill>
                  <a:srgbClr val="00B0F0"/>
                </a:solidFill>
                <a:latin typeface="微软雅黑" panose="020B0503020204020204" pitchFamily="34" charset="-122"/>
                <a:ea typeface="微软雅黑" panose="020B0503020204020204" pitchFamily="34" charset="-122"/>
              </a:rPr>
              <a:t>车牌识别系统</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文本框 4"/>
          <p:cNvSpPr txBox="1"/>
          <p:nvPr/>
        </p:nvSpPr>
        <p:spPr>
          <a:xfrm>
            <a:off x="1621790" y="1483995"/>
            <a:ext cx="5900420" cy="583565"/>
          </a:xfrm>
          <a:prstGeom prst="rect">
            <a:avLst/>
          </a:prstGeom>
          <a:noFill/>
        </p:spPr>
        <p:txBody>
          <a:bodyPr wrap="square" rtlCol="0">
            <a:spAutoFit/>
          </a:bodyPr>
          <a:p>
            <a:pPr algn="ctr"/>
            <a:r>
              <a:rPr lang="zh-CN" altLang="en-US" sz="3200">
                <a:solidFill>
                  <a:srgbClr val="0070C0"/>
                </a:solidFill>
                <a:latin typeface="微软雅黑" panose="020B0503020204020204" pitchFamily="34" charset="-122"/>
                <a:ea typeface="微软雅黑" panose="020B0503020204020204" pitchFamily="34" charset="-122"/>
              </a:rPr>
              <a:t>类比车牌，回答老师的提问？</a:t>
            </a:r>
            <a:endParaRPr lang="zh-CN" altLang="en-US" sz="3200">
              <a:solidFill>
                <a:srgbClr val="0070C0"/>
              </a:solidFill>
              <a:latin typeface="微软雅黑" panose="020B0503020204020204" pitchFamily="34" charset="-122"/>
              <a:ea typeface="微软雅黑" panose="020B0503020204020204" pitchFamily="34" charset="-122"/>
            </a:endParaRPr>
          </a:p>
        </p:txBody>
      </p:sp>
      <p:pic>
        <p:nvPicPr>
          <p:cNvPr id="104" name="图片 103"/>
          <p:cNvPicPr/>
          <p:nvPr/>
        </p:nvPicPr>
        <p:blipFill>
          <a:blip r:embed="rId1" r:link="rId2"/>
          <a:stretch>
            <a:fillRect/>
          </a:stretch>
        </p:blipFill>
        <p:spPr>
          <a:xfrm>
            <a:off x="685800" y="2839720"/>
            <a:ext cx="4273550" cy="2578100"/>
          </a:xfrm>
          <a:prstGeom prst="rect">
            <a:avLst/>
          </a:prstGeom>
          <a:noFill/>
          <a:ln w="9525">
            <a:noFill/>
          </a:ln>
        </p:spPr>
      </p:pic>
      <p:sp>
        <p:nvSpPr>
          <p:cNvPr id="6" name="矩形 5"/>
          <p:cNvSpPr/>
          <p:nvPr/>
        </p:nvSpPr>
        <p:spPr>
          <a:xfrm>
            <a:off x="1038860" y="4641850"/>
            <a:ext cx="477520" cy="1860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592070" y="4006850"/>
            <a:ext cx="567690" cy="3384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498090" y="4999990"/>
            <a:ext cx="505460" cy="3384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5473700" y="3244850"/>
            <a:ext cx="1707515" cy="521970"/>
          </a:xfrm>
          <a:prstGeom prst="rect">
            <a:avLst/>
          </a:prstGeom>
          <a:noFill/>
        </p:spPr>
        <p:txBody>
          <a:bodyPr wrap="none" rtlCol="0" anchor="t">
            <a:spAutoFit/>
          </a:bodyPr>
          <a:p>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Precision=</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8" name="文本框 17"/>
          <p:cNvSpPr txBox="1"/>
          <p:nvPr/>
        </p:nvSpPr>
        <p:spPr>
          <a:xfrm>
            <a:off x="5473700" y="3944620"/>
            <a:ext cx="1293495" cy="521970"/>
          </a:xfrm>
          <a:prstGeom prst="rect">
            <a:avLst/>
          </a:prstGeom>
          <a:noFill/>
        </p:spPr>
        <p:txBody>
          <a:bodyPr wrap="none" rtlCol="0" anchor="t">
            <a:spAutoFit/>
          </a:bodyPr>
          <a:p>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Recall=</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1" name="文本框 20"/>
          <p:cNvSpPr txBox="1"/>
          <p:nvPr/>
        </p:nvSpPr>
        <p:spPr>
          <a:xfrm>
            <a:off x="7181215" y="3244850"/>
            <a:ext cx="637540" cy="521970"/>
          </a:xfrm>
          <a:prstGeom prst="rect">
            <a:avLst/>
          </a:prstGeom>
          <a:noFill/>
        </p:spPr>
        <p:txBody>
          <a:bodyPr wrap="none" rtlCol="0" anchor="t">
            <a:spAutoFit/>
          </a:bodyPr>
          <a:p>
            <a:r>
              <a:rPr lang="en-US" altLang="zh-CN" sz="2800">
                <a:solidFill>
                  <a:srgbClr val="FF0000"/>
                </a:solidFill>
                <a:latin typeface="Times New Roman" panose="02020603050405020304" pitchFamily="18" charset="0"/>
                <a:cs typeface="Times New Roman" panose="02020603050405020304" pitchFamily="18" charset="0"/>
              </a:rPr>
              <a:t>1/3</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6767195" y="3944620"/>
            <a:ext cx="637540" cy="521970"/>
          </a:xfrm>
          <a:prstGeom prst="rect">
            <a:avLst/>
          </a:prstGeom>
          <a:noFill/>
        </p:spPr>
        <p:txBody>
          <a:bodyPr wrap="none" rtlCol="0" anchor="t">
            <a:spAutoFit/>
          </a:bodyPr>
          <a:p>
            <a:r>
              <a:rPr lang="en-US" altLang="zh-CN" sz="2800">
                <a:solidFill>
                  <a:srgbClr val="FF0000"/>
                </a:solidFill>
                <a:latin typeface="Times New Roman" panose="02020603050405020304" pitchFamily="18" charset="0"/>
                <a:cs typeface="Times New Roman" panose="02020603050405020304" pitchFamily="18" charset="0"/>
              </a:rPr>
              <a:t>1/2</a:t>
            </a:r>
            <a:endParaRPr lang="en-US" altLang="zh-CN"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1" grpId="0"/>
      <p:bldP spid="22" grpId="0"/>
      <p:bldP spid="21" grpId="1"/>
      <p:bldP spid="2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01440" y="2027729"/>
            <a:ext cx="8229600" cy="4389437"/>
          </a:xfrm>
          <a:prstGeom prst="rect">
            <a:avLst/>
          </a:prstGeom>
          <a:noFill/>
          <a:ln w="9525">
            <a:noFill/>
            <a:miter lim="800000"/>
          </a:ln>
        </p:spPr>
        <p:txBody>
          <a:bodyPr/>
          <a:lstStyle/>
          <a:p>
            <a:pPr defTabSz="914400">
              <a:spcBef>
                <a:spcPct val="20000"/>
              </a:spcBef>
              <a:spcAft>
                <a:spcPts val="600"/>
              </a:spcAft>
              <a:buFont typeface="Arial" panose="020B0604020202020204" pitchFamily="34" charset="0"/>
              <a:buChar char="•"/>
              <a:defRPr/>
            </a:pPr>
            <a:r>
              <a:rPr lang="zh-CN" altLang="en-US" sz="3200" cap="all" spc="120" dirty="0">
                <a:solidFill>
                  <a:srgbClr val="00B0F0"/>
                </a:solidFill>
                <a:latin typeface="宋体" panose="02010600030101010101" pitchFamily="2" charset="-122"/>
                <a:ea typeface="宋体" panose="02010600030101010101" pitchFamily="2" charset="-122"/>
              </a:rPr>
              <a:t> </a:t>
            </a:r>
            <a:r>
              <a:rPr lang="zh-CN" altLang="en-US" sz="3600" b="1" dirty="0">
                <a:solidFill>
                  <a:srgbClr val="00B0F0"/>
                </a:solidFill>
                <a:latin typeface="楷体" panose="02010609060101010101" pitchFamily="49" charset="-122"/>
                <a:ea typeface="楷体" panose="02010609060101010101" pitchFamily="49" charset="-122"/>
              </a:rPr>
              <a:t>模式识别定义</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模式识别应用举例</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en-US" altLang="zh-CN" sz="3600" b="1" dirty="0">
                <a:solidFill>
                  <a:srgbClr val="00B0F0"/>
                </a:solidFill>
                <a:latin typeface="楷体" panose="02010609060101010101" pitchFamily="49" charset="-122"/>
                <a:ea typeface="楷体" panose="02010609060101010101" pitchFamily="49" charset="-122"/>
                <a:sym typeface="+mn-ea"/>
              </a:rPr>
              <a:t> </a:t>
            </a:r>
            <a:r>
              <a:rPr lang="zh-CN" altLang="en-US" sz="3600" b="1" dirty="0">
                <a:solidFill>
                  <a:srgbClr val="00B0F0"/>
                </a:solidFill>
                <a:latin typeface="楷体" panose="02010609060101010101" pitchFamily="49" charset="-122"/>
                <a:ea typeface="楷体" panose="02010609060101010101" pitchFamily="49" charset="-122"/>
                <a:sym typeface="+mn-ea"/>
              </a:rPr>
              <a:t>模式识别实例解读</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模式识别发展历史</a:t>
            </a:r>
            <a:endParaRPr lang="zh-CN" altLang="en-US" sz="3200" cap="all" spc="120" dirty="0">
              <a:solidFill>
                <a:schemeClr val="tx2"/>
              </a:solidFill>
              <a:latin typeface="宋体" panose="02010600030101010101" pitchFamily="2" charset="-122"/>
              <a:ea typeface="宋体" panose="02010600030101010101" pitchFamily="2" charset="-122"/>
            </a:endParaRPr>
          </a:p>
          <a:p>
            <a:pPr defTabSz="914400">
              <a:spcBef>
                <a:spcPct val="20000"/>
              </a:spcBef>
              <a:spcAft>
                <a:spcPts val="600"/>
              </a:spcAft>
              <a:buFont typeface="Arial" panose="020B0604020202020204" pitchFamily="34" charset="0"/>
              <a:buNone/>
              <a:defRPr/>
            </a:pPr>
            <a:endParaRPr lang="en-US" altLang="zh-CN" sz="3200" cap="all" spc="120" dirty="0">
              <a:solidFill>
                <a:schemeClr val="tx2"/>
              </a:solidFill>
              <a:latin typeface="宋体" panose="02010600030101010101" pitchFamily="2" charset="-122"/>
              <a:ea typeface="宋体" panose="02010600030101010101" pitchFamily="2"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本章提纲</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7" name="矩形 6"/>
          <p:cNvSpPr/>
          <p:nvPr/>
        </p:nvSpPr>
        <p:spPr>
          <a:xfrm>
            <a:off x="1701165" y="3461385"/>
            <a:ext cx="440880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图片 60417"/>
          <p:cNvPicPr>
            <a:picLocks noChangeAspect="1"/>
          </p:cNvPicPr>
          <p:nvPr/>
        </p:nvPicPr>
        <p:blipFill>
          <a:blip r:embed="rId1"/>
          <a:srcRect l="3131" t="3346" b="3142"/>
          <a:stretch>
            <a:fillRect/>
          </a:stretch>
        </p:blipFill>
        <p:spPr>
          <a:xfrm>
            <a:off x="1632585" y="1590675"/>
            <a:ext cx="6145530" cy="4348480"/>
          </a:xfrm>
          <a:prstGeom prst="rect">
            <a:avLst/>
          </a:prstGeom>
          <a:noFill/>
          <a:ln w="9525">
            <a:noFill/>
          </a:ln>
        </p:spPr>
      </p:pic>
      <p:sp>
        <p:nvSpPr>
          <p:cNvPr id="60419" name="矩形 60418"/>
          <p:cNvSpPr/>
          <p:nvPr/>
        </p:nvSpPr>
        <p:spPr>
          <a:xfrm>
            <a:off x="381000" y="316230"/>
            <a:ext cx="7772400" cy="1143000"/>
          </a:xfrm>
          <a:prstGeom prst="rect">
            <a:avLst/>
          </a:prstGeom>
          <a:noFill/>
          <a:ln w="9525">
            <a:noFill/>
          </a:ln>
        </p:spPr>
        <p:txBody>
          <a:bodyPr anchor="ctr" anchorCtr="0"/>
          <a:p>
            <a:pPr algn="l" eaLnBrk="1" hangingPunct="1">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rPr>
              <a:t>模式识别实例解读</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矩形 1"/>
          <p:cNvSpPr/>
          <p:nvPr/>
        </p:nvSpPr>
        <p:spPr>
          <a:xfrm>
            <a:off x="5945505" y="2705100"/>
            <a:ext cx="171386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预处理</a:t>
            </a:r>
            <a:endParaRPr lang="zh-CN" altLang="en-US" sz="1600"/>
          </a:p>
        </p:txBody>
      </p:sp>
      <p:sp>
        <p:nvSpPr>
          <p:cNvPr id="3" name="矩形 2"/>
          <p:cNvSpPr/>
          <p:nvPr/>
        </p:nvSpPr>
        <p:spPr>
          <a:xfrm>
            <a:off x="5945505" y="3276600"/>
            <a:ext cx="171386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特征提取</a:t>
            </a:r>
            <a:endParaRPr lang="zh-CN" altLang="en-US" sz="1600"/>
          </a:p>
        </p:txBody>
      </p:sp>
      <p:sp>
        <p:nvSpPr>
          <p:cNvPr id="4" name="矩形 3"/>
          <p:cNvSpPr/>
          <p:nvPr/>
        </p:nvSpPr>
        <p:spPr>
          <a:xfrm>
            <a:off x="5945505" y="3984625"/>
            <a:ext cx="171386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分类</a:t>
            </a:r>
            <a:endParaRPr lang="zh-CN" altLang="en-US" sz="1600"/>
          </a:p>
        </p:txBody>
      </p:sp>
      <p:sp>
        <p:nvSpPr>
          <p:cNvPr id="6" name="矩形 5"/>
          <p:cNvSpPr/>
          <p:nvPr/>
        </p:nvSpPr>
        <p:spPr>
          <a:xfrm>
            <a:off x="5721985" y="4692650"/>
            <a:ext cx="98044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三文鱼</a:t>
            </a:r>
            <a:endParaRPr lang="zh-CN" altLang="en-US" sz="1600"/>
          </a:p>
        </p:txBody>
      </p:sp>
      <p:sp>
        <p:nvSpPr>
          <p:cNvPr id="7" name="矩形 6"/>
          <p:cNvSpPr/>
          <p:nvPr/>
        </p:nvSpPr>
        <p:spPr>
          <a:xfrm>
            <a:off x="6911975" y="4692650"/>
            <a:ext cx="98044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海鲈鱼</a:t>
            </a:r>
            <a:endParaRPr lang="zh-CN" altLang="en-US"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占位符 65537"/>
          <p:cNvSpPr>
            <a:spLocks noGrp="1"/>
          </p:cNvSpPr>
          <p:nvPr>
            <p:ph type="body" idx="1"/>
          </p:nvPr>
        </p:nvSpPr>
        <p:spPr>
          <a:xfrm>
            <a:off x="494983" y="1520825"/>
            <a:ext cx="8896350" cy="5337175"/>
          </a:xfrm>
        </p:spPr>
        <p:txBody>
          <a:bodyPr/>
          <a:p>
            <a:pPr marL="0" indent="0">
              <a:buNone/>
            </a:pPr>
            <a:r>
              <a:rPr lang="zh-CN" altLang="en-US" sz="28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步骤一：问题分析</a:t>
            </a:r>
            <a:endParaRPr lang="en-US" altLang="zh-CN"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marL="0" lvl="1" indent="0" algn="l">
              <a:spcBef>
                <a:spcPts val="1000"/>
              </a:spcBef>
              <a:buClrTx/>
              <a:buSzTx/>
              <a:buNone/>
            </a:pPr>
            <a:r>
              <a:rPr lang="zh-CN" altLang="en-US" sz="2800" dirty="0" smtClean="0">
                <a:latin typeface="楷体" panose="02010609060101010101" pitchFamily="49" charset="-122"/>
                <a:ea typeface="楷体" panose="02010609060101010101" pitchFamily="49" charset="-122"/>
                <a:cs typeface="楷体" panose="02010609060101010101" pitchFamily="49" charset="-122"/>
              </a:rPr>
              <a:t>设置一个相机，并拍摄一些样本图像以提取特征</a:t>
            </a:r>
            <a:endParaRPr lang="zh-CN" altLang="en-US" sz="2800" dirty="0" smtClean="0">
              <a:latin typeface="楷体" panose="02010609060101010101" pitchFamily="49" charset="-122"/>
              <a:ea typeface="楷体" panose="02010609060101010101" pitchFamily="49" charset="-122"/>
              <a:cs typeface="楷体" panose="02010609060101010101" pitchFamily="49" charset="-122"/>
            </a:endParaRPr>
          </a:p>
          <a:p>
            <a:pPr lvl="2"/>
            <a:r>
              <a:rPr lang="zh-CN" altLang="en-US" sz="2800">
                <a:latin typeface="楷体" panose="02010609060101010101" pitchFamily="49" charset="-122"/>
                <a:ea typeface="楷体" panose="02010609060101010101" pitchFamily="49" charset="-122"/>
                <a:cs typeface="楷体" panose="02010609060101010101" pitchFamily="49" charset="-122"/>
              </a:rPr>
              <a:t>长度</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lvl="2"/>
            <a:r>
              <a:rPr lang="zh-CN" altLang="en-US" sz="2800">
                <a:latin typeface="楷体" panose="02010609060101010101" pitchFamily="49" charset="-122"/>
                <a:ea typeface="楷体" panose="02010609060101010101" pitchFamily="49" charset="-122"/>
                <a:cs typeface="楷体" panose="02010609060101010101" pitchFamily="49" charset="-122"/>
              </a:rPr>
              <a:t>光泽度</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lvl="2"/>
            <a:r>
              <a:rPr lang="zh-CN" altLang="en-US" sz="2800">
                <a:latin typeface="楷体" panose="02010609060101010101" pitchFamily="49" charset="-122"/>
                <a:ea typeface="楷体" panose="02010609060101010101" pitchFamily="49" charset="-122"/>
                <a:cs typeface="楷体" panose="02010609060101010101" pitchFamily="49" charset="-122"/>
              </a:rPr>
              <a:t>宽度</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lvl="2"/>
            <a:r>
              <a:rPr lang="zh-CN" altLang="en-US" sz="2800">
                <a:latin typeface="楷体" panose="02010609060101010101" pitchFamily="49" charset="-122"/>
                <a:ea typeface="楷体" panose="02010609060101010101" pitchFamily="49" charset="-122"/>
                <a:cs typeface="楷体" panose="02010609060101010101" pitchFamily="49" charset="-122"/>
              </a:rPr>
              <a:t>鱼鳍的</a:t>
            </a:r>
            <a:r>
              <a:rPr lang="en-US" altLang="zh-CN" sz="2800">
                <a:latin typeface="楷体" panose="02010609060101010101" pitchFamily="49" charset="-122"/>
                <a:ea typeface="楷体" panose="02010609060101010101" pitchFamily="49" charset="-122"/>
                <a:cs typeface="楷体" panose="02010609060101010101" pitchFamily="49" charset="-122"/>
              </a:rPr>
              <a:t>数量和形状</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lvl="2"/>
            <a:r>
              <a:rPr lang="zh-CN" altLang="en-US" sz="2800">
                <a:latin typeface="楷体" panose="02010609060101010101" pitchFamily="49" charset="-122"/>
                <a:ea typeface="楷体" panose="02010609060101010101" pitchFamily="49" charset="-122"/>
                <a:cs typeface="楷体" panose="02010609060101010101" pitchFamily="49" charset="-122"/>
              </a:rPr>
              <a:t>嘴巴的位置</a:t>
            </a:r>
            <a:r>
              <a:rPr lang="en-US" altLang="zh-CN" sz="2800">
                <a:latin typeface="楷体" panose="02010609060101010101" pitchFamily="49" charset="-122"/>
                <a:ea typeface="楷体" panose="02010609060101010101" pitchFamily="49" charset="-122"/>
                <a:cs typeface="楷体" panose="02010609060101010101" pitchFamily="49" charset="-122"/>
              </a:rPr>
              <a:t>, etc…</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marL="914400" lvl="2" indent="0">
              <a:buNone/>
            </a:pPr>
            <a:endParaRPr lang="en-US" altLang="zh-CN" sz="2800">
              <a:latin typeface="楷体" panose="02010609060101010101" pitchFamily="49" charset="-122"/>
              <a:ea typeface="楷体" panose="02010609060101010101" pitchFamily="49" charset="-122"/>
              <a:cs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637540" y="5368925"/>
            <a:ext cx="9618980" cy="953135"/>
          </a:xfrm>
          <a:prstGeom prst="rect">
            <a:avLst/>
          </a:prstGeom>
          <a:noFill/>
        </p:spPr>
        <p:txBody>
          <a:bodyPr wrap="square" rtlCol="0" anchor="t">
            <a:spAutoFit/>
          </a:bodyPr>
          <a:p>
            <a:pPr marL="914400" lvl="2" indent="0" algn="ctr">
              <a:buNone/>
            </a:pPr>
            <a:r>
              <a:rPr lang="en-US" altLang="zh-CN" sz="2800">
                <a:latin typeface="楷体" panose="02010609060101010101" pitchFamily="49" charset="-122"/>
                <a:ea typeface="楷体" panose="02010609060101010101" pitchFamily="49" charset="-122"/>
                <a:cs typeface="楷体" panose="02010609060101010101" pitchFamily="49" charset="-122"/>
                <a:sym typeface="+mn-ea"/>
              </a:rPr>
              <a:t>这是所有建议的</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特征</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集</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合</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均</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可以在我们的分类器中使用！</a:t>
            </a:r>
            <a:endParaRPr lang="en-US" altLang="zh-CN" sz="28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文本占位符 66561"/>
          <p:cNvSpPr>
            <a:spLocks noGrp="1"/>
          </p:cNvSpPr>
          <p:nvPr>
            <p:ph type="body" idx="1"/>
          </p:nvPr>
        </p:nvSpPr>
        <p:spPr>
          <a:xfrm>
            <a:off x="447358" y="1181100"/>
            <a:ext cx="8896350" cy="5260975"/>
          </a:xfrm>
        </p:spPr>
        <p:txBody>
          <a:bodyPr>
            <a:normAutofit/>
          </a:bodyPr>
          <a:p>
            <a:pPr marL="0" indent="0">
              <a:lnSpc>
                <a:spcPct val="90000"/>
              </a:lnSpc>
              <a:buNone/>
            </a:pP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步骤二：预处理</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cs typeface="楷体" panose="02010609060101010101" pitchFamily="49" charset="-122"/>
              </a:rPr>
              <a:t>使用</a:t>
            </a:r>
            <a:r>
              <a:rPr lang="zh-CN" altLang="en-US" sz="2800">
                <a:latin typeface="楷体" panose="02010609060101010101" pitchFamily="49" charset="-122"/>
                <a:ea typeface="楷体" panose="02010609060101010101" pitchFamily="49" charset="-122"/>
                <a:cs typeface="楷体" panose="02010609060101010101" pitchFamily="49" charset="-122"/>
              </a:rPr>
              <a:t>图像</a:t>
            </a:r>
            <a:r>
              <a:rPr lang="en-US" altLang="zh-CN" sz="2800">
                <a:latin typeface="楷体" panose="02010609060101010101" pitchFamily="49" charset="-122"/>
                <a:ea typeface="楷体" panose="02010609060101010101" pitchFamily="49" charset="-122"/>
                <a:cs typeface="楷体" panose="02010609060101010101" pitchFamily="49" charset="-122"/>
              </a:rPr>
              <a:t>分割</a:t>
            </a:r>
            <a:r>
              <a:rPr lang="zh-CN" altLang="en-US" sz="2800">
                <a:latin typeface="楷体" panose="02010609060101010101" pitchFamily="49" charset="-122"/>
                <a:ea typeface="楷体" panose="02010609060101010101" pitchFamily="49" charset="-122"/>
                <a:cs typeface="楷体" panose="02010609060101010101" pitchFamily="49" charset="-122"/>
              </a:rPr>
              <a:t>算法</a:t>
            </a:r>
            <a:r>
              <a:rPr lang="en-US" altLang="zh-CN" sz="2800">
                <a:latin typeface="楷体" panose="02010609060101010101" pitchFamily="49" charset="-122"/>
                <a:ea typeface="楷体" panose="02010609060101010101" pitchFamily="49" charset="-122"/>
                <a:cs typeface="楷体" panose="02010609060101010101" pitchFamily="49" charset="-122"/>
              </a:rPr>
              <a:t>将鱼彼此和背景分离</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lvl="1">
              <a:lnSpc>
                <a:spcPct val="90000"/>
              </a:lnSpc>
            </a:pP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a:lnSpc>
                <a:spcPct val="90000"/>
              </a:lnSpc>
            </a:pPr>
            <a:r>
              <a:rPr lang="zh-CN" altLang="en-US" sz="2800">
                <a:latin typeface="楷体" panose="02010609060101010101" pitchFamily="49" charset="-122"/>
                <a:ea typeface="楷体" panose="02010609060101010101" pitchFamily="49" charset="-122"/>
                <a:cs typeface="楷体" panose="02010609060101010101" pitchFamily="49" charset="-122"/>
              </a:rPr>
              <a:t>将分割后的</a:t>
            </a:r>
            <a:r>
              <a:rPr lang="en-US" altLang="zh-CN" sz="2800">
                <a:latin typeface="楷体" panose="02010609060101010101" pitchFamily="49" charset="-122"/>
                <a:ea typeface="楷体" panose="02010609060101010101" pitchFamily="49" charset="-122"/>
                <a:cs typeface="楷体" panose="02010609060101010101" pitchFamily="49" charset="-122"/>
              </a:rPr>
              <a:t>单个鱼类</a:t>
            </a:r>
            <a:r>
              <a:rPr lang="zh-CN" altLang="en-US" sz="2800">
                <a:latin typeface="楷体" panose="02010609060101010101" pitchFamily="49" charset="-122"/>
                <a:ea typeface="楷体" panose="02010609060101010101" pitchFamily="49" charset="-122"/>
                <a:cs typeface="楷体" panose="02010609060101010101" pitchFamily="49" charset="-122"/>
              </a:rPr>
              <a:t>图像传递至</a:t>
            </a:r>
            <a:r>
              <a:rPr lang="en-US" altLang="zh-CN" sz="2800">
                <a:latin typeface="楷体" panose="02010609060101010101" pitchFamily="49" charset="-122"/>
                <a:ea typeface="楷体" panose="02010609060101010101" pitchFamily="49" charset="-122"/>
                <a:cs typeface="楷体" panose="02010609060101010101" pitchFamily="49" charset="-122"/>
              </a:rPr>
              <a:t>特征提取器，其目的是</a:t>
            </a:r>
            <a:r>
              <a:rPr lang="zh-CN" altLang="en-US" sz="2800">
                <a:latin typeface="楷体" panose="02010609060101010101" pitchFamily="49" charset="-122"/>
                <a:ea typeface="楷体" panose="02010609060101010101" pitchFamily="49" charset="-122"/>
                <a:cs typeface="楷体" panose="02010609060101010101" pitchFamily="49" charset="-122"/>
              </a:rPr>
              <a:t>提取</a:t>
            </a:r>
            <a:r>
              <a:rPr lang="en-US" altLang="zh-CN" sz="2800">
                <a:latin typeface="楷体" panose="02010609060101010101" pitchFamily="49" charset="-122"/>
                <a:ea typeface="楷体" panose="02010609060101010101" pitchFamily="49" charset="-122"/>
                <a:cs typeface="楷体" panose="02010609060101010101" pitchFamily="49" charset="-122"/>
              </a:rPr>
              <a:t>特定特征</a:t>
            </a:r>
            <a:r>
              <a:rPr lang="zh-CN" altLang="en-US" sz="2800">
                <a:latin typeface="楷体" panose="02010609060101010101" pitchFamily="49" charset="-122"/>
                <a:ea typeface="楷体" panose="02010609060101010101" pitchFamily="49" charset="-122"/>
                <a:cs typeface="楷体" panose="02010609060101010101" pitchFamily="49" charset="-122"/>
              </a:rPr>
              <a:t>，以</a:t>
            </a:r>
            <a:r>
              <a:rPr lang="en-US" altLang="zh-CN" sz="2800">
                <a:latin typeface="楷体" panose="02010609060101010101" pitchFamily="49" charset="-122"/>
                <a:ea typeface="楷体" panose="02010609060101010101" pitchFamily="49" charset="-122"/>
                <a:cs typeface="楷体" panose="02010609060101010101" pitchFamily="49" charset="-122"/>
              </a:rPr>
              <a:t>减少数据</a:t>
            </a:r>
            <a:r>
              <a:rPr lang="zh-CN" altLang="en-US" sz="2800">
                <a:latin typeface="楷体" panose="02010609060101010101" pitchFamily="49" charset="-122"/>
                <a:ea typeface="楷体" panose="02010609060101010101" pitchFamily="49" charset="-122"/>
                <a:cs typeface="楷体" panose="02010609060101010101" pitchFamily="49" charset="-122"/>
              </a:rPr>
              <a:t>维度</a:t>
            </a:r>
            <a:r>
              <a:rPr lang="en-US" altLang="zh-CN" sz="2800">
                <a:latin typeface="楷体" panose="02010609060101010101" pitchFamily="49" charset="-122"/>
                <a:ea typeface="楷体" panose="02010609060101010101" pitchFamily="49" charset="-122"/>
                <a:cs typeface="楷体" panose="02010609060101010101" pitchFamily="49" charset="-122"/>
              </a:rPr>
              <a:t>(</a:t>
            </a:r>
            <a:r>
              <a:rPr lang="zh-CN" altLang="en-US" sz="2800">
                <a:latin typeface="楷体" panose="02010609060101010101" pitchFamily="49" charset="-122"/>
                <a:ea typeface="楷体" panose="02010609060101010101" pitchFamily="49" charset="-122"/>
                <a:cs typeface="楷体" panose="02010609060101010101" pitchFamily="49" charset="-122"/>
              </a:rPr>
              <a:t>数据量</a:t>
            </a:r>
            <a:r>
              <a:rPr lang="en-US" altLang="zh-CN" sz="2800">
                <a:latin typeface="楷体" panose="02010609060101010101" pitchFamily="49" charset="-122"/>
                <a:ea typeface="楷体" panose="02010609060101010101" pitchFamily="49" charset="-122"/>
                <a:cs typeface="楷体" panose="02010609060101010101" pitchFamily="49" charset="-122"/>
              </a:rPr>
              <a:t>)</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a:lnSpc>
                <a:spcPct val="90000"/>
              </a:lnSpc>
            </a:pP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a:lnSpc>
                <a:spcPct val="90000"/>
              </a:lnSpc>
            </a:pPr>
            <a:r>
              <a:rPr lang="zh-CN" altLang="en-US" sz="2800">
                <a:latin typeface="楷体" panose="02010609060101010101" pitchFamily="49" charset="-122"/>
                <a:ea typeface="楷体" panose="02010609060101010101" pitchFamily="49" charset="-122"/>
                <a:cs typeface="楷体" panose="02010609060101010101" pitchFamily="49" charset="-122"/>
              </a:rPr>
              <a:t>提取好的</a:t>
            </a:r>
            <a:r>
              <a:rPr lang="en-US" altLang="zh-CN" sz="2800">
                <a:latin typeface="楷体" panose="02010609060101010101" pitchFamily="49" charset="-122"/>
                <a:ea typeface="楷体" panose="02010609060101010101" pitchFamily="49" charset="-122"/>
                <a:cs typeface="楷体" panose="02010609060101010101" pitchFamily="49" charset="-122"/>
              </a:rPr>
              <a:t>特征被传递给分类器 </a:t>
            </a:r>
            <a:endParaRPr lang="en-US" altLang="zh-CN" sz="2800">
              <a:latin typeface="楷体" panose="02010609060101010101" pitchFamily="49" charset="-122"/>
              <a:ea typeface="楷体" panose="02010609060101010101" pitchFamily="49" charset="-122"/>
              <a:cs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69634" name="文本占位符 69633"/>
          <p:cNvSpPr>
            <a:spLocks noGrp="1"/>
          </p:cNvSpPr>
          <p:nvPr/>
        </p:nvSpPr>
        <p:spPr>
          <a:xfrm>
            <a:off x="552450" y="499745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None/>
            </a:pP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步骤三：分类</a:t>
            </a:r>
            <a:endParaRPr lang="en-US" altLang="zh-CN"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选择鱼的长度作为可能的</a:t>
            </a:r>
            <a:r>
              <a:rPr lang="zh-CN" altLang="en-US" sz="2800">
                <a:latin typeface="楷体" panose="02010609060101010101" pitchFamily="49" charset="-122"/>
                <a:ea typeface="楷体" panose="02010609060101010101" pitchFamily="49" charset="-122"/>
              </a:rPr>
              <a:t>分类</a:t>
            </a:r>
            <a:r>
              <a:rPr lang="en-US" altLang="zh-CN" sz="2800">
                <a:latin typeface="楷体" panose="02010609060101010101" pitchFamily="49" charset="-122"/>
                <a:ea typeface="楷体" panose="02010609060101010101" pitchFamily="49" charset="-122"/>
              </a:rPr>
              <a:t>特征</a:t>
            </a:r>
            <a:endParaRPr lang="en-US" altLang="zh-CN" sz="2800">
              <a:latin typeface="楷体" panose="02010609060101010101" pitchFamily="49" charset="-122"/>
              <a:ea typeface="楷体" panose="02010609060101010101" pitchFamily="49"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文本占位符 70657"/>
          <p:cNvPicPr>
            <a:picLocks noGrp="1" noChangeAspect="1"/>
          </p:cNvPicPr>
          <p:nvPr>
            <p:ph type="body" idx="1"/>
          </p:nvPr>
        </p:nvPicPr>
        <p:blipFill>
          <a:blip r:embed="rId1"/>
          <a:stretch>
            <a:fillRect/>
          </a:stretch>
        </p:blipFill>
        <p:spPr>
          <a:xfrm>
            <a:off x="76200" y="1371600"/>
            <a:ext cx="8896350" cy="4135438"/>
          </a:xfrm>
        </p:spPr>
      </p:pic>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2149475" y="5648960"/>
            <a:ext cx="6149340" cy="993775"/>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en-US" altLang="zh-CN" sz="2800">
                <a:latin typeface="楷体" panose="02010609060101010101" pitchFamily="49" charset="-122"/>
                <a:ea typeface="楷体" panose="02010609060101010101" pitchFamily="49" charset="-122"/>
                <a:cs typeface="楷体" panose="02010609060101010101" pitchFamily="49" charset="-122"/>
              </a:rPr>
              <a:t>长度</a:t>
            </a:r>
            <a:r>
              <a:rPr lang="zh-CN" altLang="en-US" sz="2800">
                <a:latin typeface="楷体" panose="02010609060101010101" pitchFamily="49" charset="-122"/>
                <a:ea typeface="楷体" panose="02010609060101010101" pitchFamily="49" charset="-122"/>
                <a:cs typeface="楷体" panose="02010609060101010101" pitchFamily="49" charset="-122"/>
              </a:rPr>
              <a:t>特征是一个差特征</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r>
              <a:rPr lang="en-US" altLang="zh-CN" sz="2800">
                <a:latin typeface="楷体" panose="02010609060101010101" pitchFamily="49" charset="-122"/>
                <a:ea typeface="楷体" panose="02010609060101010101" pitchFamily="49" charset="-122"/>
                <a:cs typeface="楷体" panose="02010609060101010101" pitchFamily="49" charset="-122"/>
              </a:rPr>
              <a:t>选择</a:t>
            </a:r>
            <a:r>
              <a:rPr lang="zh-CN" altLang="en-US" sz="2800">
                <a:latin typeface="楷体" panose="02010609060101010101" pitchFamily="49" charset="-122"/>
                <a:ea typeface="楷体" panose="02010609060101010101" pitchFamily="49" charset="-122"/>
                <a:cs typeface="楷体" panose="02010609060101010101" pitchFamily="49" charset="-122"/>
              </a:rPr>
              <a:t>光泽度</a:t>
            </a:r>
            <a:r>
              <a:rPr lang="en-US" altLang="zh-CN" sz="2800">
                <a:latin typeface="楷体" panose="02010609060101010101" pitchFamily="49" charset="-122"/>
                <a:ea typeface="楷体" panose="02010609060101010101" pitchFamily="49" charset="-122"/>
                <a:cs typeface="楷体" panose="02010609060101010101" pitchFamily="49" charset="-122"/>
              </a:rPr>
              <a:t>作为可能的特征。</a:t>
            </a:r>
            <a:endParaRPr lang="en-US" altLang="zh-CN"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文本占位符 72705"/>
          <p:cNvPicPr>
            <a:picLocks noGrp="1" noChangeAspect="1"/>
          </p:cNvPicPr>
          <p:nvPr>
            <p:ph type="body" idx="1"/>
          </p:nvPr>
        </p:nvPicPr>
        <p:blipFill>
          <a:blip r:embed="rId1"/>
          <a:stretch>
            <a:fillRect/>
          </a:stretch>
        </p:blipFill>
        <p:spPr>
          <a:xfrm>
            <a:off x="76200" y="1371600"/>
            <a:ext cx="8896350" cy="4135438"/>
          </a:xfrm>
        </p:spPr>
      </p:pic>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2054225" y="5791835"/>
            <a:ext cx="6149340" cy="478155"/>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800">
                <a:latin typeface="楷体" panose="02010609060101010101" pitchFamily="49" charset="-122"/>
                <a:ea typeface="楷体" panose="02010609060101010101" pitchFamily="49" charset="-122"/>
                <a:cs typeface="楷体" panose="02010609060101010101" pitchFamily="49" charset="-122"/>
              </a:rPr>
              <a:t>光泽度是一个较好</a:t>
            </a:r>
            <a:r>
              <a:rPr lang="en-US" altLang="zh-CN" sz="2800">
                <a:latin typeface="楷体" panose="02010609060101010101" pitchFamily="49" charset="-122"/>
                <a:ea typeface="楷体" panose="02010609060101010101" pitchFamily="49" charset="-122"/>
                <a:cs typeface="楷体" panose="02010609060101010101" pitchFamily="49" charset="-122"/>
              </a:rPr>
              <a:t>的特征。</a:t>
            </a:r>
            <a:endParaRPr lang="en-US" altLang="zh-CN"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文本占位符 73729"/>
          <p:cNvSpPr>
            <a:spLocks noGrp="1"/>
          </p:cNvSpPr>
          <p:nvPr>
            <p:ph type="body" idx="1"/>
          </p:nvPr>
        </p:nvSpPr>
        <p:spPr>
          <a:xfrm>
            <a:off x="112395" y="1455420"/>
            <a:ext cx="9031288" cy="5184775"/>
          </a:xfrm>
        </p:spPr>
        <p:txBody>
          <a:bodyPr/>
          <a:p>
            <a:pPr marL="0" algn="l">
              <a:buClrTx/>
              <a:buSzTx/>
              <a:buNone/>
            </a:pPr>
            <a:r>
              <a:rPr lang="zh-CN" altLang="en-US" b="1" dirty="0" smtClean="0">
                <a:solidFill>
                  <a:srgbClr val="0070C0"/>
                </a:solidFill>
                <a:latin typeface="楷体" panose="02010609060101010101" pitchFamily="49" charset="-122"/>
                <a:ea typeface="楷体" panose="02010609060101010101" pitchFamily="49" charset="-122"/>
                <a:cs typeface="楷体" panose="02010609060101010101" pitchFamily="49" charset="-122"/>
              </a:rPr>
              <a:t>阈值决策边界与成本关系 </a:t>
            </a:r>
            <a:endParaRPr lang="zh-CN" altLang="en-US" b="1" dirty="0" smtClean="0">
              <a:solidFill>
                <a:srgbClr val="0070C0"/>
              </a:solidFill>
              <a:latin typeface="楷体" panose="02010609060101010101" pitchFamily="49" charset="-122"/>
              <a:ea typeface="楷体" panose="02010609060101010101" pitchFamily="49" charset="-122"/>
              <a:cs typeface="楷体" panose="02010609060101010101" pitchFamily="49" charset="-122"/>
            </a:endParaRPr>
          </a:p>
          <a:p>
            <a:endParaRPr lang="en-US" altLang="zh-CN"/>
          </a:p>
          <a:p>
            <a:pPr lvl="1"/>
            <a:r>
              <a:rPr lang="zh-CN" altLang="en-US" sz="2800">
                <a:latin typeface="楷体" panose="02010609060101010101" pitchFamily="49" charset="-122"/>
                <a:ea typeface="楷体" panose="02010609060101010101" pitchFamily="49" charset="-122"/>
                <a:cs typeface="楷体" panose="02010609060101010101" pitchFamily="49" charset="-122"/>
              </a:rPr>
              <a:t>将我们的决策边界向较小的光泽度移动，以最小化损失（减少被错误分类为鲑鱼的鲈鱼数量！）</a:t>
            </a:r>
            <a:br>
              <a:rPr lang="en-US" altLang="zh-CN"/>
            </a:br>
            <a:br>
              <a:rPr lang="en-US" altLang="zh-CN"/>
            </a:br>
            <a:endParaRPr lang="en-US" altLang="zh-CN"/>
          </a:p>
          <a:p>
            <a:pPr lvl="1"/>
            <a:endParaRPr lang="en-US" altLang="zh-CN"/>
          </a:p>
          <a:p>
            <a:pPr lvl="1" algn="ctr">
              <a:buNone/>
            </a:pPr>
            <a:endParaRPr lang="en-US" altLang="zh-CN"/>
          </a:p>
          <a:p>
            <a:pPr marL="457200" lvl="1" indent="0" algn="l">
              <a:buClrTx/>
              <a:buSzTx/>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决策的任务</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73731" name="下箭头 73730"/>
          <p:cNvSpPr/>
          <p:nvPr/>
        </p:nvSpPr>
        <p:spPr>
          <a:xfrm>
            <a:off x="4323715" y="3333750"/>
            <a:ext cx="609600" cy="1219200"/>
          </a:xfrm>
          <a:prstGeom prst="downArrow">
            <a:avLst>
              <a:gd name="adj1" fmla="val 50000"/>
              <a:gd name="adj2" fmla="val 50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01440" y="2027729"/>
            <a:ext cx="8229600" cy="4389437"/>
          </a:xfrm>
          <a:prstGeom prst="rect">
            <a:avLst/>
          </a:prstGeom>
          <a:noFill/>
          <a:ln w="9525">
            <a:noFill/>
            <a:miter lim="800000"/>
          </a:ln>
        </p:spPr>
        <p:txBody>
          <a:bodyPr/>
          <a:lstStyle/>
          <a:p>
            <a:pPr defTabSz="914400">
              <a:spcBef>
                <a:spcPct val="20000"/>
              </a:spcBef>
              <a:spcAft>
                <a:spcPts val="600"/>
              </a:spcAft>
              <a:buFont typeface="Arial" panose="020B0604020202020204" pitchFamily="34" charset="0"/>
              <a:buChar char="•"/>
              <a:defRPr/>
            </a:pPr>
            <a:r>
              <a:rPr lang="zh-CN" altLang="en-US" sz="3200" cap="all" spc="120" dirty="0">
                <a:solidFill>
                  <a:srgbClr val="00B0F0"/>
                </a:solidFill>
                <a:latin typeface="宋体" panose="02010600030101010101" pitchFamily="2" charset="-122"/>
                <a:ea typeface="宋体" panose="02010600030101010101" pitchFamily="2" charset="-122"/>
              </a:rPr>
              <a:t> </a:t>
            </a:r>
            <a:r>
              <a:rPr lang="zh-CN" altLang="en-US" sz="3600" b="1" dirty="0">
                <a:solidFill>
                  <a:srgbClr val="00B0F0"/>
                </a:solidFill>
                <a:latin typeface="楷体" panose="02010609060101010101" pitchFamily="49" charset="-122"/>
                <a:ea typeface="楷体" panose="02010609060101010101" pitchFamily="49" charset="-122"/>
              </a:rPr>
              <a:t>模式识别定义</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模式识别应用举例</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en-US" altLang="zh-CN" sz="3600" b="1" dirty="0">
                <a:solidFill>
                  <a:srgbClr val="00B0F0"/>
                </a:solidFill>
                <a:latin typeface="楷体" panose="02010609060101010101" pitchFamily="49" charset="-122"/>
                <a:ea typeface="楷体" panose="02010609060101010101" pitchFamily="49" charset="-122"/>
                <a:sym typeface="+mn-ea"/>
              </a:rPr>
              <a:t> </a:t>
            </a:r>
            <a:r>
              <a:rPr lang="zh-CN" altLang="en-US" sz="3600" b="1" dirty="0">
                <a:solidFill>
                  <a:srgbClr val="00B0F0"/>
                </a:solidFill>
                <a:latin typeface="楷体" panose="02010609060101010101" pitchFamily="49" charset="-122"/>
                <a:ea typeface="楷体" panose="02010609060101010101" pitchFamily="49" charset="-122"/>
                <a:sym typeface="+mn-ea"/>
              </a:rPr>
              <a:t>模式识别过程解读</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模式识别发展历史</a:t>
            </a:r>
            <a:endParaRPr lang="zh-CN" altLang="en-US" sz="3200" cap="all" spc="120" dirty="0">
              <a:solidFill>
                <a:schemeClr val="tx2"/>
              </a:solidFill>
              <a:latin typeface="宋体" panose="02010600030101010101" pitchFamily="2" charset="-122"/>
              <a:ea typeface="宋体" panose="02010600030101010101" pitchFamily="2" charset="-122"/>
            </a:endParaRPr>
          </a:p>
          <a:p>
            <a:pPr defTabSz="914400">
              <a:spcBef>
                <a:spcPct val="20000"/>
              </a:spcBef>
              <a:spcAft>
                <a:spcPts val="600"/>
              </a:spcAft>
              <a:buFont typeface="Arial" panose="020B0604020202020204" pitchFamily="34" charset="0"/>
              <a:buNone/>
              <a:defRPr/>
            </a:pPr>
            <a:endParaRPr lang="en-US" altLang="zh-CN" sz="3200" cap="all" spc="120" dirty="0">
              <a:solidFill>
                <a:schemeClr val="tx2"/>
              </a:solidFill>
              <a:latin typeface="宋体" panose="02010600030101010101" pitchFamily="2" charset="-122"/>
              <a:ea typeface="宋体" panose="02010600030101010101" pitchFamily="2"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本章提纲</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7" name="矩形 6"/>
          <p:cNvSpPr/>
          <p:nvPr/>
        </p:nvSpPr>
        <p:spPr>
          <a:xfrm>
            <a:off x="1625203" y="2033666"/>
            <a:ext cx="3550112"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文本占位符 74753"/>
          <p:cNvSpPr>
            <a:spLocks noGrp="1"/>
          </p:cNvSpPr>
          <p:nvPr>
            <p:ph type="body" idx="1"/>
          </p:nvPr>
        </p:nvSpPr>
        <p:spPr>
          <a:xfrm>
            <a:off x="257175" y="1943100"/>
            <a:ext cx="8382000" cy="3657600"/>
          </a:xfrm>
        </p:spPr>
        <p:txBody>
          <a:bodyPr/>
          <a:p>
            <a:pPr lvl="1" algn="l">
              <a:buClrTx/>
              <a:buSzTx/>
            </a:pPr>
            <a:r>
              <a:rPr lang="zh-CN" altLang="en-US" sz="2800">
                <a:latin typeface="楷体" panose="02010609060101010101" pitchFamily="49" charset="-122"/>
                <a:ea typeface="楷体" panose="02010609060101010101" pitchFamily="49" charset="-122"/>
                <a:cs typeface="楷体" panose="02010609060101010101" pitchFamily="49" charset="-122"/>
              </a:rPr>
              <a:t>采用光泽度作为特征，并增加鱼的宽度为特征</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en-US" altLang="zh-CN"/>
          </a:p>
          <a:p>
            <a:pPr algn="ctr">
              <a:buNone/>
            </a:pPr>
            <a:r>
              <a:rPr lang="zh-CN" altLang="en-US">
                <a:latin typeface="楷体" panose="02010609060101010101" pitchFamily="49" charset="-122"/>
                <a:ea typeface="楷体" panose="02010609060101010101" pitchFamily="49" charset="-122"/>
                <a:cs typeface="楷体" panose="02010609060101010101" pitchFamily="49" charset="-122"/>
              </a:rPr>
              <a:t>鱼</a:t>
            </a:r>
            <a:r>
              <a:rPr lang="en-US" altLang="zh-CN"/>
              <a:t>		     </a:t>
            </a:r>
            <a:r>
              <a:rPr lang="en-US" altLang="zh-CN" i="1" err="1"/>
              <a:t>x</a:t>
            </a:r>
            <a:r>
              <a:rPr lang="en-US" altLang="zh-CN" i="1" baseline="30000" err="1"/>
              <a:t>T</a:t>
            </a:r>
            <a:r>
              <a:rPr lang="en-US" altLang="zh-CN" i="1"/>
              <a:t> = </a:t>
            </a:r>
            <a:r>
              <a:rPr lang="en-US" altLang="zh-CN" b="1" i="1"/>
              <a:t>[</a:t>
            </a:r>
            <a:r>
              <a:rPr lang="en-US" altLang="zh-CN" i="1"/>
              <a:t>x</a:t>
            </a:r>
            <a:r>
              <a:rPr lang="en-US" altLang="zh-CN" i="1" baseline="-25000"/>
              <a:t>1</a:t>
            </a:r>
            <a:r>
              <a:rPr lang="en-US" altLang="zh-CN" i="1"/>
              <a:t>, x</a:t>
            </a:r>
            <a:r>
              <a:rPr lang="en-US" altLang="zh-CN" i="1" baseline="-25000"/>
              <a:t>2</a:t>
            </a:r>
            <a:r>
              <a:rPr lang="en-US" altLang="zh-CN" b="1" i="1"/>
              <a:t>]</a:t>
            </a:r>
            <a:endParaRPr lang="en-US" altLang="zh-CN" b="1" i="1"/>
          </a:p>
        </p:txBody>
      </p:sp>
      <p:sp>
        <p:nvSpPr>
          <p:cNvPr id="74755" name="右箭头 74754"/>
          <p:cNvSpPr/>
          <p:nvPr/>
        </p:nvSpPr>
        <p:spPr>
          <a:xfrm>
            <a:off x="3114675" y="3028950"/>
            <a:ext cx="1600200" cy="381000"/>
          </a:xfrm>
          <a:prstGeom prst="rightArrow">
            <a:avLst>
              <a:gd name="adj1" fmla="val 50000"/>
              <a:gd name="adj2" fmla="val 105000"/>
            </a:avLst>
          </a:prstGeom>
          <a:solidFill>
            <a:srgbClr val="FFFF00"/>
          </a:solidFill>
          <a:ln w="12700" cap="sq" cmpd="sng">
            <a:solidFill>
              <a:schemeClr val="tx1"/>
            </a:solidFill>
            <a:prstDash val="solid"/>
            <a:miter/>
            <a:headEnd type="none" w="sm" len="sm"/>
            <a:tailEnd type="none" w="sm" len="sm"/>
          </a:ln>
        </p:spPr>
        <p:txBody>
          <a:bodyPr wrap="none" anchor="ctr" anchorCtr="0"/>
          <a:p>
            <a:pPr algn="ctr" eaLnBrk="1" hangingPunct="1"/>
            <a:endParaRPr sz="1000">
              <a:solidFill>
                <a:srgbClr val="FFFF00"/>
              </a:solidFill>
              <a:latin typeface="Times New Roman" panose="02020603050405020304" pitchFamily="18" charset="0"/>
            </a:endParaRPr>
          </a:p>
        </p:txBody>
      </p:sp>
      <p:sp>
        <p:nvSpPr>
          <p:cNvPr id="74756" name="文本框 74755"/>
          <p:cNvSpPr txBox="1"/>
          <p:nvPr/>
        </p:nvSpPr>
        <p:spPr>
          <a:xfrm>
            <a:off x="4105275" y="4370070"/>
            <a:ext cx="1706880" cy="478155"/>
          </a:xfrm>
          <a:prstGeom prst="rect">
            <a:avLst/>
          </a:prstGeom>
          <a:noFill/>
          <a:ln w="12700">
            <a:noFill/>
          </a:ln>
        </p:spPr>
        <p:txBody>
          <a:bodyPr wrap="none" anchor="t" anchorCtr="0">
            <a:spAutoFit/>
          </a:bodyPr>
          <a:p>
            <a:pPr lvl="1" indent="0" algn="l" eaLnBrk="1" hangingPunct="1">
              <a:lnSpc>
                <a:spcPct val="90000"/>
              </a:lnSpc>
              <a:spcBef>
                <a:spcPts val="500"/>
              </a:spcBef>
              <a:buClrTx/>
              <a:buSzTx/>
              <a:buFont typeface="Arial" panose="020B0604020202020204" pitchFamily="34" charset="0"/>
              <a:buNone/>
            </a:pPr>
            <a:r>
              <a:rPr lang="zh-CN" altLang="en-US" sz="2800">
                <a:latin typeface="楷体" panose="02010609060101010101" pitchFamily="49" charset="-122"/>
                <a:ea typeface="楷体" panose="02010609060101010101" pitchFamily="49" charset="-122"/>
                <a:cs typeface="楷体" panose="02010609060101010101" pitchFamily="49" charset="-122"/>
              </a:rPr>
              <a:t>光泽度</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74757" name="文本框 74756"/>
          <p:cNvSpPr txBox="1"/>
          <p:nvPr/>
        </p:nvSpPr>
        <p:spPr>
          <a:xfrm>
            <a:off x="5924550" y="4370070"/>
            <a:ext cx="1351280" cy="478155"/>
          </a:xfrm>
          <a:prstGeom prst="rect">
            <a:avLst/>
          </a:prstGeom>
          <a:noFill/>
          <a:ln w="12700">
            <a:noFill/>
          </a:ln>
        </p:spPr>
        <p:txBody>
          <a:bodyPr wrap="none" anchor="t" anchorCtr="0">
            <a:spAutoFit/>
          </a:bodyPr>
          <a:p>
            <a:pPr lvl="1" algn="l" eaLnBrk="1" hangingPunct="1">
              <a:lnSpc>
                <a:spcPct val="90000"/>
              </a:lnSpc>
              <a:spcBef>
                <a:spcPts val="500"/>
              </a:spcBef>
              <a:buClrTx/>
              <a:buSzTx/>
              <a:buFont typeface="Arial" panose="020B0604020202020204" pitchFamily="34" charset="0"/>
            </a:pPr>
            <a:r>
              <a:rPr lang="zh-CN" altLang="en-US" sz="2800">
                <a:latin typeface="楷体" panose="02010609060101010101" pitchFamily="49" charset="-122"/>
                <a:ea typeface="楷体" panose="02010609060101010101" pitchFamily="49" charset="-122"/>
                <a:cs typeface="楷体" panose="02010609060101010101" pitchFamily="49" charset="-122"/>
              </a:rPr>
              <a:t>宽度</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74758" name="直接连接符 74757"/>
          <p:cNvSpPr/>
          <p:nvPr/>
        </p:nvSpPr>
        <p:spPr>
          <a:xfrm flipH="1">
            <a:off x="5391150" y="3581400"/>
            <a:ext cx="304800" cy="609600"/>
          </a:xfrm>
          <a:prstGeom prst="line">
            <a:avLst/>
          </a:prstGeom>
          <a:ln w="38100" cap="sq" cmpd="sng">
            <a:solidFill>
              <a:srgbClr val="FF6600"/>
            </a:solidFill>
            <a:prstDash val="solid"/>
            <a:headEnd type="none" w="sm" len="sm"/>
            <a:tailEnd type="arrow" w="med" len="med"/>
          </a:ln>
        </p:spPr>
      </p:sp>
      <p:sp>
        <p:nvSpPr>
          <p:cNvPr id="74759" name="直接连接符 74758"/>
          <p:cNvSpPr/>
          <p:nvPr/>
        </p:nvSpPr>
        <p:spPr>
          <a:xfrm>
            <a:off x="6276975" y="3581400"/>
            <a:ext cx="457200" cy="609600"/>
          </a:xfrm>
          <a:prstGeom prst="line">
            <a:avLst/>
          </a:prstGeom>
          <a:ln w="38100" cap="sq" cmpd="sng">
            <a:solidFill>
              <a:srgbClr val="FF6600"/>
            </a:solidFill>
            <a:prstDash val="solid"/>
            <a:headEnd type="none" w="sm" len="sm"/>
            <a:tailEnd type="arrow" w="med" len="med"/>
          </a:ln>
        </p:spPr>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文本占位符 75777"/>
          <p:cNvPicPr>
            <a:picLocks noGrp="1" noChangeAspect="1"/>
          </p:cNvPicPr>
          <p:nvPr>
            <p:ph type="body" idx="1"/>
          </p:nvPr>
        </p:nvPicPr>
        <p:blipFill>
          <a:blip r:embed="rId1"/>
          <a:stretch>
            <a:fillRect/>
          </a:stretch>
        </p:blipFill>
        <p:spPr>
          <a:xfrm>
            <a:off x="247650" y="1447800"/>
            <a:ext cx="8896350" cy="4135438"/>
          </a:xfrm>
        </p:spPr>
      </p:pic>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占位符 76801"/>
          <p:cNvSpPr>
            <a:spLocks noGrp="1"/>
          </p:cNvSpPr>
          <p:nvPr>
            <p:ph type="body" idx="1"/>
          </p:nvPr>
        </p:nvSpPr>
        <p:spPr>
          <a:xfrm>
            <a:off x="-180975" y="1239520"/>
            <a:ext cx="9144000" cy="5410200"/>
          </a:xfrm>
        </p:spPr>
        <p:txBody>
          <a:bodyPr/>
          <a:p>
            <a:pPr lvl="1" algn="l">
              <a:buClrTx/>
              <a:buSzTx/>
            </a:pPr>
            <a:r>
              <a:rPr lang="zh-CN" altLang="en-US" sz="2800">
                <a:latin typeface="楷体" panose="02010609060101010101" pitchFamily="49" charset="-122"/>
                <a:ea typeface="楷体" panose="02010609060101010101" pitchFamily="49" charset="-122"/>
                <a:cs typeface="楷体" panose="02010609060101010101" pitchFamily="49" charset="-122"/>
              </a:rPr>
              <a:t>可能会添加其他与现有特征不相关的特征。应采取预防措施，不通过添加此类“噪音特征”来降低性能</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lvl="1" algn="l">
              <a:buClrTx/>
              <a:buSzTx/>
            </a:pPr>
            <a:r>
              <a:rPr lang="zh-CN" altLang="en-US" sz="2800">
                <a:latin typeface="楷体" panose="02010609060101010101" pitchFamily="49" charset="-122"/>
                <a:ea typeface="楷体" panose="02010609060101010101" pitchFamily="49" charset="-122"/>
                <a:cs typeface="楷体" panose="02010609060101010101" pitchFamily="49" charset="-122"/>
              </a:rPr>
              <a:t>理想情况下，最佳决策边界应提供最佳性能的边界，如下图所示</a:t>
            </a:r>
            <a:r>
              <a:rPr lang="en-US" altLang="zh-CN"/>
              <a:t>：</a:t>
            </a:r>
            <a:endParaRPr lang="en-US" altLang="zh-CN"/>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pic>
        <p:nvPicPr>
          <p:cNvPr id="77827" name="图片 77826"/>
          <p:cNvPicPr>
            <a:picLocks noChangeAspect="1"/>
          </p:cNvPicPr>
          <p:nvPr/>
        </p:nvPicPr>
        <p:blipFill>
          <a:blip r:embed="rId1"/>
          <a:stretch>
            <a:fillRect/>
          </a:stretch>
        </p:blipFill>
        <p:spPr>
          <a:xfrm>
            <a:off x="1676400" y="2970530"/>
            <a:ext cx="6362700" cy="3679190"/>
          </a:xfrm>
          <a:prstGeom prst="rect">
            <a:avLst/>
          </a:prstGeom>
          <a:noFill/>
          <a:ln w="12700">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文本占位符 78849"/>
          <p:cNvSpPr>
            <a:spLocks noGrp="1"/>
          </p:cNvSpPr>
          <p:nvPr>
            <p:ph type="body" idx="1"/>
          </p:nvPr>
        </p:nvSpPr>
        <p:spPr>
          <a:xfrm>
            <a:off x="476250" y="1600200"/>
            <a:ext cx="8286750" cy="4800600"/>
          </a:xfrm>
        </p:spPr>
        <p:txBody>
          <a:bodyPr>
            <a:normAutofit/>
          </a:bodyPr>
          <a:p>
            <a:r>
              <a:rPr lang="zh-CN" altLang="en-US">
                <a:latin typeface="楷体" panose="02010609060101010101" pitchFamily="49" charset="-122"/>
                <a:ea typeface="楷体" panose="02010609060101010101" pitchFamily="49" charset="-122"/>
                <a:cs typeface="楷体" panose="02010609060101010101" pitchFamily="49" charset="-122"/>
              </a:rPr>
              <a:t> 但是，我们并不满意现有的分类边界。因为设计分类器的目标是正确地分类新的输入</a:t>
            </a:r>
            <a:r>
              <a:rPr lang="en-US" altLang="zh-CN"/>
              <a:t> </a:t>
            </a:r>
            <a:br>
              <a:rPr lang="en-US" altLang="zh-CN"/>
            </a:br>
            <a:br>
              <a:rPr lang="en-US" altLang="zh-CN"/>
            </a:br>
            <a:r>
              <a:rPr lang="en-US" altLang="zh-CN"/>
              <a:t>           </a:t>
            </a:r>
            <a:endParaRPr lang="en-US" altLang="zh-CN"/>
          </a:p>
          <a:p>
            <a:endParaRPr lang="en-US" altLang="zh-CN"/>
          </a:p>
          <a:p>
            <a:pPr algn="ctr">
              <a:buNone/>
            </a:pPr>
            <a:endParaRPr lang="en-US" altLang="zh-CN"/>
          </a:p>
          <a:p>
            <a:pPr algn="ctr">
              <a:buNone/>
            </a:pPr>
            <a:r>
              <a:rPr lang="zh-CN" altLang="en-US">
                <a:latin typeface="楷体" panose="02010609060101010101" pitchFamily="49" charset="-122"/>
                <a:ea typeface="楷体" panose="02010609060101010101" pitchFamily="49" charset="-122"/>
                <a:cs typeface="楷体" panose="02010609060101010101" pitchFamily="49" charset="-122"/>
              </a:rPr>
              <a:t>泛化问题！</a:t>
            </a:r>
            <a:r>
              <a:rPr lang="en-US" altLang="zh-CN">
                <a:latin typeface="楷体" panose="02010609060101010101" pitchFamily="49" charset="-122"/>
                <a:ea typeface="楷体" panose="02010609060101010101" pitchFamily="49" charset="-122"/>
                <a:cs typeface="楷体" panose="02010609060101010101" pitchFamily="49" charset="-122"/>
              </a:rPr>
              <a:t>(</a:t>
            </a:r>
            <a:r>
              <a:rPr lang="en-US" altLang="zh-CN">
                <a:latin typeface="Times New Roman" panose="02020603050405020304" pitchFamily="18" charset="0"/>
                <a:ea typeface="楷体" panose="02010609060101010101" pitchFamily="49" charset="-122"/>
                <a:cs typeface="Times New Roman" panose="02020603050405020304" pitchFamily="18" charset="0"/>
              </a:rPr>
              <a:t>Generalization Ability</a:t>
            </a:r>
            <a:r>
              <a:rPr lang="en-US" altLang="zh-CN">
                <a:latin typeface="楷体" panose="02010609060101010101" pitchFamily="49" charset="-122"/>
                <a:ea typeface="楷体" panose="02010609060101010101" pitchFamily="49" charset="-122"/>
                <a:cs typeface="楷体" panose="02010609060101010101" pitchFamily="49" charset="-122"/>
              </a:rPr>
              <a:t>)</a:t>
            </a:r>
            <a:endParaRPr lang="en-US" altLang="zh-CN">
              <a:latin typeface="楷体" panose="02010609060101010101" pitchFamily="49" charset="-122"/>
              <a:ea typeface="楷体" panose="02010609060101010101" pitchFamily="49" charset="-122"/>
              <a:cs typeface="楷体" panose="02010609060101010101" pitchFamily="49" charset="-122"/>
            </a:endParaRPr>
          </a:p>
        </p:txBody>
      </p:sp>
      <p:sp>
        <p:nvSpPr>
          <p:cNvPr id="78851" name="下箭头 78850"/>
          <p:cNvSpPr/>
          <p:nvPr/>
        </p:nvSpPr>
        <p:spPr>
          <a:xfrm>
            <a:off x="4219575" y="2667000"/>
            <a:ext cx="457200" cy="1371600"/>
          </a:xfrm>
          <a:prstGeom prst="downArrow">
            <a:avLst>
              <a:gd name="adj1" fmla="val 50000"/>
              <a:gd name="adj2" fmla="val 75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6250" y="5113655"/>
            <a:ext cx="8575675" cy="1419860"/>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泛化能力是指</a:t>
            </a: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机器学习算法对新样本的适应能力</a:t>
            </a:r>
            <a:r>
              <a:rPr lang="zh-CN" altLang="en-US" sz="2400">
                <a:latin typeface="楷体" panose="02010609060101010101" pitchFamily="49" charset="-122"/>
                <a:ea typeface="楷体" panose="02010609060101010101" pitchFamily="49" charset="-122"/>
                <a:cs typeface="楷体" panose="02010609060101010101" pitchFamily="49" charset="-122"/>
              </a:rPr>
              <a:t>。学习的目的是学到隐含在数据背后的规律，对具有同一规律的学习集以外的数据，经过训练的网络也能给出合适的输出，该能力称为泛化能力。</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588010" y="1315720"/>
            <a:ext cx="7967980" cy="2597150"/>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泛化举例</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indent="0" algn="l">
              <a:lnSpc>
                <a:spcPct val="90000"/>
              </a:lnSpc>
              <a:spcBef>
                <a:spcPts val="1000"/>
              </a:spcBef>
              <a:buClrTx/>
              <a:buSzTx/>
              <a:buFont typeface="Arial" panose="020B0604020202020204" pitchFamily="34" charset="0"/>
              <a:buNone/>
            </a:pPr>
            <a:r>
              <a:rPr lang="zh-CN" altLang="en-US" sz="2400">
                <a:latin typeface="楷体" panose="02010609060101010101" pitchFamily="49" charset="-122"/>
                <a:ea typeface="楷体" panose="02010609060101010101" pitchFamily="49" charset="-122"/>
                <a:cs typeface="楷体" panose="02010609060101010101" pitchFamily="49" charset="-122"/>
              </a:rPr>
              <a:t>高中生同样都是完成</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五年高考三年模拟，为什么有的同学高考分数高，有的高考分数差？</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88010" y="5509260"/>
            <a:ext cx="8314690" cy="1132205"/>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endParaRPr lang="zh-CN" altLang="en-US">
              <a:latin typeface="楷体" panose="02010609060101010101" pitchFamily="49" charset="-122"/>
              <a:ea typeface="楷体" panose="02010609060101010101" pitchFamily="49" charset="-122"/>
              <a:cs typeface="楷体" panose="02010609060101010101" pitchFamily="49" charset="-122"/>
              <a:sym typeface="+mn-ea"/>
            </a:endParaRPr>
          </a:p>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规律的掌握便是泛化能力，有的同学</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智能体</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能上河海，很大程度上是该同学的泛化能力好。</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628650" y="3542030"/>
            <a:ext cx="7992745" cy="1216025"/>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高考试题一般是新题</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新样本，训练集中未出现</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平时的刷题是为了掌握试题的规律</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寻找合理的决策边界</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，能举</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一反三，面对新题时也能从容应对。</a:t>
            </a:r>
            <a:endParaRPr lang="zh-CN" altLang="en-US"/>
          </a:p>
        </p:txBody>
      </p:sp>
      <p:sp>
        <p:nvSpPr>
          <p:cNvPr id="8" name="下箭头 7"/>
          <p:cNvSpPr/>
          <p:nvPr/>
        </p:nvSpPr>
        <p:spPr>
          <a:xfrm>
            <a:off x="4073525" y="2667000"/>
            <a:ext cx="457200" cy="688975"/>
          </a:xfrm>
          <a:prstGeom prst="downArrow">
            <a:avLst>
              <a:gd name="adj1" fmla="val 50000"/>
              <a:gd name="adj2" fmla="val 75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
        <p:nvSpPr>
          <p:cNvPr id="9" name="文本框 8"/>
          <p:cNvSpPr txBox="1"/>
          <p:nvPr/>
        </p:nvSpPr>
        <p:spPr>
          <a:xfrm>
            <a:off x="4530725" y="2776220"/>
            <a:ext cx="3836670" cy="368300"/>
          </a:xfrm>
          <a:prstGeom prst="rect">
            <a:avLst/>
          </a:prstGeom>
          <a:noFill/>
        </p:spPr>
        <p:txBody>
          <a:bodyPr wrap="square" rtlCol="0">
            <a:spAutoFit/>
          </a:bodyPr>
          <a:p>
            <a:r>
              <a:rPr lang="zh-CN" altLang="en-US" b="1">
                <a:solidFill>
                  <a:srgbClr val="0070C0"/>
                </a:solidFill>
                <a:latin typeface="微软雅黑" panose="020B0503020204020204" pitchFamily="34" charset="-122"/>
                <a:ea typeface="微软雅黑" panose="020B0503020204020204" pitchFamily="34" charset="-122"/>
              </a:rPr>
              <a:t>把同学们看作是高级人工智能体</a:t>
            </a: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10" name="下箭头 9"/>
          <p:cNvSpPr/>
          <p:nvPr/>
        </p:nvSpPr>
        <p:spPr>
          <a:xfrm>
            <a:off x="4239895" y="4944110"/>
            <a:ext cx="457200" cy="688975"/>
          </a:xfrm>
          <a:prstGeom prst="downArrow">
            <a:avLst>
              <a:gd name="adj1" fmla="val 50000"/>
              <a:gd name="adj2" fmla="val 75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文本占位符 79873"/>
          <p:cNvPicPr>
            <a:picLocks noGrp="1" noChangeAspect="1"/>
          </p:cNvPicPr>
          <p:nvPr>
            <p:ph type="body" idx="1"/>
          </p:nvPr>
        </p:nvPicPr>
        <p:blipFill>
          <a:blip r:embed="rId1"/>
          <a:stretch>
            <a:fillRect/>
          </a:stretch>
        </p:blipFill>
        <p:spPr>
          <a:xfrm>
            <a:off x="247650" y="1676400"/>
            <a:ext cx="8896350" cy="4135438"/>
          </a:xfrm>
        </p:spPr>
      </p:pic>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2707005" y="6257925"/>
            <a:ext cx="3552190" cy="423545"/>
          </a:xfrm>
          <a:prstGeom prst="rect">
            <a:avLst/>
          </a:prstGeom>
          <a:noFill/>
        </p:spPr>
        <p:txBody>
          <a:bodyPr wrap="square" rtlCol="0">
            <a:spAutoFit/>
          </a:bodyPr>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泛化后的决策边界</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占位符 76801"/>
          <p:cNvSpPr>
            <a:spLocks noGrp="1"/>
          </p:cNvSpPr>
          <p:nvPr>
            <p:ph type="body" idx="1"/>
          </p:nvPr>
        </p:nvSpPr>
        <p:spPr>
          <a:xfrm>
            <a:off x="520700" y="1315720"/>
            <a:ext cx="8623300" cy="550545"/>
          </a:xfrm>
        </p:spPr>
        <p:txBody>
          <a:bodyPr>
            <a:normAutofit/>
          </a:bodyPr>
          <a:p>
            <a:pPr marL="114300" lvl="1" indent="-342900" algn="l">
              <a:spcBef>
                <a:spcPts val="1000"/>
              </a:spcBef>
              <a:buClrTx/>
              <a:buSzTx/>
              <a:buFont typeface="Arial" panose="020B0604020202020204" pitchFamily="34" charset="0"/>
              <a:buChar char="•"/>
            </a:pPr>
            <a:r>
              <a:rPr lang="zh-CN" altLang="en-US">
                <a:latin typeface="楷体" panose="02010609060101010101" pitchFamily="49" charset="-122"/>
                <a:ea typeface="楷体" panose="02010609060101010101" pitchFamily="49" charset="-122"/>
                <a:cs typeface="楷体" panose="02010609060101010101" pitchFamily="49" charset="-122"/>
              </a:rPr>
              <a:t>未泛化决策边界存在的问题：</a:t>
            </a:r>
            <a:r>
              <a:rPr lang="zh-CN" altLang="en-US" b="1">
                <a:solidFill>
                  <a:srgbClr val="0070C0"/>
                </a:solidFill>
                <a:latin typeface="楷体" panose="02010609060101010101" pitchFamily="49" charset="-122"/>
                <a:ea typeface="楷体" panose="02010609060101010101" pitchFamily="49" charset="-122"/>
                <a:cs typeface="楷体" panose="02010609060101010101" pitchFamily="49" charset="-122"/>
              </a:rPr>
              <a:t>过拟合</a:t>
            </a:r>
            <a:r>
              <a:rPr lang="en-US" altLang="zh-CN" b="1">
                <a:solidFill>
                  <a:srgbClr val="0070C0"/>
                </a:solidFill>
                <a:latin typeface="楷体" panose="02010609060101010101" pitchFamily="49" charset="-122"/>
                <a:ea typeface="楷体" panose="02010609060101010101" pitchFamily="49" charset="-122"/>
                <a:cs typeface="楷体" panose="02010609060101010101" pitchFamily="49" charset="-122"/>
              </a:rPr>
              <a:t>(</a:t>
            </a:r>
            <a:r>
              <a:rPr lang="en-US" altLang="zh-CN" b="1">
                <a:solidFill>
                  <a:srgbClr val="0070C0"/>
                </a:solidFill>
                <a:latin typeface="Times New Roman" panose="02020603050405020304" pitchFamily="18" charset="0"/>
                <a:ea typeface="楷体" panose="02010609060101010101" pitchFamily="49" charset="-122"/>
                <a:cs typeface="Times New Roman" panose="02020603050405020304" pitchFamily="18" charset="0"/>
              </a:rPr>
              <a:t>Overfitting Problem)</a:t>
            </a:r>
            <a:endParaRPr lang="zh-CN" altLang="en-US" b="1">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pic>
        <p:nvPicPr>
          <p:cNvPr id="77827" name="图片 77826"/>
          <p:cNvPicPr>
            <a:picLocks noChangeAspect="1"/>
          </p:cNvPicPr>
          <p:nvPr/>
        </p:nvPicPr>
        <p:blipFill>
          <a:blip r:embed="rId1"/>
          <a:stretch>
            <a:fillRect/>
          </a:stretch>
        </p:blipFill>
        <p:spPr>
          <a:xfrm>
            <a:off x="1390650" y="1741170"/>
            <a:ext cx="6362700" cy="3679190"/>
          </a:xfrm>
          <a:prstGeom prst="rect">
            <a:avLst/>
          </a:prstGeom>
          <a:noFill/>
          <a:ln w="12700">
            <a:noFill/>
          </a:ln>
        </p:spPr>
      </p:pic>
      <p:sp>
        <p:nvSpPr>
          <p:cNvPr id="2" name="文本框 1"/>
          <p:cNvSpPr txBox="1"/>
          <p:nvPr/>
        </p:nvSpPr>
        <p:spPr>
          <a:xfrm>
            <a:off x="621030" y="5845810"/>
            <a:ext cx="8422005" cy="755650"/>
          </a:xfrm>
          <a:prstGeom prst="rect">
            <a:avLst/>
          </a:prstGeom>
          <a:noFill/>
        </p:spPr>
        <p:txBody>
          <a:bodyPr wrap="square" rtlCol="0" anchor="t">
            <a:spAutoFit/>
          </a:bodyPr>
          <a:p>
            <a:pPr marL="114300" lvl="1" indent="-3429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过拟合：训练得到的机器学习模型过度拟合了训练集，对训练集以外的数据无法给予正确的判别结果。</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514" name="标题 64513"/>
          <p:cNvSpPr>
            <a:spLocks noGrp="1"/>
          </p:cNvSpPr>
          <p:nvPr>
            <p:ph type="title"/>
          </p:nvPr>
        </p:nvSpPr>
        <p:spPr>
          <a:xfrm>
            <a:off x="628650" y="411480"/>
            <a:ext cx="7886700" cy="904240"/>
          </a:xfrm>
        </p:spPr>
        <p:txBody>
          <a:bodyPr anchor="ctr" anchorCtr="0"/>
          <a:p>
            <a:pPr algn="l">
              <a:lnSpc>
                <a:spcPct val="100000"/>
              </a:lnSpc>
              <a:spcBef>
                <a:spcPct val="20000"/>
              </a:spcBef>
              <a:spcAft>
                <a:spcPts val="600"/>
              </a:spcAft>
              <a:buClrTx/>
              <a:buSzTx/>
              <a:buFontTx/>
            </a:pPr>
            <a:r>
              <a:rPr lang="zh-CN" altLang="en-US" sz="3600" dirty="0">
                <a:solidFill>
                  <a:srgbClr val="00B0F0"/>
                </a:solidFill>
                <a:latin typeface="微软雅黑" panose="020B0503020204020204" pitchFamily="34" charset="-122"/>
                <a:ea typeface="微软雅黑" panose="020B0503020204020204" pitchFamily="34" charset="-122"/>
                <a:sym typeface="+mn-ea"/>
              </a:rPr>
              <a:t>模式识别实例</a:t>
            </a:r>
            <a:r>
              <a:rPr lang="zh-CN" altLang="en-US" sz="3600" dirty="0">
                <a:solidFill>
                  <a:srgbClr val="00B0F0"/>
                </a:solidFill>
                <a:latin typeface="微软雅黑" panose="020B0503020204020204" pitchFamily="34" charset="-122"/>
                <a:ea typeface="微软雅黑" panose="020B0503020204020204" pitchFamily="34" charset="-122"/>
                <a:cs typeface="+mn-cs"/>
                <a:sym typeface="+mn-ea"/>
              </a:rPr>
              <a:t>解读</a:t>
            </a:r>
            <a:endParaRPr lang="zh-CN" altLang="en-US" sz="3600" dirty="0">
              <a:solidFill>
                <a:srgbClr val="00B0F0"/>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588010" y="1315720"/>
            <a:ext cx="7967980" cy="2597150"/>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过拟合举例</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indent="0" algn="l">
              <a:lnSpc>
                <a:spcPct val="90000"/>
              </a:lnSpc>
              <a:spcBef>
                <a:spcPts val="1000"/>
              </a:spcBef>
              <a:buClrTx/>
              <a:buSzTx/>
              <a:buFont typeface="Arial" panose="020B0604020202020204" pitchFamily="34" charset="0"/>
              <a:buNone/>
            </a:pPr>
            <a:r>
              <a:rPr lang="zh-CN" altLang="en-US" sz="2400">
                <a:latin typeface="楷体" panose="02010609060101010101" pitchFamily="49" charset="-122"/>
                <a:ea typeface="楷体" panose="02010609060101010101" pitchFamily="49" charset="-122"/>
                <a:cs typeface="楷体" panose="02010609060101010101" pitchFamily="49" charset="-122"/>
              </a:rPr>
              <a:t>有的高中生同学不仅完成了</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五年高考三年模拟，还做了其他十本教辅，为什么高考分数差？</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88010" y="5509260"/>
            <a:ext cx="8314690" cy="800100"/>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endParaRPr lang="zh-CN" altLang="en-US">
              <a:latin typeface="楷体" panose="02010609060101010101" pitchFamily="49" charset="-122"/>
              <a:ea typeface="楷体" panose="02010609060101010101" pitchFamily="49" charset="-122"/>
              <a:cs typeface="楷体" panose="02010609060101010101" pitchFamily="49" charset="-122"/>
              <a:sym typeface="+mn-ea"/>
            </a:endParaRPr>
          </a:p>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该同学泛化能力弱，学习不是记忆。</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628650" y="3542030"/>
            <a:ext cx="7992745" cy="1548130"/>
          </a:xfrm>
          <a:prstGeom prst="rect">
            <a:avLst/>
          </a:prstGeom>
          <a:noFill/>
        </p:spPr>
        <p:txBody>
          <a:bodyPr wrap="square" rtlCol="0" anchor="t">
            <a:spAutoFit/>
          </a:bodyPr>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高考试题一般是新题</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新样本，训练集中未出现</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228600" indent="-228600" algn="l">
              <a:lnSpc>
                <a:spcPct val="90000"/>
              </a:lnSpc>
              <a:spcBef>
                <a:spcPts val="1000"/>
              </a:spcBef>
              <a:buClrTx/>
              <a:buSzTx/>
              <a:buFont typeface="Arial" panose="020B0604020202020204" pitchFamily="34" charset="0"/>
              <a:buChar char="•"/>
            </a:pPr>
            <a:r>
              <a:rPr lang="zh-CN" altLang="en-US" sz="2400">
                <a:latin typeface="楷体" panose="02010609060101010101" pitchFamily="49" charset="-122"/>
                <a:ea typeface="楷体" panose="02010609060101010101" pitchFamily="49" charset="-122"/>
                <a:cs typeface="楷体" panose="02010609060101010101" pitchFamily="49" charset="-122"/>
              </a:rPr>
              <a:t>该同学平时的刷题构建了已有试题的规律</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寻找到了训练集的严格决策边界</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。但不能举</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一反三，面对新题时不能从容应对。</a:t>
            </a:r>
            <a:endParaRPr lang="zh-CN" altLang="en-US"/>
          </a:p>
        </p:txBody>
      </p:sp>
      <p:sp>
        <p:nvSpPr>
          <p:cNvPr id="8" name="下箭头 7"/>
          <p:cNvSpPr/>
          <p:nvPr/>
        </p:nvSpPr>
        <p:spPr>
          <a:xfrm>
            <a:off x="4073525" y="2667000"/>
            <a:ext cx="457200" cy="688975"/>
          </a:xfrm>
          <a:prstGeom prst="downArrow">
            <a:avLst>
              <a:gd name="adj1" fmla="val 50000"/>
              <a:gd name="adj2" fmla="val 75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
        <p:nvSpPr>
          <p:cNvPr id="9" name="文本框 8"/>
          <p:cNvSpPr txBox="1"/>
          <p:nvPr/>
        </p:nvSpPr>
        <p:spPr>
          <a:xfrm>
            <a:off x="4530725" y="2776220"/>
            <a:ext cx="3836670" cy="368300"/>
          </a:xfrm>
          <a:prstGeom prst="rect">
            <a:avLst/>
          </a:prstGeom>
          <a:noFill/>
        </p:spPr>
        <p:txBody>
          <a:bodyPr wrap="square" rtlCol="0">
            <a:spAutoFit/>
          </a:bodyPr>
          <a:p>
            <a:r>
              <a:rPr lang="zh-CN" altLang="en-US" b="1">
                <a:solidFill>
                  <a:srgbClr val="0070C0"/>
                </a:solidFill>
                <a:latin typeface="微软雅黑" panose="020B0503020204020204" pitchFamily="34" charset="-122"/>
                <a:ea typeface="微软雅黑" panose="020B0503020204020204" pitchFamily="34" charset="-122"/>
              </a:rPr>
              <a:t>把同学们看作是高级人工智能体</a:t>
            </a: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10" name="下箭头 9"/>
          <p:cNvSpPr/>
          <p:nvPr/>
        </p:nvSpPr>
        <p:spPr>
          <a:xfrm>
            <a:off x="4250055" y="5090160"/>
            <a:ext cx="457200" cy="688975"/>
          </a:xfrm>
          <a:prstGeom prst="downArrow">
            <a:avLst>
              <a:gd name="adj1" fmla="val 50000"/>
              <a:gd name="adj2" fmla="val 75000"/>
            </a:avLst>
          </a:prstGeom>
          <a:solidFill>
            <a:srgbClr val="FFFF00"/>
          </a:solidFill>
          <a:ln w="12700" cap="sq" cmpd="sng">
            <a:solidFill>
              <a:schemeClr val="tx1"/>
            </a:solidFill>
            <a:prstDash val="solid"/>
            <a:miter/>
            <a:headEnd type="none" w="sm" len="sm"/>
            <a:tailEnd type="none" w="sm" len="sm"/>
          </a:ln>
        </p:spPr>
        <p:txBody>
          <a:bodyPr/>
          <a:p>
            <a:endParaRPr lang="zh-CN"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01440" y="2027729"/>
            <a:ext cx="8229600" cy="4389437"/>
          </a:xfrm>
          <a:prstGeom prst="rect">
            <a:avLst/>
          </a:prstGeom>
          <a:noFill/>
          <a:ln w="9525">
            <a:noFill/>
            <a:miter lim="800000"/>
          </a:ln>
        </p:spPr>
        <p:txBody>
          <a:bodyPr/>
          <a:lstStyle/>
          <a:p>
            <a:pPr defTabSz="914400">
              <a:spcBef>
                <a:spcPct val="20000"/>
              </a:spcBef>
              <a:spcAft>
                <a:spcPts val="600"/>
              </a:spcAft>
              <a:buFont typeface="Arial" panose="020B0604020202020204" pitchFamily="34" charset="0"/>
              <a:buChar char="•"/>
              <a:defRPr/>
            </a:pPr>
            <a:r>
              <a:rPr lang="zh-CN" altLang="en-US" sz="3200" cap="all" spc="120" dirty="0">
                <a:solidFill>
                  <a:srgbClr val="00B0F0"/>
                </a:solidFill>
                <a:latin typeface="宋体" panose="02010600030101010101" pitchFamily="2" charset="-122"/>
                <a:ea typeface="宋体" panose="02010600030101010101" pitchFamily="2" charset="-122"/>
              </a:rPr>
              <a:t> </a:t>
            </a:r>
            <a:r>
              <a:rPr lang="zh-CN" altLang="en-US" sz="3600" b="1" dirty="0">
                <a:solidFill>
                  <a:srgbClr val="00B0F0"/>
                </a:solidFill>
                <a:latin typeface="楷体" panose="02010609060101010101" pitchFamily="49" charset="-122"/>
                <a:ea typeface="楷体" panose="02010609060101010101" pitchFamily="49" charset="-122"/>
              </a:rPr>
              <a:t>模式识别定义</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模式识别应用举例</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en-US" altLang="zh-CN" sz="3600" b="1" dirty="0">
                <a:solidFill>
                  <a:srgbClr val="00B0F0"/>
                </a:solidFill>
                <a:latin typeface="楷体" panose="02010609060101010101" pitchFamily="49" charset="-122"/>
                <a:ea typeface="楷体" panose="02010609060101010101" pitchFamily="49" charset="-122"/>
                <a:sym typeface="+mn-ea"/>
              </a:rPr>
              <a:t> </a:t>
            </a:r>
            <a:r>
              <a:rPr lang="zh-CN" altLang="en-US" sz="3600" b="1" dirty="0">
                <a:solidFill>
                  <a:srgbClr val="00B0F0"/>
                </a:solidFill>
                <a:latin typeface="楷体" panose="02010609060101010101" pitchFamily="49" charset="-122"/>
                <a:ea typeface="楷体" panose="02010609060101010101" pitchFamily="49" charset="-122"/>
                <a:sym typeface="+mn-ea"/>
              </a:rPr>
              <a:t>模式识别过程解读</a:t>
            </a:r>
            <a:endParaRPr lang="zh-CN" altLang="en-US" sz="3600" b="1" dirty="0">
              <a:solidFill>
                <a:srgbClr val="00B0F0"/>
              </a:solidFill>
              <a:latin typeface="楷体" panose="02010609060101010101" pitchFamily="49" charset="-122"/>
              <a:ea typeface="楷体" panose="02010609060101010101" pitchFamily="49" charset="-122"/>
            </a:endParaRPr>
          </a:p>
          <a:p>
            <a:pPr defTabSz="914400">
              <a:spcBef>
                <a:spcPct val="20000"/>
              </a:spcBef>
              <a:spcAft>
                <a:spcPts val="600"/>
              </a:spcAft>
              <a:buFont typeface="Arial" panose="020B0604020202020204" pitchFamily="34" charset="0"/>
              <a:buChar char="•"/>
              <a:defRPr/>
            </a:pPr>
            <a:r>
              <a:rPr lang="zh-CN" altLang="en-US" sz="3600" b="1" dirty="0">
                <a:solidFill>
                  <a:srgbClr val="00B0F0"/>
                </a:solidFill>
                <a:latin typeface="楷体" panose="02010609060101010101" pitchFamily="49" charset="-122"/>
                <a:ea typeface="楷体" panose="02010609060101010101" pitchFamily="49" charset="-122"/>
              </a:rPr>
              <a:t> 模式识别发展历史</a:t>
            </a:r>
            <a:endParaRPr lang="zh-CN" altLang="en-US" sz="3200" cap="all" spc="120" dirty="0">
              <a:solidFill>
                <a:schemeClr val="tx2"/>
              </a:solidFill>
              <a:latin typeface="宋体" panose="02010600030101010101" pitchFamily="2" charset="-122"/>
              <a:ea typeface="宋体" panose="02010600030101010101" pitchFamily="2" charset="-122"/>
            </a:endParaRPr>
          </a:p>
          <a:p>
            <a:pPr defTabSz="914400">
              <a:spcBef>
                <a:spcPct val="20000"/>
              </a:spcBef>
              <a:spcAft>
                <a:spcPts val="600"/>
              </a:spcAft>
              <a:buFont typeface="Arial" panose="020B0604020202020204" pitchFamily="34" charset="0"/>
              <a:buNone/>
              <a:defRPr/>
            </a:pPr>
            <a:endParaRPr lang="en-US" altLang="zh-CN" sz="3200" cap="all" spc="120" dirty="0">
              <a:solidFill>
                <a:schemeClr val="tx2"/>
              </a:solidFill>
              <a:latin typeface="宋体" panose="02010600030101010101" pitchFamily="2" charset="-122"/>
              <a:ea typeface="宋体" panose="02010600030101010101" pitchFamily="2"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本章提纲</a:t>
            </a:r>
            <a:endParaRPr lang="en-US" altLang="zh-CN" sz="3600" dirty="0" smtClean="0">
              <a:solidFill>
                <a:srgbClr val="00B0F0"/>
              </a:solidFill>
              <a:latin typeface="微软雅黑" panose="020B0503020204020204" pitchFamily="34" charset="-122"/>
              <a:ea typeface="微软雅黑" panose="020B0503020204020204" pitchFamily="34" charset="-122"/>
            </a:endParaRPr>
          </a:p>
          <a:p>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7" name="矩形 6"/>
          <p:cNvSpPr/>
          <p:nvPr/>
        </p:nvSpPr>
        <p:spPr>
          <a:xfrm>
            <a:off x="1701165" y="4161155"/>
            <a:ext cx="440880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742950" y="485775"/>
            <a:ext cx="7488238" cy="646331"/>
          </a:xfrm>
          <a:prstGeom prst="rect">
            <a:avLst/>
          </a:prstGeom>
          <a:noFill/>
          <a:ln w="9525">
            <a:noFill/>
            <a:miter lim="800000"/>
          </a:ln>
        </p:spPr>
        <p:txBody>
          <a:bodyPr>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模式识别发展</a:t>
            </a:r>
            <a:r>
              <a:rPr lang="zh-CN" altLang="en-US" sz="3600" dirty="0">
                <a:solidFill>
                  <a:srgbClr val="00B0F0"/>
                </a:solidFill>
                <a:latin typeface="微软雅黑" panose="020B0503020204020204" pitchFamily="34" charset="-122"/>
                <a:ea typeface="微软雅黑" panose="020B0503020204020204" pitchFamily="34" charset="-122"/>
              </a:rPr>
              <a:t>简史</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230402" name="Rectangle 2"/>
          <p:cNvSpPr>
            <a:spLocks noChangeArrowheads="1"/>
          </p:cNvSpPr>
          <p:nvPr/>
        </p:nvSpPr>
        <p:spPr bwMode="auto">
          <a:xfrm>
            <a:off x="347875" y="1570838"/>
            <a:ext cx="8466187" cy="4892675"/>
          </a:xfrm>
          <a:prstGeom prst="rect">
            <a:avLst/>
          </a:prstGeom>
          <a:noFill/>
          <a:ln w="9525">
            <a:noFill/>
            <a:miter lim="800000"/>
          </a:ln>
        </p:spPr>
        <p:txBody>
          <a:bodyPr wrap="square">
            <a:spAutoFit/>
          </a:bodyPr>
          <a:lstStyle/>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1929</a:t>
            </a:r>
            <a:r>
              <a:rPr kumimoji="1" lang="zh-CN" altLang="en-US" sz="2000" dirty="0" smtClean="0">
                <a:solidFill>
                  <a:schemeClr val="accent5"/>
                </a:solidFill>
                <a:latin typeface="楷体" panose="02010609060101010101" pitchFamily="49" charset="-122"/>
                <a:ea typeface="楷体" panose="02010609060101010101" pitchFamily="49" charset="-122"/>
              </a:rPr>
              <a:t>年 </a:t>
            </a:r>
            <a:r>
              <a:rPr kumimoji="1" lang="en-US" altLang="zh-CN" sz="2000" dirty="0">
                <a:latin typeface="Times New Roman" panose="02020603050405020304" pitchFamily="18" charset="0"/>
                <a:ea typeface="楷体" panose="02010609060101010101" pitchFamily="49" charset="-122"/>
                <a:cs typeface="Times New Roman" panose="02020603050405020304" pitchFamily="18" charset="0"/>
              </a:rPr>
              <a:t>G. </a:t>
            </a:r>
            <a:r>
              <a:rPr kumimoji="1" lang="en-US" altLang="zh-CN" sz="2000" dirty="0" err="1">
                <a:latin typeface="Times New Roman" panose="02020603050405020304" pitchFamily="18" charset="0"/>
                <a:ea typeface="楷体" panose="02010609060101010101" pitchFamily="49" charset="-122"/>
                <a:cs typeface="Times New Roman" panose="02020603050405020304" pitchFamily="18" charset="0"/>
              </a:rPr>
              <a:t>Tauschek</a:t>
            </a:r>
            <a:r>
              <a:rPr kumimoji="1" lang="zh-CN" altLang="en-US" sz="2000" dirty="0">
                <a:latin typeface="楷体" panose="02010609060101010101" pitchFamily="49" charset="-122"/>
                <a:ea typeface="楷体" panose="02010609060101010101" pitchFamily="49" charset="-122"/>
              </a:rPr>
              <a:t>发明阅读机 ，能够阅读</a:t>
            </a:r>
            <a:r>
              <a:rPr kumimoji="1" lang="en-US" altLang="zh-CN" sz="2000" dirty="0">
                <a:latin typeface="楷体" panose="02010609060101010101" pitchFamily="49" charset="-122"/>
                <a:ea typeface="楷体" panose="02010609060101010101" pitchFamily="49" charset="-122"/>
              </a:rPr>
              <a:t>0-9</a:t>
            </a:r>
            <a:r>
              <a:rPr kumimoji="1" lang="zh-CN" altLang="en-US" sz="2000" dirty="0">
                <a:latin typeface="楷体" panose="02010609060101010101" pitchFamily="49" charset="-122"/>
                <a:ea typeface="楷体" panose="02010609060101010101" pitchFamily="49" charset="-122"/>
              </a:rPr>
              <a:t>的数字。</a:t>
            </a: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30</a:t>
            </a:r>
            <a:r>
              <a:rPr kumimoji="1" lang="zh-CN" altLang="en-US" sz="2000" dirty="0">
                <a:solidFill>
                  <a:schemeClr val="accent5"/>
                </a:solidFill>
                <a:latin typeface="楷体" panose="02010609060101010101" pitchFamily="49" charset="-122"/>
                <a:ea typeface="楷体" panose="02010609060101010101" pitchFamily="49" charset="-122"/>
              </a:rPr>
              <a:t>年代 </a:t>
            </a:r>
            <a:r>
              <a:rPr kumimoji="1" lang="en-US" altLang="zh-CN" sz="2000" dirty="0">
                <a:latin typeface="Times New Roman" panose="02020603050405020304" pitchFamily="18" charset="0"/>
                <a:ea typeface="楷体" panose="02010609060101010101" pitchFamily="49" charset="-122"/>
                <a:cs typeface="Times New Roman" panose="02020603050405020304" pitchFamily="18" charset="0"/>
              </a:rPr>
              <a:t>Fisher</a:t>
            </a:r>
            <a:r>
              <a:rPr kumimoji="1" lang="zh-CN" altLang="en-US" sz="2000" dirty="0">
                <a:latin typeface="楷体" panose="02010609060101010101" pitchFamily="49" charset="-122"/>
                <a:ea typeface="楷体" panose="02010609060101010101" pitchFamily="49" charset="-122"/>
              </a:rPr>
              <a:t>提出统计分类理论，奠定了统计模式识别的基础。</a:t>
            </a: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50</a:t>
            </a:r>
            <a:r>
              <a:rPr kumimoji="1" lang="zh-CN" altLang="en-US" sz="2000" dirty="0">
                <a:solidFill>
                  <a:schemeClr val="accent5"/>
                </a:solidFill>
                <a:latin typeface="楷体" panose="02010609060101010101" pitchFamily="49" charset="-122"/>
                <a:ea typeface="楷体" panose="02010609060101010101" pitchFamily="49" charset="-122"/>
              </a:rPr>
              <a:t>年代 </a:t>
            </a:r>
            <a:r>
              <a:rPr kumimoji="1" lang="en-US" altLang="zh-CN" sz="2000" dirty="0">
                <a:latin typeface="Times New Roman" panose="02020603050405020304" pitchFamily="18" charset="0"/>
                <a:ea typeface="楷体" panose="02010609060101010101" pitchFamily="49" charset="-122"/>
                <a:cs typeface="Times New Roman" panose="02020603050405020304" pitchFamily="18" charset="0"/>
              </a:rPr>
              <a:t>Noam </a:t>
            </a:r>
            <a:r>
              <a:rPr kumimoji="1" lang="en-US" altLang="zh-CN" sz="2000" dirty="0" err="1">
                <a:latin typeface="Times New Roman" panose="02020603050405020304" pitchFamily="18" charset="0"/>
                <a:ea typeface="楷体" panose="02010609060101010101" pitchFamily="49" charset="-122"/>
                <a:cs typeface="Times New Roman" panose="02020603050405020304" pitchFamily="18" charset="0"/>
              </a:rPr>
              <a:t>Chemsky</a:t>
            </a:r>
            <a:r>
              <a:rPr kumimoji="1"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kumimoji="1" lang="zh-CN" altLang="en-US" sz="2000" dirty="0">
                <a:latin typeface="楷体" panose="02010609060101010101" pitchFamily="49" charset="-122"/>
                <a:ea typeface="楷体" panose="02010609060101010101" pitchFamily="49" charset="-122"/>
              </a:rPr>
              <a:t>提出形式语言理论</a:t>
            </a:r>
            <a:r>
              <a:rPr kumimoji="1" lang="en-US" altLang="zh-CN" sz="2000" dirty="0">
                <a:latin typeface="楷体" panose="02010609060101010101" pitchFamily="49" charset="-122"/>
                <a:ea typeface="楷体" panose="02010609060101010101" pitchFamily="49" charset="-122"/>
              </a:rPr>
              <a:t>——</a:t>
            </a:r>
            <a:r>
              <a:rPr kumimoji="1" lang="zh-CN" altLang="en-US" sz="2000" dirty="0">
                <a:latin typeface="楷体" panose="02010609060101010101" pitchFamily="49" charset="-122"/>
                <a:ea typeface="楷体" panose="02010609060101010101" pitchFamily="49" charset="-122"/>
              </a:rPr>
              <a:t>傅京荪提出句法</a:t>
            </a:r>
            <a:r>
              <a:rPr kumimoji="1" lang="en-US" altLang="zh-CN" sz="2000" dirty="0">
                <a:latin typeface="楷体" panose="02010609060101010101" pitchFamily="49" charset="-122"/>
                <a:ea typeface="楷体" panose="02010609060101010101" pitchFamily="49" charset="-122"/>
              </a:rPr>
              <a:t>/</a:t>
            </a:r>
            <a:r>
              <a:rPr kumimoji="1" lang="zh-CN" altLang="en-US" sz="2000" dirty="0">
                <a:latin typeface="楷体" panose="02010609060101010101" pitchFamily="49" charset="-122"/>
                <a:ea typeface="楷体" panose="02010609060101010101" pitchFamily="49" charset="-122"/>
              </a:rPr>
              <a:t>结构模式识别。</a:t>
            </a: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60</a:t>
            </a:r>
            <a:r>
              <a:rPr kumimoji="1" lang="zh-CN" altLang="en-US" sz="2000" dirty="0">
                <a:solidFill>
                  <a:schemeClr val="accent5"/>
                </a:solidFill>
                <a:latin typeface="楷体" panose="02010609060101010101" pitchFamily="49" charset="-122"/>
                <a:ea typeface="楷体" panose="02010609060101010101" pitchFamily="49" charset="-122"/>
              </a:rPr>
              <a:t>年代 </a:t>
            </a:r>
            <a:r>
              <a:rPr kumimoji="1" lang="en-US" altLang="zh-CN" sz="2000" dirty="0" err="1">
                <a:latin typeface="Times New Roman" panose="02020603050405020304" pitchFamily="18" charset="0"/>
                <a:ea typeface="楷体" panose="02010609060101010101" pitchFamily="49" charset="-122"/>
                <a:cs typeface="Times New Roman" panose="02020603050405020304" pitchFamily="18" charset="0"/>
              </a:rPr>
              <a:t>L.A.Zadeh</a:t>
            </a:r>
            <a:r>
              <a:rPr kumimoji="1" lang="zh-CN" altLang="en-US" sz="2000" dirty="0">
                <a:latin typeface="楷体" panose="02010609060101010101" pitchFamily="49" charset="-122"/>
                <a:ea typeface="楷体" panose="02010609060101010101" pitchFamily="49" charset="-122"/>
              </a:rPr>
              <a:t>提出了模糊集理论，模糊模式识别方法得以发展和应用</a:t>
            </a:r>
            <a:r>
              <a:rPr kumimoji="1" lang="zh-CN" altLang="en-US" sz="2000" dirty="0" smtClean="0">
                <a:latin typeface="楷体" panose="02010609060101010101" pitchFamily="49" charset="-122"/>
                <a:ea typeface="楷体" panose="02010609060101010101" pitchFamily="49" charset="-122"/>
              </a:rPr>
              <a:t>。</a:t>
            </a:r>
            <a:endParaRPr kumimoji="1" lang="en-US" altLang="zh-CN" sz="2000" dirty="0" smtClean="0">
              <a:latin typeface="楷体" panose="02010609060101010101" pitchFamily="49" charset="-122"/>
              <a:ea typeface="楷体" panose="02010609060101010101" pitchFamily="49" charset="-122"/>
            </a:endParaRPr>
          </a:p>
          <a:p>
            <a:pPr marL="358775" indent="-35877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80</a:t>
            </a:r>
            <a:r>
              <a:rPr kumimoji="1" lang="zh-CN" altLang="en-US" sz="2000" dirty="0" smtClean="0">
                <a:solidFill>
                  <a:schemeClr val="accent5"/>
                </a:solidFill>
                <a:latin typeface="楷体" panose="02010609060101010101" pitchFamily="49" charset="-122"/>
                <a:ea typeface="楷体" panose="02010609060101010101" pitchFamily="49" charset="-122"/>
              </a:rPr>
              <a:t>年代 </a:t>
            </a:r>
            <a:r>
              <a:rPr kumimoji="1" lang="zh-CN" altLang="en-US" sz="2000" dirty="0" smtClean="0">
                <a:latin typeface="楷体" panose="02010609060101010101" pitchFamily="49" charset="-122"/>
                <a:ea typeface="楷体" panose="02010609060101010101" pitchFamily="49" charset="-122"/>
              </a:rPr>
              <a:t>以</a:t>
            </a:r>
            <a:r>
              <a:rPr kumimoji="1"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Hopfield</a:t>
            </a:r>
            <a:r>
              <a:rPr kumimoji="1" lang="zh-CN" altLang="en-US" sz="2000" dirty="0" smtClean="0">
                <a:latin typeface="楷体" panose="02010609060101010101" pitchFamily="49" charset="-122"/>
                <a:ea typeface="楷体" panose="02010609060101010101" pitchFamily="49" charset="-122"/>
              </a:rPr>
              <a:t>网、</a:t>
            </a:r>
            <a:r>
              <a:rPr kumimoji="1"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BP</a:t>
            </a:r>
            <a:r>
              <a:rPr kumimoji="1" lang="zh-CN" altLang="en-US" sz="2000" dirty="0" smtClean="0">
                <a:latin typeface="楷体" panose="02010609060101010101" pitchFamily="49" charset="-122"/>
                <a:ea typeface="楷体" panose="02010609060101010101" pitchFamily="49" charset="-122"/>
              </a:rPr>
              <a:t>网为代表的神经网络模型导致人工神经元网络复活，并在模式识别得到较广泛的应用。</a:t>
            </a:r>
            <a:endParaRPr kumimoji="1" lang="zh-CN" altLang="en-US" sz="2000" dirty="0" smtClean="0">
              <a:latin typeface="楷体" panose="02010609060101010101" pitchFamily="49" charset="-122"/>
              <a:ea typeface="楷体" panose="02010609060101010101" pitchFamily="49" charset="-122"/>
            </a:endParaRPr>
          </a:p>
          <a:p>
            <a:pPr marL="358775" indent="-35877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90</a:t>
            </a:r>
            <a:r>
              <a:rPr kumimoji="1" lang="zh-CN" altLang="en-US" sz="2000" dirty="0" smtClean="0">
                <a:solidFill>
                  <a:schemeClr val="accent5"/>
                </a:solidFill>
                <a:latin typeface="楷体" panose="02010609060101010101" pitchFamily="49" charset="-122"/>
                <a:ea typeface="楷体" panose="02010609060101010101" pitchFamily="49" charset="-122"/>
              </a:rPr>
              <a:t>年代 </a:t>
            </a:r>
            <a:r>
              <a:rPr kumimoji="1"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Corinna Cortes</a:t>
            </a:r>
            <a:r>
              <a:rPr kumimoji="1" lang="zh-CN" altLang="en-US" sz="2000" dirty="0" smtClean="0">
                <a:latin typeface="楷体" panose="02010609060101010101" pitchFamily="49" charset="-122"/>
                <a:ea typeface="楷体" panose="02010609060101010101" pitchFamily="49" charset="-122"/>
              </a:rPr>
              <a:t>和</a:t>
            </a:r>
            <a:r>
              <a:rPr kumimoji="1"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Vladimir</a:t>
            </a:r>
            <a:r>
              <a:rPr kumimoji="1" lang="zh-CN" altLang="en-US" sz="2000" dirty="0" smtClean="0">
                <a:latin typeface="楷体" panose="02010609060101010101" pitchFamily="49" charset="-122"/>
                <a:ea typeface="楷体" panose="02010609060101010101" pitchFamily="49" charset="-122"/>
              </a:rPr>
              <a:t>提出的标准</a:t>
            </a:r>
            <a:r>
              <a:rPr kumimoji="1" lang="zh-CN" altLang="en-US" sz="2000" dirty="0" smtClean="0">
                <a:latin typeface="楷体" panose="02010609060101010101" pitchFamily="49" charset="-122"/>
                <a:ea typeface="楷体" panose="02010609060101010101" pitchFamily="49" charset="-122"/>
              </a:rPr>
              <a:t>支持向量机模型也受到了很大的重视。</a:t>
            </a:r>
            <a:endParaRPr kumimoji="1" lang="zh-CN" altLang="en-US" sz="2000" dirty="0" smtClean="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2012</a:t>
            </a:r>
            <a:r>
              <a:rPr kumimoji="1" lang="zh-CN" altLang="en-US" sz="2000" dirty="0" smtClean="0">
                <a:solidFill>
                  <a:schemeClr val="accent5"/>
                </a:solidFill>
                <a:latin typeface="楷体" panose="02010609060101010101" pitchFamily="49" charset="-122"/>
                <a:ea typeface="楷体" panose="02010609060101010101" pitchFamily="49" charset="-122"/>
              </a:rPr>
              <a:t>年 </a:t>
            </a:r>
            <a:r>
              <a:rPr kumimoji="1"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Hinton</a:t>
            </a:r>
            <a:r>
              <a:rPr kumimoji="1" lang="zh-CN" altLang="en-US" sz="2000" dirty="0" smtClean="0">
                <a:latin typeface="楷体" panose="02010609060101010101" pitchFamily="49" charset="-122"/>
                <a:ea typeface="楷体" panose="02010609060101010101" pitchFamily="49" charset="-122"/>
              </a:rPr>
              <a:t>课题组为了证明深度学习的潜力，首次参加</a:t>
            </a:r>
            <a:r>
              <a:rPr kumimoji="1"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rPr>
              <a:t>ImageNet</a:t>
            </a:r>
            <a:r>
              <a:rPr kumimoji="1" lang="zh-CN" altLang="en-US" sz="2000" dirty="0" smtClean="0">
                <a:latin typeface="楷体" panose="02010609060101010101" pitchFamily="49" charset="-122"/>
                <a:ea typeface="楷体" panose="02010609060101010101" pitchFamily="49" charset="-122"/>
              </a:rPr>
              <a:t>图像识别比赛，其通过构建的</a:t>
            </a:r>
            <a:r>
              <a:rPr kumimoji="1"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rPr>
              <a:t>CNN</a:t>
            </a:r>
            <a:r>
              <a:rPr kumimoji="1" lang="zh-CN" altLang="en-US" sz="2000" dirty="0" smtClean="0">
                <a:latin typeface="楷体" panose="02010609060101010101" pitchFamily="49" charset="-122"/>
                <a:ea typeface="楷体" panose="02010609060101010101" pitchFamily="49" charset="-122"/>
              </a:rPr>
              <a:t>网络</a:t>
            </a:r>
            <a:r>
              <a:rPr kumimoji="1"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rPr>
              <a:t>AlexNet</a:t>
            </a:r>
            <a:r>
              <a:rPr kumimoji="1" lang="zh-CN" altLang="en-US" sz="2000" dirty="0" smtClean="0">
                <a:latin typeface="楷体" panose="02010609060101010101" pitchFamily="49" charset="-122"/>
                <a:ea typeface="楷体" panose="02010609060101010101" pitchFamily="49" charset="-122"/>
              </a:rPr>
              <a:t>一举夺得冠军，且大幅度超过第二名（</a:t>
            </a:r>
            <a:r>
              <a:rPr kumimoji="1"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rPr>
              <a:t>SVM</a:t>
            </a:r>
            <a:r>
              <a:rPr kumimoji="1" lang="zh-CN" altLang="en-US" sz="2000" dirty="0" smtClean="0">
                <a:latin typeface="楷体" panose="02010609060101010101" pitchFamily="49" charset="-122"/>
                <a:ea typeface="楷体" panose="02010609060101010101" pitchFamily="49" charset="-122"/>
              </a:rPr>
              <a:t>方法）的分类性能</a:t>
            </a:r>
            <a:endParaRPr kumimoji="1" lang="zh-CN" altLang="en-US" sz="2000" dirty="0">
              <a:latin typeface="楷体" panose="02010609060101010101" pitchFamily="49" charset="-122"/>
              <a:ea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AutoShape 4"/>
          <p:cNvSpPr>
            <a:spLocks noChangeArrowheads="1"/>
          </p:cNvSpPr>
          <p:nvPr/>
        </p:nvSpPr>
        <p:spPr bwMode="auto">
          <a:xfrm>
            <a:off x="2394369" y="2728306"/>
            <a:ext cx="4372524" cy="2050187"/>
          </a:xfrm>
          <a:prstGeom prst="cloudCallout">
            <a:avLst>
              <a:gd name="adj1" fmla="val -43750"/>
              <a:gd name="adj2" fmla="val 70000"/>
            </a:avLst>
          </a:prstGeom>
          <a:solidFill>
            <a:schemeClr val="accent1"/>
          </a:solidFill>
          <a:ln w="25400" cmpd="sng">
            <a:solidFill>
              <a:schemeClr val="tx2"/>
            </a:solidFill>
            <a:round/>
          </a:ln>
          <a:effectLst/>
        </p:spPr>
        <p:txBody>
          <a:bodyPr/>
          <a:lstStyle/>
          <a:p>
            <a:pPr algn="ctr"/>
            <a:r>
              <a:rPr lang="zh-CN" altLang="en-US" sz="3200" b="1" dirty="0" smtClean="0">
                <a:solidFill>
                  <a:schemeClr val="bg1"/>
                </a:solidFill>
                <a:ea typeface="华文行楷" panose="02010800040101010101" pitchFamily="2" charset="-122"/>
              </a:rPr>
              <a:t>结论：深度学习时代已经来临</a:t>
            </a:r>
            <a:endParaRPr lang="zh-CN" sz="3200" b="1" dirty="0">
              <a:solidFill>
                <a:schemeClr val="bg1"/>
              </a:solidFill>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0402">
                                            <p:txEl>
                                              <p:pRg st="1" end="1"/>
                                            </p:txEl>
                                          </p:spTgt>
                                        </p:tgtEl>
                                        <p:attrNameLst>
                                          <p:attrName>style.visibility</p:attrName>
                                        </p:attrNameLst>
                                      </p:cBhvr>
                                      <p:to>
                                        <p:strVal val="visible"/>
                                      </p:to>
                                    </p:set>
                                    <p:animEffect transition="in" filter="blinds(horizontal)">
                                      <p:cBhvr>
                                        <p:cTn id="7" dur="500"/>
                                        <p:tgtEl>
                                          <p:spTgt spid="2304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0402">
                                            <p:txEl>
                                              <p:pRg st="2" end="2"/>
                                            </p:txEl>
                                          </p:spTgt>
                                        </p:tgtEl>
                                        <p:attrNameLst>
                                          <p:attrName>style.visibility</p:attrName>
                                        </p:attrNameLst>
                                      </p:cBhvr>
                                      <p:to>
                                        <p:strVal val="visible"/>
                                      </p:to>
                                    </p:set>
                                    <p:animEffect transition="in" filter="blinds(horizontal)">
                                      <p:cBhvr>
                                        <p:cTn id="12" dur="500"/>
                                        <p:tgtEl>
                                          <p:spTgt spid="2304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0402">
                                            <p:txEl>
                                              <p:pRg st="3" end="3"/>
                                            </p:txEl>
                                          </p:spTgt>
                                        </p:tgtEl>
                                        <p:attrNameLst>
                                          <p:attrName>style.visibility</p:attrName>
                                        </p:attrNameLst>
                                      </p:cBhvr>
                                      <p:to>
                                        <p:strVal val="visible"/>
                                      </p:to>
                                    </p:set>
                                    <p:animEffect transition="in" filter="blinds(horizontal)">
                                      <p:cBhvr>
                                        <p:cTn id="17" dur="500"/>
                                        <p:tgtEl>
                                          <p:spTgt spid="2304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0402">
                                            <p:txEl>
                                              <p:pRg st="4" end="4"/>
                                            </p:txEl>
                                          </p:spTgt>
                                        </p:tgtEl>
                                        <p:attrNameLst>
                                          <p:attrName>style.visibility</p:attrName>
                                        </p:attrNameLst>
                                      </p:cBhvr>
                                      <p:to>
                                        <p:strVal val="visible"/>
                                      </p:to>
                                    </p:set>
                                    <p:animEffect transition="in" filter="blinds(horizontal)">
                                      <p:cBhvr>
                                        <p:cTn id="22" dur="500"/>
                                        <p:tgtEl>
                                          <p:spTgt spid="2304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0402">
                                            <p:txEl>
                                              <p:pRg st="5" end="5"/>
                                            </p:txEl>
                                          </p:spTgt>
                                        </p:tgtEl>
                                        <p:attrNameLst>
                                          <p:attrName>style.visibility</p:attrName>
                                        </p:attrNameLst>
                                      </p:cBhvr>
                                      <p:to>
                                        <p:strVal val="visible"/>
                                      </p:to>
                                    </p:set>
                                    <p:animEffect transition="in" filter="blinds(horizontal)">
                                      <p:cBhvr>
                                        <p:cTn id="27" dur="500"/>
                                        <p:tgtEl>
                                          <p:spTgt spid="2304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0402">
                                            <p:txEl>
                                              <p:pRg st="6" end="6"/>
                                            </p:txEl>
                                          </p:spTgt>
                                        </p:tgtEl>
                                        <p:attrNameLst>
                                          <p:attrName>style.visibility</p:attrName>
                                        </p:attrNameLst>
                                      </p:cBhvr>
                                      <p:to>
                                        <p:strVal val="visible"/>
                                      </p:to>
                                    </p:set>
                                    <p:animEffect transition="in" filter="blinds(horizontal)">
                                      <p:cBhvr>
                                        <p:cTn id="32" dur="500"/>
                                        <p:tgtEl>
                                          <p:spTgt spid="2304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4"/>
          <p:cNvSpPr txBox="1"/>
          <p:nvPr/>
        </p:nvSpPr>
        <p:spPr bwMode="auto">
          <a:xfrm>
            <a:off x="545593" y="498180"/>
            <a:ext cx="7772400" cy="1066800"/>
          </a:xfrm>
          <a:prstGeom prst="rect">
            <a:avLst/>
          </a:prstGeom>
          <a:noFill/>
          <a:ln w="9525">
            <a:noFill/>
            <a:miter lim="800000"/>
          </a:ln>
        </p:spPr>
        <p:txBody>
          <a:bodyPr/>
          <a:lstStyle/>
          <a:p>
            <a:pPr defTabSz="914400" eaLnBrk="1" hangingPunct="1">
              <a:spcBef>
                <a:spcPct val="20000"/>
              </a:spcBef>
              <a:spcAft>
                <a:spcPts val="600"/>
              </a:spcAft>
            </a:pPr>
            <a:r>
              <a:rPr lang="zh-CN" altLang="en-US" sz="3600" dirty="0" smtClean="0">
                <a:solidFill>
                  <a:srgbClr val="00B0F0"/>
                </a:solidFill>
                <a:latin typeface="微软雅黑" panose="020B0503020204020204" pitchFamily="34" charset="-122"/>
                <a:ea typeface="微软雅黑" panose="020B0503020204020204" pitchFamily="34" charset="-122"/>
              </a:rPr>
              <a:t>模式识别定义</a:t>
            </a:r>
            <a:endParaRPr lang="zh-CN" altLang="en-US" sz="3600" dirty="0" smtClean="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sp>
        <p:nvSpPr>
          <p:cNvPr id="4" name="Rectangle 5"/>
          <p:cNvSpPr>
            <a:spLocks noChangeArrowheads="1"/>
          </p:cNvSpPr>
          <p:nvPr/>
        </p:nvSpPr>
        <p:spPr bwMode="auto">
          <a:xfrm>
            <a:off x="226244" y="1359063"/>
            <a:ext cx="8455843" cy="3967163"/>
          </a:xfrm>
          <a:prstGeom prst="rect">
            <a:avLst/>
          </a:prstGeom>
          <a:noFill/>
          <a:ln w="9525">
            <a:noFill/>
            <a:miter lim="800000"/>
          </a:ln>
        </p:spPr>
        <p:txBody>
          <a:bodyPr lIns="92075" tIns="46037" rIns="92075" bIns="46037"/>
          <a:lstStyle/>
          <a:p>
            <a:pPr marL="342900" indent="-342900">
              <a:lnSpc>
                <a:spcPct val="120000"/>
              </a:lnSpc>
              <a:spcBef>
                <a:spcPct val="20000"/>
              </a:spcBef>
              <a:buClr>
                <a:schemeClr val="folHlink"/>
              </a:buClr>
              <a:buSzPct val="60000"/>
              <a:buFont typeface="Wingdings" panose="05000000000000000000" pitchFamily="2" charset="2"/>
              <a:buChar char="n"/>
            </a:pPr>
            <a:r>
              <a:rPr lang="zh-CN" altLang="en-US" sz="2400" dirty="0">
                <a:solidFill>
                  <a:srgbClr val="00B0F0"/>
                </a:solidFill>
                <a:latin typeface="楷体" panose="02010609060101010101" pitchFamily="49" charset="-122"/>
                <a:ea typeface="楷体" panose="02010609060101010101" pitchFamily="49" charset="-122"/>
              </a:rPr>
              <a:t>模式识别</a:t>
            </a:r>
            <a:r>
              <a:rPr lang="en-US" altLang="zh-CN" sz="2400" dirty="0">
                <a:solidFill>
                  <a:srgbClr val="00B0F0"/>
                </a:solidFill>
                <a:latin typeface="楷体" panose="02010609060101010101" pitchFamily="49" charset="-122"/>
                <a:ea typeface="楷体" panose="02010609060101010101" pitchFamily="49" charset="-122"/>
              </a:rPr>
              <a:t>(</a:t>
            </a:r>
            <a:r>
              <a:rPr lang="en-US" altLang="zh-CN" sz="2400" dirty="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Pattern Recognition</a:t>
            </a:r>
            <a:r>
              <a:rPr lang="en-US" altLang="zh-CN" sz="2400" dirty="0">
                <a:solidFill>
                  <a:srgbClr val="00B0F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：确定一个样本的</a:t>
            </a:r>
            <a:r>
              <a:rPr lang="zh-CN" altLang="en-US" sz="2400" dirty="0">
                <a:solidFill>
                  <a:srgbClr val="00B0F0"/>
                </a:solidFill>
                <a:latin typeface="楷体" panose="02010609060101010101" pitchFamily="49" charset="-122"/>
                <a:ea typeface="楷体" panose="02010609060101010101" pitchFamily="49" charset="-122"/>
              </a:rPr>
              <a:t>类别属性</a:t>
            </a:r>
            <a:r>
              <a:rPr lang="zh-CN" altLang="en-US" sz="2400" dirty="0">
                <a:latin typeface="楷体" panose="02010609060101010101" pitchFamily="49" charset="-122"/>
                <a:ea typeface="楷体" panose="02010609060101010101" pitchFamily="49" charset="-122"/>
              </a:rPr>
              <a:t>（模式类）的过程，即把某一样本归属于多个类型中的某个类型。</a:t>
            </a:r>
            <a:endParaRPr lang="en-US" altLang="zh-CN" sz="2400" dirty="0">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r>
              <a:rPr lang="zh-CN" altLang="en-US" sz="2400" dirty="0">
                <a:solidFill>
                  <a:srgbClr val="00B0F0"/>
                </a:solidFill>
                <a:latin typeface="楷体" panose="02010609060101010101" pitchFamily="49" charset="-122"/>
                <a:ea typeface="楷体" panose="02010609060101010101" pitchFamily="49" charset="-122"/>
              </a:rPr>
              <a:t>样本（</a:t>
            </a:r>
            <a:r>
              <a:rPr lang="en-US" altLang="zh-CN" sz="2400" dirty="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Sample</a:t>
            </a:r>
            <a:r>
              <a:rPr lang="en-US" altLang="zh-CN" sz="2400" dirty="0">
                <a:solidFill>
                  <a:srgbClr val="00B0F0"/>
                </a:solidFill>
                <a:latin typeface="楷体" panose="02010609060101010101" pitchFamily="49" charset="-122"/>
                <a:ea typeface="楷体" panose="02010609060101010101" pitchFamily="49" charset="-122"/>
              </a:rPr>
              <a:t>)</a:t>
            </a:r>
            <a:r>
              <a:rPr lang="zh-CN" altLang="en-US" sz="2400" dirty="0">
                <a:solidFill>
                  <a:srgbClr val="00B0F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一个具体的研究（客观）对象。如患者，某人写的一个汉字，一幅图片等。</a:t>
            </a:r>
            <a:endParaRPr lang="en-US" altLang="zh-CN" sz="2400" dirty="0">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r>
              <a:rPr lang="zh-CN" altLang="en-US" sz="2400" dirty="0">
                <a:solidFill>
                  <a:srgbClr val="00B0F0"/>
                </a:solidFill>
                <a:latin typeface="楷体" panose="02010609060101010101" pitchFamily="49" charset="-122"/>
                <a:ea typeface="楷体" panose="02010609060101010101" pitchFamily="49" charset="-122"/>
              </a:rPr>
              <a:t>模式</a:t>
            </a:r>
            <a:r>
              <a:rPr lang="en-US" altLang="zh-CN" sz="2400" dirty="0">
                <a:solidFill>
                  <a:srgbClr val="00B0F0"/>
                </a:solidFill>
                <a:latin typeface="楷体" panose="02010609060101010101" pitchFamily="49" charset="-122"/>
                <a:ea typeface="楷体" panose="02010609060101010101" pitchFamily="49" charset="-122"/>
              </a:rPr>
              <a:t>(</a:t>
            </a:r>
            <a:r>
              <a:rPr lang="en-US" altLang="zh-CN" sz="2400" dirty="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Pattern</a:t>
            </a:r>
            <a:r>
              <a:rPr lang="en-US" altLang="zh-CN" sz="2400" dirty="0">
                <a:solidFill>
                  <a:srgbClr val="00B0F0"/>
                </a:solidFill>
                <a:latin typeface="楷体" panose="02010609060101010101" pitchFamily="49" charset="-122"/>
                <a:ea typeface="楷体" panose="02010609060101010101" pitchFamily="49" charset="-122"/>
              </a:rPr>
              <a:t>)</a:t>
            </a:r>
            <a:r>
              <a:rPr lang="zh-CN" altLang="en-US" sz="2400" dirty="0">
                <a:solidFill>
                  <a:srgbClr val="00B0F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对</a:t>
            </a:r>
            <a:r>
              <a:rPr lang="zh-CN" altLang="en-US" sz="2400" dirty="0" smtClean="0">
                <a:latin typeface="楷体" panose="02010609060101010101" pitchFamily="49" charset="-122"/>
                <a:ea typeface="楷体" panose="02010609060101010101" pitchFamily="49" charset="-122"/>
              </a:rPr>
              <a:t>客体</a:t>
            </a:r>
            <a:r>
              <a:rPr lang="zh-CN" altLang="en-US" sz="2400" dirty="0" smtClean="0">
                <a:solidFill>
                  <a:srgbClr val="00B0F0"/>
                </a:solidFill>
                <a:latin typeface="楷体" panose="02010609060101010101" pitchFamily="49" charset="-122"/>
                <a:ea typeface="楷体" panose="02010609060101010101" pitchFamily="49" charset="-122"/>
              </a:rPr>
              <a:t>特征</a:t>
            </a:r>
            <a:r>
              <a:rPr lang="zh-CN" altLang="en-US" sz="2400" dirty="0">
                <a:solidFill>
                  <a:srgbClr val="00B0F0"/>
                </a:solidFill>
                <a:latin typeface="楷体" panose="02010609060101010101" pitchFamily="49" charset="-122"/>
                <a:ea typeface="楷体" panose="02010609060101010101" pitchFamily="49" charset="-122"/>
              </a:rPr>
              <a:t>的描述</a:t>
            </a:r>
            <a:r>
              <a:rPr lang="zh-CN" altLang="en-US" sz="2400" dirty="0">
                <a:latin typeface="楷体" panose="02010609060101010101" pitchFamily="49" charset="-122"/>
                <a:ea typeface="楷体" panose="02010609060101010101" pitchFamily="49" charset="-122"/>
              </a:rPr>
              <a:t>（定量的或结构的描述），是取自客观世界的某一样本的测量值的</a:t>
            </a:r>
            <a:r>
              <a:rPr lang="zh-CN" altLang="en-US" sz="2400" dirty="0" smtClean="0">
                <a:latin typeface="楷体" panose="02010609060101010101" pitchFamily="49" charset="-122"/>
                <a:ea typeface="楷体" panose="02010609060101010101" pitchFamily="49" charset="-122"/>
              </a:rPr>
              <a:t>集合。</a:t>
            </a:r>
            <a:endParaRPr lang="en-US" altLang="zh-CN" sz="2400" dirty="0" smtClean="0">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r>
              <a:rPr lang="zh-CN" altLang="en-US" sz="2400" dirty="0" smtClean="0">
                <a:solidFill>
                  <a:srgbClr val="00B0F0"/>
                </a:solidFill>
                <a:latin typeface="楷体" panose="02010609060101010101" pitchFamily="49" charset="-122"/>
                <a:ea typeface="楷体" panose="02010609060101010101" pitchFamily="49" charset="-122"/>
              </a:rPr>
              <a:t>特征</a:t>
            </a:r>
            <a:r>
              <a:rPr lang="en-US" altLang="zh-CN" sz="2400" dirty="0" smtClean="0">
                <a:solidFill>
                  <a:srgbClr val="00B0F0"/>
                </a:solidFill>
                <a:latin typeface="楷体" panose="02010609060101010101" pitchFamily="49" charset="-122"/>
                <a:ea typeface="楷体" panose="02010609060101010101" pitchFamily="49" charset="-122"/>
              </a:rPr>
              <a:t>(</a:t>
            </a:r>
            <a:r>
              <a:rPr lang="en-US" altLang="zh-CN" sz="2400" dirty="0"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Features</a:t>
            </a:r>
            <a:r>
              <a:rPr lang="en-US" altLang="zh-CN" sz="2400" dirty="0" smtClean="0">
                <a:solidFill>
                  <a:srgbClr val="00B0F0"/>
                </a:solidFill>
                <a:latin typeface="楷体" panose="02010609060101010101" pitchFamily="49" charset="-122"/>
                <a:ea typeface="楷体" panose="02010609060101010101" pitchFamily="49" charset="-122"/>
              </a:rPr>
              <a:t>)</a:t>
            </a:r>
            <a:r>
              <a:rPr lang="zh-CN" altLang="en-US" sz="2400" dirty="0" smtClean="0">
                <a:solidFill>
                  <a:srgbClr val="00B0F0"/>
                </a:solidFill>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能描述模式特性的量（测量值）。在统计模式识别方法中，通常用一个向量表示，称之为特征向量</a:t>
            </a:r>
            <a:endParaRPr lang="en-US" altLang="zh-CN" sz="2400" dirty="0" smtClean="0">
              <a:solidFill>
                <a:srgbClr val="00B0F0"/>
              </a:solidFill>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r>
              <a:rPr lang="zh-CN" altLang="en-US" sz="2400" dirty="0" smtClean="0">
                <a:solidFill>
                  <a:srgbClr val="00B0F0"/>
                </a:solidFill>
                <a:latin typeface="楷体" panose="02010609060101010101" pitchFamily="49" charset="-122"/>
                <a:ea typeface="楷体" panose="02010609060101010101" pitchFamily="49" charset="-122"/>
              </a:rPr>
              <a:t>模式类</a:t>
            </a:r>
            <a:r>
              <a:rPr lang="en-US" altLang="zh-CN" sz="2400" dirty="0" smtClean="0">
                <a:solidFill>
                  <a:srgbClr val="00B0F0"/>
                </a:solidFill>
                <a:latin typeface="楷体" panose="02010609060101010101" pitchFamily="49" charset="-122"/>
                <a:ea typeface="楷体" panose="02010609060101010101" pitchFamily="49" charset="-122"/>
              </a:rPr>
              <a:t>(</a:t>
            </a:r>
            <a:r>
              <a:rPr lang="en-US" altLang="zh-CN" sz="2400" dirty="0"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Class</a:t>
            </a:r>
            <a:r>
              <a:rPr lang="en-US" altLang="zh-CN" sz="2400" dirty="0" smtClean="0">
                <a:solidFill>
                  <a:srgbClr val="00B0F0"/>
                </a:solidFill>
                <a:latin typeface="楷体" panose="02010609060101010101" pitchFamily="49" charset="-122"/>
                <a:ea typeface="楷体" panose="02010609060101010101" pitchFamily="49" charset="-122"/>
              </a:rPr>
              <a:t>)</a:t>
            </a:r>
            <a:r>
              <a:rPr lang="zh-CN" altLang="en-US" sz="2400" dirty="0" smtClean="0">
                <a:solidFill>
                  <a:srgbClr val="00B0F0"/>
                </a:solidFill>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具有某些共同特性的模式的集合</a:t>
            </a:r>
            <a:endParaRPr lang="zh-CN" altLang="en-US" sz="2400" dirty="0">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endParaRPr lang="zh-CN" altLang="en-US" sz="2400" dirty="0">
              <a:latin typeface="楷体" panose="02010609060101010101" pitchFamily="49" charset="-122"/>
              <a:ea typeface="楷体" panose="02010609060101010101" pitchFamily="49" charset="-122"/>
            </a:endParaRPr>
          </a:p>
          <a:p>
            <a:pPr marL="342900" indent="-342900">
              <a:lnSpc>
                <a:spcPct val="120000"/>
              </a:lnSpc>
              <a:spcBef>
                <a:spcPct val="20000"/>
              </a:spcBef>
              <a:buClr>
                <a:schemeClr val="folHlink"/>
              </a:buClr>
              <a:buSzPct val="60000"/>
              <a:buFont typeface="Wingdings" panose="05000000000000000000" pitchFamily="2" charset="2"/>
              <a:buChar char="n"/>
            </a:pPr>
            <a:endParaRPr lang="zh-CN" altLang="en-US" sz="2400" dirty="0">
              <a:latin typeface="楷体" panose="02010609060101010101" pitchFamily="49" charset="-122"/>
              <a:ea typeface="楷体" panose="02010609060101010101" pitchFamily="49" charset="-122"/>
            </a:endParaRPr>
          </a:p>
        </p:txBody>
      </p:sp>
      <p:sp>
        <p:nvSpPr>
          <p:cNvPr id="21508" name="Rectangle 7"/>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p>
        </p:txBody>
      </p:sp>
      <p:sp>
        <p:nvSpPr>
          <p:cNvPr id="21509" name="Rectangle 9"/>
          <p:cNvSpPr>
            <a:spLocks noChangeArrowheads="1"/>
          </p:cNvSpPr>
          <p:nvPr/>
        </p:nvSpPr>
        <p:spPr bwMode="auto">
          <a:xfrm>
            <a:off x="0" y="3338513"/>
            <a:ext cx="9144000" cy="0"/>
          </a:xfrm>
          <a:prstGeom prst="rect">
            <a:avLst/>
          </a:prstGeom>
          <a:noFill/>
          <a:ln w="9525">
            <a:noFill/>
            <a:miter lim="800000"/>
          </a:ln>
        </p:spPr>
        <p:txBody>
          <a:bodyPr wrap="none" anchor="ctr">
            <a:spAutoFit/>
          </a:bodyPr>
          <a:lstStyle/>
          <a:p>
            <a:endParaRPr lang="zh-CN" altLang="en-US"/>
          </a:p>
        </p:txBody>
      </p:sp>
      <p:sp>
        <p:nvSpPr>
          <p:cNvPr id="21510" name="Rectangle 11"/>
          <p:cNvSpPr>
            <a:spLocks noChangeArrowheads="1"/>
          </p:cNvSpPr>
          <p:nvPr/>
        </p:nvSpPr>
        <p:spPr bwMode="auto">
          <a:xfrm>
            <a:off x="0" y="3314700"/>
            <a:ext cx="9144000" cy="0"/>
          </a:xfrm>
          <a:prstGeom prst="rect">
            <a:avLst/>
          </a:prstGeom>
          <a:noFill/>
          <a:ln w="9525">
            <a:noFill/>
            <a:miter lim="800000"/>
          </a:ln>
        </p:spPr>
        <p:txBody>
          <a:bodyPr wrap="none" anchor="ctr">
            <a:spAutoFit/>
          </a:bodyPr>
          <a:lstStyle/>
          <a:p>
            <a:endParaRPr lang="zh-CN" altLang="en-US"/>
          </a:p>
        </p:txBody>
      </p:sp>
      <p:sp>
        <p:nvSpPr>
          <p:cNvPr id="8" name="Rectangle 17"/>
          <p:cNvSpPr>
            <a:spLocks noChangeArrowheads="1"/>
          </p:cNvSpPr>
          <p:nvPr/>
        </p:nvSpPr>
        <p:spPr bwMode="auto">
          <a:xfrm>
            <a:off x="107950" y="2781300"/>
            <a:ext cx="9145588" cy="1368425"/>
          </a:xfrm>
          <a:prstGeom prst="rect">
            <a:avLst/>
          </a:prstGeom>
          <a:noFill/>
          <a:ln w="9525">
            <a:noFill/>
            <a:miter lim="800000"/>
          </a:ln>
        </p:spPr>
        <p:txBody>
          <a:bodyPr lIns="92075" tIns="46037" rIns="92075" bIns="46037"/>
          <a:lstStyle/>
          <a:p>
            <a:pPr marL="342900" indent="-342900">
              <a:lnSpc>
                <a:spcPct val="120000"/>
              </a:lnSpc>
              <a:spcBef>
                <a:spcPct val="20000"/>
              </a:spcBef>
              <a:buClr>
                <a:schemeClr val="folHlink"/>
              </a:buClr>
              <a:buSzPct val="60000"/>
              <a:buFont typeface="Wingdings" panose="05000000000000000000" pitchFamily="2" charset="2"/>
              <a:buChar char="n"/>
            </a:pPr>
            <a:endParaRPr lang="zh-CN" altLang="en-US" sz="2400" b="1">
              <a:solidFill>
                <a:schemeClr val="tx2"/>
              </a:solidFill>
              <a:latin typeface="楷体_GB2312" pitchFamily="49" charset="-122"/>
              <a:ea typeface="楷体_GB2312" pitchFamily="49" charset="-122"/>
            </a:endParaRPr>
          </a:p>
        </p:txBody>
      </p:sp>
      <p:sp>
        <p:nvSpPr>
          <p:cNvPr id="1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out)">
                                      <p:cBhvr>
                                        <p:cTn id="12" dur="500"/>
                                        <p:tgtEl>
                                          <p:spTgt spid="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out)">
                                      <p:cBhvr>
                                        <p:cTn id="17" dur="500"/>
                                        <p:tgtEl>
                                          <p:spTgt spid="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out)">
                                      <p:cBhvr>
                                        <p:cTn id="22" dur="500"/>
                                        <p:tgtEl>
                                          <p:spTgt spid="4">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1"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out)">
                                      <p:cBhvr>
                                        <p:cTn id="27" dur="500"/>
                                        <p:tgtEl>
                                          <p:spTgt spid="4">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1"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nodePh="1">
                                  <p:stCondLst>
                                    <p:cond delay="0"/>
                                  </p:stCondLst>
                                  <p:endCondLst>
                                    <p:cond evt="begin" delay="0">
                                      <p:tn val="30"/>
                                    </p:cond>
                                  </p:end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ox(out)">
                                      <p:cBhvr>
                                        <p:cTn id="32" dur="500"/>
                                        <p:tgtEl>
                                          <p:spTgt spid="8">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build="p"/>
      <p:bldP spid="8" grpId="0" autoUpdateAnimBg="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742950" y="485775"/>
            <a:ext cx="7488238" cy="646331"/>
          </a:xfrm>
          <a:prstGeom prst="rect">
            <a:avLst/>
          </a:prstGeom>
          <a:noFill/>
          <a:ln w="9525">
            <a:noFill/>
            <a:miter lim="800000"/>
          </a:ln>
        </p:spPr>
        <p:txBody>
          <a:bodyPr>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模式识别发展</a:t>
            </a:r>
            <a:r>
              <a:rPr lang="zh-CN" altLang="en-US" sz="3600" dirty="0">
                <a:solidFill>
                  <a:srgbClr val="00B0F0"/>
                </a:solidFill>
                <a:latin typeface="微软雅黑" panose="020B0503020204020204" pitchFamily="34" charset="-122"/>
                <a:ea typeface="微软雅黑" panose="020B0503020204020204" pitchFamily="34" charset="-122"/>
              </a:rPr>
              <a:t>简史</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230402" name="Rectangle 2"/>
          <p:cNvSpPr>
            <a:spLocks noChangeArrowheads="1"/>
          </p:cNvSpPr>
          <p:nvPr/>
        </p:nvSpPr>
        <p:spPr bwMode="auto">
          <a:xfrm>
            <a:off x="347875" y="1570838"/>
            <a:ext cx="8466187" cy="2676525"/>
          </a:xfrm>
          <a:prstGeom prst="rect">
            <a:avLst/>
          </a:prstGeom>
          <a:noFill/>
          <a:ln w="9525">
            <a:noFill/>
            <a:miter lim="800000"/>
          </a:ln>
        </p:spPr>
        <p:txBody>
          <a:bodyPr wrap="square">
            <a:spAutoFit/>
          </a:bodyPr>
          <a:lstStyle/>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rPr>
              <a:t> 2014</a:t>
            </a:r>
            <a:r>
              <a:rPr kumimoji="1" lang="zh-CN" altLang="en-US" sz="2000" dirty="0" smtClean="0">
                <a:solidFill>
                  <a:schemeClr val="accent5"/>
                </a:solidFill>
                <a:latin typeface="楷体" panose="02010609060101010101" pitchFamily="49" charset="-122"/>
                <a:ea typeface="楷体" panose="02010609060101010101" pitchFamily="49" charset="-122"/>
              </a:rPr>
              <a:t>年 </a:t>
            </a:r>
            <a:r>
              <a:rPr kumimoji="1" lang="en-US" altLang="zh-CN" sz="2000">
                <a:latin typeface="Times New Roman" panose="02020603050405020304" pitchFamily="18" charset="0"/>
                <a:ea typeface="楷体" panose="02010609060101010101" pitchFamily="49" charset="-122"/>
                <a:cs typeface="Times New Roman" panose="02020603050405020304" pitchFamily="18" charset="0"/>
              </a:rPr>
              <a:t>Ian Goodfellow</a:t>
            </a:r>
            <a:r>
              <a:rPr kumimoji="1" sz="2000" dirty="0">
                <a:latin typeface="楷体" panose="02010609060101010101" pitchFamily="49" charset="-122"/>
                <a:ea typeface="楷体" panose="02010609060101010101" pitchFamily="49" charset="-122"/>
              </a:rPr>
              <a:t>发现生成式对抗网络（GAN）</a:t>
            </a:r>
            <a:r>
              <a:rPr kumimoji="1" lang="zh-CN" altLang="en-US" sz="2000" dirty="0">
                <a:latin typeface="楷体" panose="02010609060101010101" pitchFamily="49" charset="-122"/>
                <a:ea typeface="楷体" panose="02010609060101010101" pitchFamily="49" charset="-122"/>
              </a:rPr>
              <a:t>。</a:t>
            </a: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文本框 1"/>
          <p:cNvSpPr txBox="1"/>
          <p:nvPr/>
        </p:nvSpPr>
        <p:spPr>
          <a:xfrm>
            <a:off x="526415" y="2310130"/>
            <a:ext cx="7920990" cy="1198880"/>
          </a:xfrm>
          <a:prstGeom prst="rect">
            <a:avLst/>
          </a:prstGeom>
          <a:noFill/>
        </p:spPr>
        <p:txBody>
          <a:bodyPr wrap="square" rtlCol="0" anchor="t">
            <a:spAutoFit/>
          </a:bodyPr>
          <a:p>
            <a:pPr indent="0" algn="l">
              <a:lnSpc>
                <a:spcPct val="120000"/>
              </a:lnSpc>
              <a:buClrTx/>
              <a:buSzTx/>
              <a:buFont typeface="Wingdings" panose="05000000000000000000" pitchFamily="2" charset="2"/>
              <a:buNone/>
            </a:pPr>
            <a:r>
              <a:rPr kumimoji="1" sz="2000" dirty="0">
                <a:latin typeface="Times New Roman" panose="02020603050405020304" pitchFamily="18" charset="0"/>
                <a:ea typeface="楷体" panose="02010609060101010101" pitchFamily="49" charset="-122"/>
                <a:cs typeface="Times New Roman" panose="02020603050405020304" pitchFamily="18" charset="0"/>
              </a:rPr>
              <a:t>GAN</a:t>
            </a:r>
            <a:r>
              <a:rPr kumimoji="1" sz="2000" dirty="0">
                <a:latin typeface="楷体" panose="02010609060101010101" pitchFamily="49" charset="-122"/>
                <a:ea typeface="楷体" panose="02010609060101010101" pitchFamily="49" charset="-122"/>
              </a:rPr>
              <a:t>里隐含了两个互相对抗的网络：生成网络与判别网络。生成网络负责获取样例并尝试创建能够以假乱真的样例，而判别模型则需要判断每个数据点是真实的还是生成的。</a:t>
            </a:r>
            <a:endParaRPr kumimoji="1" sz="2000" dirty="0">
              <a:latin typeface="楷体" panose="02010609060101010101" pitchFamily="49" charset="-122"/>
              <a:ea typeface="楷体" panose="02010609060101010101" pitchFamily="49" charset="-122"/>
            </a:endParaRPr>
          </a:p>
        </p:txBody>
      </p:sp>
      <p:pic>
        <p:nvPicPr>
          <p:cNvPr id="16" name="图片 15" descr="imported-1146833-1544772369 (1).gif"/>
          <p:cNvPicPr>
            <a:picLocks noChangeAspect="1"/>
          </p:cNvPicPr>
          <p:nvPr>
            <p:custDataLst>
              <p:tags r:id="rId1"/>
            </p:custDataLst>
          </p:nvPr>
        </p:nvPicPr>
        <p:blipFill>
          <a:blip r:embed="rId2"/>
          <a:stretch>
            <a:fillRect/>
          </a:stretch>
        </p:blipFill>
        <p:spPr>
          <a:xfrm>
            <a:off x="1613535" y="3669665"/>
            <a:ext cx="5245735" cy="288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742950" y="485775"/>
            <a:ext cx="7488238" cy="646331"/>
          </a:xfrm>
          <a:prstGeom prst="rect">
            <a:avLst/>
          </a:prstGeom>
          <a:noFill/>
          <a:ln w="9525">
            <a:noFill/>
            <a:miter lim="800000"/>
          </a:ln>
        </p:spPr>
        <p:txBody>
          <a:bodyPr>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模式识别发展</a:t>
            </a:r>
            <a:r>
              <a:rPr lang="zh-CN" altLang="en-US" sz="3600" dirty="0">
                <a:solidFill>
                  <a:srgbClr val="00B0F0"/>
                </a:solidFill>
                <a:latin typeface="微软雅黑" panose="020B0503020204020204" pitchFamily="34" charset="-122"/>
                <a:ea typeface="微软雅黑" panose="020B0503020204020204" pitchFamily="34" charset="-122"/>
              </a:rPr>
              <a:t>简史</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230402" name="Rectangle 2"/>
          <p:cNvSpPr>
            <a:spLocks noChangeArrowheads="1"/>
          </p:cNvSpPr>
          <p:nvPr/>
        </p:nvSpPr>
        <p:spPr bwMode="auto">
          <a:xfrm>
            <a:off x="390525" y="1318260"/>
            <a:ext cx="8193405" cy="4154170"/>
          </a:xfrm>
          <a:prstGeom prst="rect">
            <a:avLst/>
          </a:prstGeom>
          <a:noFill/>
          <a:ln w="9525">
            <a:noFill/>
            <a:miter lim="800000"/>
          </a:ln>
        </p:spPr>
        <p:txBody>
          <a:bodyPr wrap="square">
            <a:spAutoFit/>
          </a:bodyPr>
          <a:lstStyle/>
          <a:p>
            <a:pPr marL="263525" indent="-263525">
              <a:lnSpc>
                <a:spcPct val="120000"/>
              </a:lnSpc>
              <a:buFont typeface="Wingdings" panose="05000000000000000000" pitchFamily="2" charset="2"/>
              <a:buChar char="n"/>
            </a:pPr>
            <a:r>
              <a:rPr kumimoji="1" lang="en-US" altLang="zh-CN" sz="2000" dirty="0" smtClean="0">
                <a:solidFill>
                  <a:schemeClr val="accent5"/>
                </a:solidFill>
                <a:latin typeface="楷体" panose="02010609060101010101" pitchFamily="49" charset="-122"/>
                <a:ea typeface="楷体" panose="02010609060101010101" pitchFamily="49" charset="-122"/>
                <a:sym typeface="+mn-ea"/>
              </a:rPr>
              <a:t>2016年</a:t>
            </a:r>
            <a:r>
              <a:rPr lang="en-US" altLang="zh-CN" sz="2000">
                <a:sym typeface="+mn-ea"/>
              </a:rPr>
              <a:t> </a:t>
            </a:r>
            <a:r>
              <a:rPr kumimoji="1" sz="2000" dirty="0">
                <a:latin typeface="楷体" panose="02010609060101010101" pitchFamily="49" charset="-122"/>
                <a:ea typeface="楷体" panose="02010609060101010101" pitchFamily="49" charset="-122"/>
                <a:sym typeface="+mn-ea"/>
              </a:rPr>
              <a:t>阿尔法围棋（</a:t>
            </a:r>
            <a:r>
              <a:rPr kumimoji="1" sz="2000" dirty="0">
                <a:latin typeface="Times New Roman" panose="02020603050405020304" pitchFamily="18" charset="0"/>
                <a:ea typeface="楷体" panose="02010609060101010101" pitchFamily="49" charset="-122"/>
                <a:cs typeface="Times New Roman" panose="02020603050405020304" pitchFamily="18" charset="0"/>
                <a:sym typeface="+mn-ea"/>
              </a:rPr>
              <a:t>AlphaGo</a:t>
            </a:r>
            <a:r>
              <a:rPr kumimoji="1" sz="2000" dirty="0">
                <a:latin typeface="楷体" panose="02010609060101010101" pitchFamily="49" charset="-122"/>
                <a:ea typeface="楷体" panose="02010609060101010101" pitchFamily="49" charset="-122"/>
                <a:sym typeface="+mn-ea"/>
              </a:rPr>
              <a:t>）是第一个击败人类职业围棋选手、第一个战胜围棋世界冠军的人工智能机器人，由谷歌（</a:t>
            </a:r>
            <a:r>
              <a:rPr kumimoji="1" sz="2000" dirty="0">
                <a:latin typeface="Times New Roman" panose="02020603050405020304" pitchFamily="18" charset="0"/>
                <a:ea typeface="楷体" panose="02010609060101010101" pitchFamily="49" charset="-122"/>
                <a:cs typeface="Times New Roman" panose="02020603050405020304" pitchFamily="18" charset="0"/>
                <a:sym typeface="+mn-ea"/>
              </a:rPr>
              <a:t>Google</a:t>
            </a:r>
            <a:r>
              <a:rPr kumimoji="1" sz="2000" dirty="0">
                <a:latin typeface="楷体" panose="02010609060101010101" pitchFamily="49" charset="-122"/>
                <a:ea typeface="楷体" panose="02010609060101010101" pitchFamily="49" charset="-122"/>
                <a:sym typeface="+mn-ea"/>
              </a:rPr>
              <a:t>）旗下</a:t>
            </a:r>
            <a:r>
              <a:rPr kumimoji="1" sz="2000" dirty="0">
                <a:latin typeface="Times New Roman" panose="02020603050405020304" pitchFamily="18" charset="0"/>
                <a:ea typeface="楷体" panose="02010609060101010101" pitchFamily="49" charset="-122"/>
                <a:cs typeface="Times New Roman" panose="02020603050405020304" pitchFamily="18" charset="0"/>
                <a:sym typeface="+mn-ea"/>
              </a:rPr>
              <a:t>DeepMind</a:t>
            </a:r>
            <a:r>
              <a:rPr kumimoji="1" sz="2000" dirty="0">
                <a:latin typeface="楷体" panose="02010609060101010101" pitchFamily="49" charset="-122"/>
                <a:ea typeface="楷体" panose="02010609060101010101" pitchFamily="49" charset="-122"/>
                <a:sym typeface="+mn-ea"/>
              </a:rPr>
              <a:t>公司戴密斯·哈萨比斯领衔的团队开发。其主要工作原理是“深度学习”。</a:t>
            </a:r>
            <a:endParaRPr lang="zh-CN" altLang="en-US" sz="2000"/>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gn="l">
              <a:lnSpc>
                <a:spcPct val="120000"/>
              </a:lnSpc>
              <a:buClrTx/>
              <a:buSzTx/>
              <a:buFont typeface="Wingdings" panose="05000000000000000000" pitchFamily="2" charset="2"/>
              <a:buChar char="n"/>
            </a:pPr>
            <a:endParaRPr kumimoji="1"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a:p>
            <a:pPr marL="263525" indent="-263525">
              <a:lnSpc>
                <a:spcPct val="120000"/>
              </a:lnSpc>
              <a:buFont typeface="Wingdings" panose="05000000000000000000" pitchFamily="2" charset="2"/>
              <a:buChar char="n"/>
            </a:pPr>
            <a:endParaRPr kumimoji="1" lang="zh-CN" altLang="en-US" sz="2000" dirty="0">
              <a:latin typeface="楷体" panose="02010609060101010101" pitchFamily="49" charset="-122"/>
              <a:ea typeface="楷体" panose="02010609060101010101"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AutoShape 4" descr="aa"/>
          <p:cNvSpPr>
            <a:spLocks noChangeAspect="1" noChangeArrowheads="1"/>
          </p:cNvSpPr>
          <p:nvPr/>
        </p:nvSpPr>
        <p:spPr bwMode="auto">
          <a:xfrm>
            <a:off x="4353560" y="559244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文本框 2"/>
          <p:cNvSpPr txBox="1"/>
          <p:nvPr/>
        </p:nvSpPr>
        <p:spPr>
          <a:xfrm>
            <a:off x="5602461" y="3065104"/>
            <a:ext cx="298133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深度强化学习</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sp>
        <p:nvSpPr>
          <p:cNvPr id="7" name="箭头: 右 5"/>
          <p:cNvSpPr/>
          <p:nvPr/>
        </p:nvSpPr>
        <p:spPr>
          <a:xfrm>
            <a:off x="3752719" y="5005467"/>
            <a:ext cx="1249680" cy="54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8" name="Picture 2"/>
          <p:cNvPicPr>
            <a:picLocks noChangeAspect="1" noChangeArrowheads="1"/>
          </p:cNvPicPr>
          <p:nvPr/>
        </p:nvPicPr>
        <p:blipFill>
          <a:blip r:embed="rId1" cstate="print"/>
          <a:srcRect/>
          <a:stretch>
            <a:fillRect/>
          </a:stretch>
        </p:blipFill>
        <p:spPr bwMode="auto">
          <a:xfrm>
            <a:off x="207832" y="3767853"/>
            <a:ext cx="3260407" cy="1868416"/>
          </a:xfrm>
          <a:prstGeom prst="rect">
            <a:avLst/>
          </a:prstGeom>
          <a:noFill/>
          <a:ln w="9525">
            <a:noFill/>
            <a:miter lim="800000"/>
            <a:headEnd/>
            <a:tailEnd/>
          </a:ln>
        </p:spPr>
      </p:pic>
      <p:sp>
        <p:nvSpPr>
          <p:cNvPr id="9" name="TextBox 19"/>
          <p:cNvSpPr txBox="1"/>
          <p:nvPr/>
        </p:nvSpPr>
        <p:spPr>
          <a:xfrm>
            <a:off x="1069844" y="5897007"/>
            <a:ext cx="3098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动态规划方法</a:t>
            </a:r>
            <a:endParaRPr lang="zh-CN" altLang="en-US" dirty="0">
              <a:latin typeface="微软雅黑" panose="020B0503020204020204" pitchFamily="34" charset="-122"/>
              <a:ea typeface="微软雅黑" panose="020B0503020204020204" pitchFamily="34" charset="-122"/>
            </a:endParaRPr>
          </a:p>
        </p:txBody>
      </p:sp>
      <p:sp>
        <p:nvSpPr>
          <p:cNvPr id="10" name="TextBox 23"/>
          <p:cNvSpPr txBox="1"/>
          <p:nvPr/>
        </p:nvSpPr>
        <p:spPr>
          <a:xfrm>
            <a:off x="5827264" y="6024007"/>
            <a:ext cx="241808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深度蒙特卡洛搜索树</a:t>
            </a:r>
            <a:endParaRPr lang="zh-CN" altLang="en-US" dirty="0">
              <a:latin typeface="微软雅黑" panose="020B0503020204020204" pitchFamily="34" charset="-122"/>
              <a:ea typeface="微软雅黑" panose="020B0503020204020204" pitchFamily="34" charset="-122"/>
            </a:endParaRPr>
          </a:p>
        </p:txBody>
      </p:sp>
      <p:pic>
        <p:nvPicPr>
          <p:cNvPr id="11" name="Picture 4" descr="https://timgsa.baidu.com/timg?image&amp;quality=80&amp;size=b9999_10000&amp;sec=1543757171162&amp;di=53a87289f2cced8ced3776b326948056&amp;imgtype=0&amp;src=http%3A%2F%2F5b0988e595225.cdn.sohucs.com%2Fimages%2F20180423%2F3d62a003831b4766a5fb4d7f0830e3ff.jpeg"/>
          <p:cNvPicPr>
            <a:picLocks noChangeAspect="1" noChangeArrowheads="1"/>
          </p:cNvPicPr>
          <p:nvPr/>
        </p:nvPicPr>
        <p:blipFill>
          <a:blip r:embed="rId2" cstate="print"/>
          <a:srcRect l="11775" t="14632" b="17655"/>
          <a:stretch>
            <a:fillRect/>
          </a:stretch>
        </p:blipFill>
        <p:spPr bwMode="auto">
          <a:xfrm>
            <a:off x="5307200" y="4162187"/>
            <a:ext cx="3457420" cy="1463040"/>
          </a:xfrm>
          <a:prstGeom prst="rect">
            <a:avLst/>
          </a:prstGeom>
          <a:noFill/>
        </p:spPr>
      </p:pic>
      <p:sp>
        <p:nvSpPr>
          <p:cNvPr id="12" name="TextBox 25"/>
          <p:cNvSpPr txBox="1"/>
          <p:nvPr/>
        </p:nvSpPr>
        <p:spPr>
          <a:xfrm>
            <a:off x="3478399" y="4243467"/>
            <a:ext cx="163576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深度强化学习概念的引入</a:t>
            </a:r>
            <a:endParaRPr lang="zh-CN" altLang="en-US" dirty="0">
              <a:latin typeface="微软雅黑" panose="020B0503020204020204" pitchFamily="34" charset="-122"/>
              <a:ea typeface="微软雅黑" panose="020B0503020204020204" pitchFamily="34" charset="-122"/>
            </a:endParaRPr>
          </a:p>
        </p:txBody>
      </p:sp>
      <p:pic>
        <p:nvPicPr>
          <p:cNvPr id="20" name="Picture 2"/>
          <p:cNvPicPr>
            <a:picLocks noChangeAspect="1" noChangeArrowheads="1"/>
          </p:cNvPicPr>
          <p:nvPr/>
        </p:nvPicPr>
        <p:blipFill>
          <a:blip r:embed="rId3" cstate="print"/>
          <a:srcRect/>
          <a:stretch>
            <a:fillRect/>
          </a:stretch>
        </p:blipFill>
        <p:spPr bwMode="auto">
          <a:xfrm>
            <a:off x="5307199" y="3807572"/>
            <a:ext cx="3650461" cy="18597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占位符 1"/>
          <p:cNvSpPr txBox="1"/>
          <p:nvPr/>
        </p:nvSpPr>
        <p:spPr>
          <a:xfrm>
            <a:off x="163624" y="561913"/>
            <a:ext cx="7380288" cy="504825"/>
          </a:xfrm>
          <a:prstGeom prst="rect">
            <a:avLst/>
          </a:prstGeom>
        </p:spPr>
        <p:txBody>
          <a:bodyPr/>
          <a:lstStyle>
            <a:defPPr>
              <a:defRPr lang="zh-CN"/>
            </a:defPPr>
            <a:lvl1pPr marL="0" marR="0" lvl="0" indent="88900" defTabSz="914400" eaLnBrk="0" latinLnBrk="0" hangingPunct="0">
              <a:lnSpc>
                <a:spcPct val="100000"/>
              </a:lnSpc>
              <a:spcBef>
                <a:spcPct val="20000"/>
              </a:spcBef>
              <a:buClrTx/>
              <a:buSzTx/>
              <a:buFont typeface="Arial" panose="020B0604020202020204" pitchFamily="34" charset="0"/>
              <a:buNone/>
              <a:defRPr kumimoji="0" sz="2800" b="0" i="0" u="none" strike="noStrike" cap="none" spc="0" normalizeH="0" baseline="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algn="l" eaLnBrk="1" hangingPunct="1">
              <a:buFontTx/>
            </a:pPr>
            <a:r>
              <a:rPr lang="zh-CN" altLang="en-US" sz="3600" dirty="0" smtClean="0">
                <a:solidFill>
                  <a:srgbClr val="00B0F0"/>
                </a:solidFill>
                <a:latin typeface="微软雅黑" panose="020B0503020204020204" pitchFamily="34" charset="-122"/>
                <a:ea typeface="微软雅黑" panose="020B0503020204020204" pitchFamily="34" charset="-122"/>
              </a:rPr>
              <a:t>深度学习大规模应用</a:t>
            </a:r>
            <a:endParaRPr lang="zh-CN" altLang="en-US" sz="3600" dirty="0" smtClean="0">
              <a:solidFill>
                <a:srgbClr val="00B0F0"/>
              </a:solidFill>
              <a:latin typeface="微软雅黑" panose="020B0503020204020204" pitchFamily="34" charset="-122"/>
              <a:ea typeface="微软雅黑" panose="020B0503020204020204" pitchFamily="34" charset="-122"/>
            </a:endParaRPr>
          </a:p>
        </p:txBody>
      </p:sp>
      <p:pic>
        <p:nvPicPr>
          <p:cNvPr id="2050" name="Picture 2" descr="https://n.sinaimg.cn/tech/crawl/42/w550h292/20190327/bMxk-hutwezh1957896.jpg"/>
          <p:cNvPicPr>
            <a:picLocks noChangeAspect="1" noChangeArrowheads="1"/>
          </p:cNvPicPr>
          <p:nvPr/>
        </p:nvPicPr>
        <p:blipFill>
          <a:blip r:embed="rId1" cstate="print"/>
          <a:srcRect/>
          <a:stretch>
            <a:fillRect/>
          </a:stretch>
        </p:blipFill>
        <p:spPr bwMode="auto">
          <a:xfrm>
            <a:off x="2239281" y="1318804"/>
            <a:ext cx="4645026" cy="2466087"/>
          </a:xfrm>
          <a:prstGeom prst="rect">
            <a:avLst/>
          </a:prstGeom>
          <a:noFill/>
        </p:spPr>
      </p:pic>
      <p:sp>
        <p:nvSpPr>
          <p:cNvPr id="11" name="矩形 10"/>
          <p:cNvSpPr/>
          <p:nvPr/>
        </p:nvSpPr>
        <p:spPr>
          <a:xfrm>
            <a:off x="163921" y="3785215"/>
            <a:ext cx="8795660" cy="2953385"/>
          </a:xfrm>
          <a:prstGeom prst="rect">
            <a:avLst/>
          </a:prstGeom>
        </p:spPr>
        <p:txBody>
          <a:bodyPr wrap="square">
            <a:spAutoFit/>
          </a:bodyPr>
          <a:lstStyle/>
          <a:p>
            <a:pPr>
              <a:lnSpc>
                <a:spcPct val="150000"/>
              </a:lnSpc>
              <a:buFont typeface="Wingdings" panose="05000000000000000000" pitchFamily="2" charset="2"/>
              <a:buChar char="n"/>
            </a:pPr>
            <a:r>
              <a:rPr lang="en-US" altLang="zh-CN" sz="24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27</a:t>
            </a:r>
            <a:r>
              <a:rPr lang="zh-CN" altLang="en-US" sz="2000" dirty="0">
                <a:latin typeface="微软雅黑" panose="020B0503020204020204" pitchFamily="34" charset="-122"/>
                <a:ea typeface="微软雅黑" panose="020B0503020204020204" pitchFamily="34" charset="-122"/>
              </a:rPr>
              <a:t>日 ，</a:t>
            </a:r>
            <a:r>
              <a:rPr lang="en-US" altLang="zh-CN" sz="2000" dirty="0">
                <a:latin typeface="微软雅黑" panose="020B0503020204020204" pitchFamily="34" charset="-122"/>
                <a:ea typeface="微软雅黑" panose="020B0503020204020204" pitchFamily="34" charset="-122"/>
              </a:rPr>
              <a:t>ACM</a:t>
            </a:r>
            <a:r>
              <a:rPr lang="zh-CN" altLang="en-US" sz="2000" dirty="0">
                <a:latin typeface="微软雅黑" panose="020B0503020204020204" pitchFamily="34" charset="-122"/>
                <a:ea typeface="微软雅黑" panose="020B0503020204020204" pitchFamily="34" charset="-122"/>
              </a:rPr>
              <a:t>宣布，深度学习的三位创造者</a:t>
            </a:r>
            <a:r>
              <a:rPr lang="en-US" altLang="zh-CN" sz="2000" dirty="0">
                <a:solidFill>
                  <a:srgbClr val="FF0000"/>
                </a:solidFill>
                <a:latin typeface="微软雅黑" panose="020B0503020204020204" pitchFamily="34" charset="-122"/>
                <a:ea typeface="微软雅黑" panose="020B0503020204020204" pitchFamily="34" charset="-122"/>
              </a:rPr>
              <a:t>Geoffrey Hinton</a:t>
            </a:r>
            <a:r>
              <a:rPr lang="zh-CN" altLang="en-US" sz="2000" dirty="0">
                <a:latin typeface="微软雅黑" panose="020B0503020204020204" pitchFamily="34" charset="-122"/>
                <a:ea typeface="微软雅黑" panose="020B0503020204020204" pitchFamily="34" charset="-122"/>
              </a:rPr>
              <a:t>， </a:t>
            </a:r>
            <a:r>
              <a:rPr lang="en-US" altLang="zh-CN" sz="2000" dirty="0" err="1">
                <a:solidFill>
                  <a:srgbClr val="FF0000"/>
                </a:solidFill>
                <a:latin typeface="微软雅黑" panose="020B0503020204020204" pitchFamily="34" charset="-122"/>
                <a:ea typeface="微软雅黑" panose="020B0503020204020204" pitchFamily="34" charset="-122"/>
              </a:rPr>
              <a:t>Yann</a:t>
            </a:r>
            <a:r>
              <a:rPr lang="en-US" altLang="zh-CN" sz="2000" dirty="0">
                <a:solidFill>
                  <a:srgbClr val="FF0000"/>
                </a:solidFill>
                <a:latin typeface="微软雅黑" panose="020B0503020204020204" pitchFamily="34" charset="-122"/>
                <a:ea typeface="微软雅黑" panose="020B0503020204020204" pitchFamily="34" charset="-122"/>
              </a:rPr>
              <a:t> </a:t>
            </a:r>
            <a:r>
              <a:rPr lang="en-US" altLang="zh-CN" sz="2000" dirty="0" err="1">
                <a:solidFill>
                  <a:srgbClr val="FF0000"/>
                </a:solidFill>
                <a:latin typeface="微软雅黑" panose="020B0503020204020204" pitchFamily="34" charset="-122"/>
                <a:ea typeface="微软雅黑" panose="020B0503020204020204" pitchFamily="34" charset="-122"/>
              </a:rPr>
              <a:t>LeCun</a:t>
            </a:r>
            <a:r>
              <a:rPr lang="zh-CN" altLang="en-US" sz="2000" dirty="0">
                <a:latin typeface="微软雅黑" panose="020B0503020204020204" pitchFamily="34" charset="-122"/>
                <a:ea typeface="微软雅黑" panose="020B0503020204020204" pitchFamily="34" charset="-122"/>
              </a:rPr>
              <a:t>， 以及</a:t>
            </a:r>
            <a:r>
              <a:rPr lang="en-US" altLang="zh-CN" sz="2000" dirty="0" err="1">
                <a:solidFill>
                  <a:srgbClr val="FF0000"/>
                </a:solidFill>
                <a:latin typeface="微软雅黑" panose="020B0503020204020204" pitchFamily="34" charset="-122"/>
                <a:ea typeface="微软雅黑" panose="020B0503020204020204" pitchFamily="34" charset="-122"/>
              </a:rPr>
              <a:t>Yoshua</a:t>
            </a:r>
            <a:r>
              <a:rPr lang="en-US" altLang="zh-CN" sz="2000" dirty="0">
                <a:solidFill>
                  <a:srgbClr val="FF0000"/>
                </a:solidFill>
                <a:latin typeface="微软雅黑" panose="020B0503020204020204" pitchFamily="34" charset="-122"/>
                <a:ea typeface="微软雅黑" panose="020B0503020204020204" pitchFamily="34" charset="-122"/>
              </a:rPr>
              <a:t> </a:t>
            </a:r>
            <a:r>
              <a:rPr lang="en-US" altLang="zh-CN" sz="2000" dirty="0" err="1">
                <a:solidFill>
                  <a:srgbClr val="FF0000"/>
                </a:solidFill>
                <a:latin typeface="微软雅黑" panose="020B0503020204020204" pitchFamily="34" charset="-122"/>
                <a:ea typeface="微软雅黑" panose="020B0503020204020204" pitchFamily="34" charset="-122"/>
              </a:rPr>
              <a:t>Bengio</a:t>
            </a:r>
            <a:r>
              <a:rPr lang="zh-CN" altLang="en-US" sz="2000" dirty="0">
                <a:latin typeface="微软雅黑" panose="020B0503020204020204" pitchFamily="34" charset="-122"/>
                <a:ea typeface="微软雅黑" panose="020B0503020204020204" pitchFamily="34" charset="-122"/>
              </a:rPr>
              <a:t>获得了</a:t>
            </a: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年的图灵奖。</a:t>
            </a:r>
            <a:endParaRPr lang="en-US" altLang="zh-CN" sz="2400" dirty="0">
              <a:latin typeface="微软雅黑" panose="020B0503020204020204" pitchFamily="34" charset="-122"/>
              <a:ea typeface="微软雅黑" panose="020B0503020204020204" pitchFamily="34" charset="-122"/>
            </a:endParaRPr>
          </a:p>
          <a:p>
            <a:pPr marL="27178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Hinton</a:t>
            </a:r>
            <a:r>
              <a:rPr lang="zh-CN" altLang="en-US" sz="2000" dirty="0">
                <a:latin typeface="微软雅黑" panose="020B0503020204020204" pitchFamily="34" charset="-122"/>
                <a:ea typeface="微软雅黑" panose="020B0503020204020204" pitchFamily="34" charset="-122"/>
              </a:rPr>
              <a:t>的贡献在于提出反向传播算法，玻尔兹曼机与深度卷积神经网络；</a:t>
            </a:r>
            <a:endParaRPr lang="en-US" altLang="zh-CN" sz="2000" dirty="0">
              <a:latin typeface="微软雅黑" panose="020B0503020204020204" pitchFamily="34" charset="-122"/>
              <a:ea typeface="微软雅黑" panose="020B0503020204020204" pitchFamily="34" charset="-122"/>
            </a:endParaRPr>
          </a:p>
          <a:p>
            <a:pPr marL="27178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LeCun</a:t>
            </a:r>
            <a:r>
              <a:rPr lang="zh-CN" altLang="en-US" sz="2000" dirty="0">
                <a:latin typeface="微软雅黑" panose="020B0503020204020204" pitchFamily="34" charset="-122"/>
                <a:ea typeface="微软雅黑" panose="020B0503020204020204" pitchFamily="34" charset="-122"/>
              </a:rPr>
              <a:t>的贡献在于发明了卷积神经网络，改进反向传播算法与深度学习应用框架</a:t>
            </a:r>
            <a:endParaRPr lang="en-US" altLang="zh-CN" sz="2000" dirty="0">
              <a:latin typeface="微软雅黑" panose="020B0503020204020204" pitchFamily="34" charset="-122"/>
              <a:ea typeface="微软雅黑" panose="020B0503020204020204" pitchFamily="34" charset="-122"/>
            </a:endParaRPr>
          </a:p>
          <a:p>
            <a:pPr marL="27178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Bengio(本希奥)</a:t>
            </a:r>
            <a:r>
              <a:rPr lang="zh-CN" altLang="en-US" sz="2000" dirty="0">
                <a:latin typeface="微软雅黑" panose="020B0503020204020204" pitchFamily="34" charset="-122"/>
                <a:ea typeface="微软雅黑" panose="020B0503020204020204" pitchFamily="34" charset="-122"/>
              </a:rPr>
              <a:t>的主要贡献在于提出概率图模型与</a:t>
            </a:r>
            <a:r>
              <a:rPr lang="zh-CN" altLang="en-US" sz="2000" dirty="0">
                <a:solidFill>
                  <a:srgbClr val="0432FF"/>
                </a:solidFill>
                <a:latin typeface="微软雅黑" panose="020B0503020204020204" pitchFamily="34" charset="-122"/>
                <a:ea typeface="微软雅黑" panose="020B0503020204020204" pitchFamily="34" charset="-122"/>
              </a:rPr>
              <a:t>注意力机制</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5" name="圆角矩形 14"/>
          <p:cNvSpPr/>
          <p:nvPr/>
        </p:nvSpPr>
        <p:spPr>
          <a:xfrm>
            <a:off x="-10795" y="10281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20012"/>
    </mc:Choice>
    <mc:Fallback>
      <p:transition spd="slow" advTm="2001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占位符 1"/>
          <p:cNvSpPr txBox="1"/>
          <p:nvPr/>
        </p:nvSpPr>
        <p:spPr>
          <a:xfrm>
            <a:off x="228937" y="512052"/>
            <a:ext cx="7804719" cy="504825"/>
          </a:xfrm>
          <a:prstGeom prst="rect">
            <a:avLst/>
          </a:prstGeom>
        </p:spPr>
        <p:txBody>
          <a:bodyPr/>
          <a:lstStyle>
            <a:defPPr>
              <a:defRPr lang="zh-CN"/>
            </a:defPPr>
            <a:lvl1pPr marL="0" marR="0" lvl="0" indent="88900" defTabSz="914400" eaLnBrk="0" latinLnBrk="0" hangingPunct="0">
              <a:lnSpc>
                <a:spcPct val="100000"/>
              </a:lnSpc>
              <a:spcBef>
                <a:spcPct val="20000"/>
              </a:spcBef>
              <a:buClrTx/>
              <a:buSzTx/>
              <a:buFont typeface="Arial" panose="020B0604020202020204" pitchFamily="34" charset="0"/>
              <a:buNone/>
              <a:defRPr kumimoji="0" sz="2800" b="0" i="0" u="none" strike="noStrike" cap="none" spc="0" normalizeH="0" baseline="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fontAlgn="base">
              <a:spcAft>
                <a:spcPct val="0"/>
              </a:spcAft>
            </a:pPr>
            <a:r>
              <a:rPr lang="zh-CN" altLang="en-US" b="1" dirty="0">
                <a:effectLst/>
                <a:latin typeface="微软雅黑" panose="020B0503020204020204" pitchFamily="34" charset="-122"/>
                <a:ea typeface="微软雅黑" panose="020B0503020204020204" pitchFamily="34" charset="-122"/>
                <a:cs typeface="微软雅黑" panose="020B0503020204020204" pitchFamily="34" charset="-122"/>
              </a:rPr>
              <a:t>深度学习大规模应用：监督与无监督学习模型</a:t>
            </a:r>
            <a:endParaRPr lang="zh-CN" altLang="en-US" b="1"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AutoShape 4" descr="aa"/>
          <p:cNvSpPr>
            <a:spLocks noChangeAspect="1" noChangeArrowheads="1"/>
          </p:cNvSpPr>
          <p:nvPr/>
        </p:nvSpPr>
        <p:spPr bwMode="auto">
          <a:xfrm>
            <a:off x="4303937" y="38970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文本框 2"/>
          <p:cNvSpPr txBox="1"/>
          <p:nvPr/>
        </p:nvSpPr>
        <p:spPr>
          <a:xfrm>
            <a:off x="5678388" y="1381632"/>
            <a:ext cx="298133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大数据深度学习</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sp>
        <p:nvSpPr>
          <p:cNvPr id="5" name="文本框 2"/>
          <p:cNvSpPr txBox="1"/>
          <p:nvPr/>
        </p:nvSpPr>
        <p:spPr>
          <a:xfrm>
            <a:off x="-458252" y="1442592"/>
            <a:ext cx="442405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小样本智能学习</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cstate="print"/>
          <a:srcRect/>
          <a:stretch>
            <a:fillRect/>
          </a:stretch>
        </p:blipFill>
        <p:spPr bwMode="auto">
          <a:xfrm>
            <a:off x="44046" y="1958334"/>
            <a:ext cx="3149600" cy="1691680"/>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r="13368"/>
          <a:stretch>
            <a:fillRect/>
          </a:stretch>
        </p:blipFill>
        <p:spPr bwMode="auto">
          <a:xfrm>
            <a:off x="5424248" y="2020762"/>
            <a:ext cx="3489618" cy="1391284"/>
          </a:xfrm>
          <a:prstGeom prst="rect">
            <a:avLst/>
          </a:prstGeom>
          <a:noFill/>
          <a:ln w="9525">
            <a:noFill/>
            <a:miter lim="800000"/>
            <a:headEnd/>
            <a:tailEnd/>
          </a:ln>
        </p:spPr>
      </p:pic>
      <p:sp>
        <p:nvSpPr>
          <p:cNvPr id="8" name="TextBox 9"/>
          <p:cNvSpPr txBox="1"/>
          <p:nvPr/>
        </p:nvSpPr>
        <p:spPr>
          <a:xfrm>
            <a:off x="338686" y="3696248"/>
            <a:ext cx="3098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FF0000"/>
                </a:solidFill>
                <a:latin typeface="微软雅黑" panose="020B0503020204020204" pitchFamily="34" charset="-122"/>
                <a:ea typeface="微软雅黑" panose="020B0503020204020204" pitchFamily="34" charset="-122"/>
              </a:rPr>
              <a:t>监督学习模型：</a:t>
            </a:r>
            <a:r>
              <a:rPr lang="zh-CN" altLang="en-US" dirty="0">
                <a:latin typeface="微软雅黑" panose="020B0503020204020204" pitchFamily="34" charset="-122"/>
                <a:ea typeface="微软雅黑" panose="020B0503020204020204" pitchFamily="34" charset="-122"/>
              </a:rPr>
              <a:t>支持向量机</a:t>
            </a:r>
            <a:endParaRPr lang="zh-CN" altLang="en-US" dirty="0">
              <a:latin typeface="微软雅黑" panose="020B0503020204020204" pitchFamily="34" charset="-122"/>
              <a:ea typeface="微软雅黑" panose="020B0503020204020204" pitchFamily="34" charset="-122"/>
            </a:endParaRPr>
          </a:p>
        </p:txBody>
      </p:sp>
      <p:sp>
        <p:nvSpPr>
          <p:cNvPr id="9" name="TextBox 14"/>
          <p:cNvSpPr txBox="1"/>
          <p:nvPr/>
        </p:nvSpPr>
        <p:spPr>
          <a:xfrm>
            <a:off x="5413948" y="3718628"/>
            <a:ext cx="37069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FF0000"/>
                </a:solidFill>
                <a:latin typeface="微软雅黑" panose="020B0503020204020204" pitchFamily="34" charset="-122"/>
                <a:ea typeface="微软雅黑" panose="020B0503020204020204" pitchFamily="34" charset="-122"/>
              </a:rPr>
              <a:t>监督学习模型：</a:t>
            </a:r>
            <a:r>
              <a:rPr lang="zh-CN" altLang="en-US" dirty="0">
                <a:latin typeface="微软雅黑" panose="020B0503020204020204" pitchFamily="34" charset="-122"/>
                <a:ea typeface="微软雅黑" panose="020B0503020204020204" pitchFamily="34" charset="-122"/>
              </a:rPr>
              <a:t>深度卷积神经网络</a:t>
            </a:r>
            <a:endParaRPr lang="zh-CN" altLang="en-US" dirty="0">
              <a:latin typeface="微软雅黑" panose="020B0503020204020204" pitchFamily="34" charset="-122"/>
              <a:ea typeface="微软雅黑" panose="020B0503020204020204" pitchFamily="34" charset="-122"/>
            </a:endParaRPr>
          </a:p>
        </p:txBody>
      </p:sp>
      <p:sp>
        <p:nvSpPr>
          <p:cNvPr id="10" name="箭头: 右 9"/>
          <p:cNvSpPr/>
          <p:nvPr/>
        </p:nvSpPr>
        <p:spPr>
          <a:xfrm>
            <a:off x="3630526" y="4675180"/>
            <a:ext cx="1625600" cy="54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文本框 2"/>
          <p:cNvSpPr txBox="1"/>
          <p:nvPr/>
        </p:nvSpPr>
        <p:spPr>
          <a:xfrm>
            <a:off x="3219668" y="3506780"/>
            <a:ext cx="237173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latin typeface="微软雅黑" panose="020B0503020204020204" pitchFamily="34" charset="-122"/>
                <a:ea typeface="微软雅黑" panose="020B0503020204020204" pitchFamily="34" charset="-122"/>
              </a:rPr>
              <a:t>模型无法精准的刻画大数据复杂模式特征</a:t>
            </a:r>
            <a:endParaRPr lang="zh-CN" altLang="en-US" sz="2400" dirty="0">
              <a:latin typeface="微软雅黑" panose="020B0503020204020204" pitchFamily="34" charset="-122"/>
              <a:ea typeface="微软雅黑" panose="020B0503020204020204" pitchFamily="34" charset="-122"/>
            </a:endParaRPr>
          </a:p>
        </p:txBody>
      </p:sp>
      <p:pic>
        <p:nvPicPr>
          <p:cNvPr id="12" name="Picture 7" descr="https://ss1.bdstatic.com/70cFuXSh_Q1YnxGkpoWK1HF6hhy/it/u=3339752692,3372656741&amp;fm=26&amp;gp=0.jpg"/>
          <p:cNvPicPr>
            <a:picLocks noChangeAspect="1" noChangeArrowheads="1"/>
          </p:cNvPicPr>
          <p:nvPr/>
        </p:nvPicPr>
        <p:blipFill>
          <a:blip r:embed="rId3" cstate="print"/>
          <a:srcRect/>
          <a:stretch>
            <a:fillRect/>
          </a:stretch>
        </p:blipFill>
        <p:spPr bwMode="auto">
          <a:xfrm>
            <a:off x="501245" y="4245235"/>
            <a:ext cx="2626737" cy="1943786"/>
          </a:xfrm>
          <a:prstGeom prst="rect">
            <a:avLst/>
          </a:prstGeom>
          <a:noFill/>
        </p:spPr>
      </p:pic>
      <p:sp>
        <p:nvSpPr>
          <p:cNvPr id="13" name="TextBox 20"/>
          <p:cNvSpPr txBox="1"/>
          <p:nvPr/>
        </p:nvSpPr>
        <p:spPr>
          <a:xfrm>
            <a:off x="328526" y="6337848"/>
            <a:ext cx="3860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FF0000"/>
                </a:solidFill>
                <a:latin typeface="微软雅黑" panose="020B0503020204020204" pitchFamily="34" charset="-122"/>
                <a:ea typeface="微软雅黑" panose="020B0503020204020204" pitchFamily="34" charset="-122"/>
              </a:rPr>
              <a:t>无监督学习模型：</a:t>
            </a:r>
            <a:r>
              <a:rPr lang="en-US" altLang="zh-CN" dirty="0">
                <a:latin typeface="微软雅黑" panose="020B0503020204020204" pitchFamily="34" charset="-122"/>
                <a:ea typeface="微软雅黑" panose="020B0503020204020204" pitchFamily="34" charset="-122"/>
              </a:rPr>
              <a:t>K-means</a:t>
            </a:r>
            <a:r>
              <a:rPr lang="zh-CN" altLang="en-US" dirty="0">
                <a:latin typeface="微软雅黑" panose="020B0503020204020204" pitchFamily="34" charset="-122"/>
                <a:ea typeface="微软雅黑" panose="020B0503020204020204" pitchFamily="34" charset="-122"/>
              </a:rPr>
              <a:t>聚类</a:t>
            </a:r>
            <a:endParaRPr lang="zh-CN" altLang="en-US" dirty="0">
              <a:latin typeface="微软雅黑" panose="020B0503020204020204" pitchFamily="34" charset="-122"/>
              <a:ea typeface="微软雅黑" panose="020B0503020204020204" pitchFamily="34" charset="-122"/>
            </a:endParaRPr>
          </a:p>
        </p:txBody>
      </p:sp>
      <p:sp>
        <p:nvSpPr>
          <p:cNvPr id="14" name="TextBox 21"/>
          <p:cNvSpPr txBox="1"/>
          <p:nvPr/>
        </p:nvSpPr>
        <p:spPr>
          <a:xfrm>
            <a:off x="5510126" y="6348008"/>
            <a:ext cx="3860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FF0000"/>
                </a:solidFill>
                <a:latin typeface="微软雅黑" panose="020B0503020204020204" pitchFamily="34" charset="-122"/>
                <a:ea typeface="微软雅黑" panose="020B0503020204020204" pitchFamily="34" charset="-122"/>
              </a:rPr>
              <a:t>无监督学习模型：</a:t>
            </a:r>
            <a:r>
              <a:rPr lang="zh-CN" altLang="en-US" dirty="0">
                <a:latin typeface="微软雅黑" panose="020B0503020204020204" pitchFamily="34" charset="-122"/>
                <a:ea typeface="微软雅黑" panose="020B0503020204020204" pitchFamily="34" charset="-122"/>
              </a:rPr>
              <a:t>对抗生成网络</a:t>
            </a:r>
            <a:endParaRPr lang="zh-CN" altLang="en-US" dirty="0">
              <a:latin typeface="微软雅黑" panose="020B0503020204020204" pitchFamily="34" charset="-122"/>
              <a:ea typeface="微软雅黑" panose="020B0503020204020204" pitchFamily="34" charset="-122"/>
            </a:endParaRPr>
          </a:p>
        </p:txBody>
      </p:sp>
      <p:pic>
        <p:nvPicPr>
          <p:cNvPr id="15" name="Picture 8"/>
          <p:cNvPicPr>
            <a:picLocks noChangeAspect="1" noChangeArrowheads="1"/>
          </p:cNvPicPr>
          <p:nvPr/>
        </p:nvPicPr>
        <p:blipFill>
          <a:blip r:embed="rId4" cstate="print"/>
          <a:srcRect/>
          <a:stretch>
            <a:fillRect/>
          </a:stretch>
        </p:blipFill>
        <p:spPr bwMode="auto">
          <a:xfrm>
            <a:off x="5499965" y="4617390"/>
            <a:ext cx="3234245" cy="1541150"/>
          </a:xfrm>
          <a:prstGeom prst="rect">
            <a:avLst/>
          </a:prstGeom>
          <a:noFill/>
          <a:ln w="9525">
            <a:noFill/>
            <a:miter lim="800000"/>
            <a:headEnd/>
            <a:tailEnd/>
          </a:ln>
        </p:spPr>
      </p:pic>
      <p:pic>
        <p:nvPicPr>
          <p:cNvPr id="16" name="图片 15" descr="imported-1146833-1544772369 (1).gif"/>
          <p:cNvPicPr>
            <a:picLocks noChangeAspect="1"/>
          </p:cNvPicPr>
          <p:nvPr/>
        </p:nvPicPr>
        <p:blipFill>
          <a:blip r:embed="rId5" cstate="print"/>
          <a:stretch>
            <a:fillRect/>
          </a:stretch>
        </p:blipFill>
        <p:spPr>
          <a:xfrm>
            <a:off x="5499965" y="4298456"/>
            <a:ext cx="3493671" cy="1918599"/>
          </a:xfrm>
          <a:prstGeom prst="rect">
            <a:avLst/>
          </a:prstGeom>
        </p:spPr>
      </p:pic>
      <p:sp>
        <p:nvSpPr>
          <p:cNvPr id="2" name="圆角矩形 14"/>
          <p:cNvSpPr/>
          <p:nvPr/>
        </p:nvSpPr>
        <p:spPr>
          <a:xfrm>
            <a:off x="-10795" y="10281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20012"/>
    </mc:Choice>
    <mc:Fallback>
      <p:transition spd="slow" advTm="20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占位符 1"/>
          <p:cNvSpPr txBox="1"/>
          <p:nvPr/>
        </p:nvSpPr>
        <p:spPr>
          <a:xfrm>
            <a:off x="273387" y="404737"/>
            <a:ext cx="8507261" cy="504825"/>
          </a:xfrm>
          <a:prstGeom prst="rect">
            <a:avLst/>
          </a:prstGeom>
        </p:spPr>
        <p:txBody>
          <a:bodyPr/>
          <a:lstStyle>
            <a:defPPr>
              <a:defRPr lang="zh-CN"/>
            </a:defPPr>
            <a:lvl1pPr marL="0" marR="0" lvl="0" indent="88900" defTabSz="914400" eaLnBrk="0" latinLnBrk="0" hangingPunct="0">
              <a:lnSpc>
                <a:spcPct val="100000"/>
              </a:lnSpc>
              <a:spcBef>
                <a:spcPct val="20000"/>
              </a:spcBef>
              <a:buClrTx/>
              <a:buSzTx/>
              <a:buFont typeface="Arial" panose="020B0604020202020204" pitchFamily="34" charset="0"/>
              <a:buNone/>
              <a:defRPr kumimoji="0" sz="2800" b="0" i="0" u="none" strike="noStrike" cap="none" spc="0" normalizeH="0" baseline="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fontAlgn="base">
              <a:spcAft>
                <a:spcPct val="0"/>
              </a:spcAft>
            </a:pPr>
            <a:r>
              <a:rPr lang="zh-CN" altLang="en-US" b="1" dirty="0">
                <a:effectLst/>
                <a:latin typeface="微软雅黑" panose="020B0503020204020204" pitchFamily="34" charset="-122"/>
                <a:ea typeface="微软雅黑" panose="020B0503020204020204" pitchFamily="34" charset="-122"/>
                <a:cs typeface="微软雅黑" panose="020B0503020204020204" pitchFamily="34" charset="-122"/>
              </a:rPr>
              <a:t>深度学习大规模应用：强化学习模型与学习框架</a:t>
            </a:r>
            <a:endParaRPr lang="zh-CN" altLang="en-US" b="1"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AutoShape 4" descr="a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文本框 2"/>
          <p:cNvSpPr txBox="1"/>
          <p:nvPr/>
        </p:nvSpPr>
        <p:spPr>
          <a:xfrm>
            <a:off x="5754861" y="1062314"/>
            <a:ext cx="298133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深度强化学习</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sp>
        <p:nvSpPr>
          <p:cNvPr id="5" name="文本框 2"/>
          <p:cNvSpPr txBox="1"/>
          <p:nvPr/>
        </p:nvSpPr>
        <p:spPr>
          <a:xfrm>
            <a:off x="-341139" y="960714"/>
            <a:ext cx="442405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优化控制论</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sp>
        <p:nvSpPr>
          <p:cNvPr id="6" name="箭头: 右 5"/>
          <p:cNvSpPr/>
          <p:nvPr/>
        </p:nvSpPr>
        <p:spPr>
          <a:xfrm>
            <a:off x="3818759" y="2689622"/>
            <a:ext cx="1249680" cy="54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Picture 2"/>
          <p:cNvPicPr>
            <a:picLocks noChangeAspect="1" noChangeArrowheads="1"/>
          </p:cNvPicPr>
          <p:nvPr/>
        </p:nvPicPr>
        <p:blipFill>
          <a:blip r:embed="rId1" cstate="print"/>
          <a:srcRect/>
          <a:stretch>
            <a:fillRect/>
          </a:stretch>
        </p:blipFill>
        <p:spPr bwMode="auto">
          <a:xfrm>
            <a:off x="273872" y="1452008"/>
            <a:ext cx="3260407" cy="1868416"/>
          </a:xfrm>
          <a:prstGeom prst="rect">
            <a:avLst/>
          </a:prstGeom>
          <a:noFill/>
          <a:ln w="9525">
            <a:noFill/>
            <a:miter lim="800000"/>
            <a:headEnd/>
            <a:tailEnd/>
          </a:ln>
        </p:spPr>
      </p:pic>
      <p:sp>
        <p:nvSpPr>
          <p:cNvPr id="8" name="TextBox 19"/>
          <p:cNvSpPr txBox="1"/>
          <p:nvPr/>
        </p:nvSpPr>
        <p:spPr>
          <a:xfrm>
            <a:off x="1126359" y="3278902"/>
            <a:ext cx="3098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动态规划方法</a:t>
            </a:r>
            <a:endParaRPr lang="zh-CN" altLang="en-US" dirty="0">
              <a:latin typeface="微软雅黑" panose="020B0503020204020204" pitchFamily="34" charset="-122"/>
              <a:ea typeface="微软雅黑" panose="020B0503020204020204" pitchFamily="34" charset="-122"/>
            </a:endParaRPr>
          </a:p>
        </p:txBody>
      </p:sp>
      <p:sp>
        <p:nvSpPr>
          <p:cNvPr id="9" name="文本框 2"/>
          <p:cNvSpPr txBox="1"/>
          <p:nvPr/>
        </p:nvSpPr>
        <p:spPr>
          <a:xfrm>
            <a:off x="-310659" y="3592154"/>
            <a:ext cx="442405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分布式系统</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sp>
        <p:nvSpPr>
          <p:cNvPr id="10" name="TextBox 23"/>
          <p:cNvSpPr txBox="1"/>
          <p:nvPr/>
        </p:nvSpPr>
        <p:spPr>
          <a:xfrm>
            <a:off x="5952359" y="3278902"/>
            <a:ext cx="241808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深度蒙特卡洛搜索树</a:t>
            </a:r>
            <a:endParaRPr lang="zh-CN" altLang="en-US" dirty="0">
              <a:latin typeface="微软雅黑" panose="020B0503020204020204" pitchFamily="34" charset="-122"/>
              <a:ea typeface="微软雅黑" panose="020B0503020204020204" pitchFamily="34" charset="-122"/>
            </a:endParaRPr>
          </a:p>
        </p:txBody>
      </p:sp>
      <p:pic>
        <p:nvPicPr>
          <p:cNvPr id="11" name="Picture 4" descr="https://timgsa.baidu.com/timg?image&amp;quality=80&amp;size=b9999_10000&amp;sec=1543757171162&amp;di=53a87289f2cced8ced3776b326948056&amp;imgtype=0&amp;src=http%3A%2F%2F5b0988e595225.cdn.sohucs.com%2Fimages%2F20180423%2F3d62a003831b4766a5fb4d7f0830e3ff.jpeg"/>
          <p:cNvPicPr>
            <a:picLocks noChangeAspect="1" noChangeArrowheads="1"/>
          </p:cNvPicPr>
          <p:nvPr/>
        </p:nvPicPr>
        <p:blipFill>
          <a:blip r:embed="rId2" cstate="print"/>
          <a:srcRect l="11775" t="14632" b="17655"/>
          <a:stretch>
            <a:fillRect/>
          </a:stretch>
        </p:blipFill>
        <p:spPr bwMode="auto">
          <a:xfrm>
            <a:off x="5373240" y="1846342"/>
            <a:ext cx="3457420" cy="1463040"/>
          </a:xfrm>
          <a:prstGeom prst="rect">
            <a:avLst/>
          </a:prstGeom>
          <a:noFill/>
        </p:spPr>
      </p:pic>
      <p:sp>
        <p:nvSpPr>
          <p:cNvPr id="12" name="TextBox 25"/>
          <p:cNvSpPr txBox="1"/>
          <p:nvPr/>
        </p:nvSpPr>
        <p:spPr>
          <a:xfrm>
            <a:off x="3544439" y="1927622"/>
            <a:ext cx="163576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深度强化学习概念的引入</a:t>
            </a:r>
            <a:endParaRPr lang="zh-CN" altLang="en-US" dirty="0">
              <a:latin typeface="微软雅黑" panose="020B0503020204020204" pitchFamily="34" charset="-122"/>
              <a:ea typeface="微软雅黑" panose="020B0503020204020204" pitchFamily="34" charset="-122"/>
            </a:endParaRPr>
          </a:p>
        </p:txBody>
      </p:sp>
      <p:sp>
        <p:nvSpPr>
          <p:cNvPr id="13" name="箭头: 右 12"/>
          <p:cNvSpPr/>
          <p:nvPr/>
        </p:nvSpPr>
        <p:spPr>
          <a:xfrm>
            <a:off x="3839079" y="5067062"/>
            <a:ext cx="1249680" cy="54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TextBox 27"/>
          <p:cNvSpPr txBox="1"/>
          <p:nvPr/>
        </p:nvSpPr>
        <p:spPr>
          <a:xfrm>
            <a:off x="3473319" y="4071382"/>
            <a:ext cx="184912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基于大数据学习的任务分配、存储管理等需求</a:t>
            </a:r>
            <a:endParaRPr lang="zh-CN" altLang="en-US" dirty="0">
              <a:latin typeface="微软雅黑" panose="020B0503020204020204" pitchFamily="34" charset="-122"/>
              <a:ea typeface="微软雅黑" panose="020B0503020204020204" pitchFamily="34" charset="-122"/>
            </a:endParaRPr>
          </a:p>
        </p:txBody>
      </p:sp>
      <p:sp>
        <p:nvSpPr>
          <p:cNvPr id="15" name="文本框 2"/>
          <p:cNvSpPr txBox="1"/>
          <p:nvPr/>
        </p:nvSpPr>
        <p:spPr>
          <a:xfrm>
            <a:off x="4952221" y="3703914"/>
            <a:ext cx="442405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432FF"/>
                </a:solidFill>
                <a:latin typeface="微软雅黑" panose="020B0503020204020204" pitchFamily="34" charset="-122"/>
                <a:ea typeface="微软雅黑" panose="020B0503020204020204" pitchFamily="34" charset="-122"/>
              </a:rPr>
              <a:t>大数据学习框架</a:t>
            </a:r>
            <a:endParaRPr lang="zh-CN" altLang="en-US" sz="2800" b="1" dirty="0">
              <a:solidFill>
                <a:srgbClr val="0432FF"/>
              </a:solidFill>
              <a:latin typeface="微软雅黑" panose="020B0503020204020204" pitchFamily="34" charset="-122"/>
              <a:ea typeface="微软雅黑" panose="020B0503020204020204" pitchFamily="34" charset="-122"/>
            </a:endParaRPr>
          </a:p>
        </p:txBody>
      </p:sp>
      <p:pic>
        <p:nvPicPr>
          <p:cNvPr id="16" name="Picture 9" descr="https://img-blog.csdn.net/20180523115229110"/>
          <p:cNvPicPr>
            <a:picLocks noChangeAspect="1" noChangeArrowheads="1"/>
          </p:cNvPicPr>
          <p:nvPr/>
        </p:nvPicPr>
        <p:blipFill>
          <a:blip r:embed="rId3" cstate="print"/>
          <a:srcRect l="62938" b="61383"/>
          <a:stretch>
            <a:fillRect/>
          </a:stretch>
        </p:blipFill>
        <p:spPr bwMode="auto">
          <a:xfrm>
            <a:off x="5420152" y="4432211"/>
            <a:ext cx="3363595" cy="1666240"/>
          </a:xfrm>
          <a:prstGeom prst="rect">
            <a:avLst/>
          </a:prstGeom>
          <a:noFill/>
        </p:spPr>
      </p:pic>
      <p:sp>
        <p:nvSpPr>
          <p:cNvPr id="17" name="TextBox 33"/>
          <p:cNvSpPr txBox="1"/>
          <p:nvPr/>
        </p:nvSpPr>
        <p:spPr>
          <a:xfrm>
            <a:off x="882519" y="6333490"/>
            <a:ext cx="3098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经典分配与复制操作</a:t>
            </a:r>
            <a:endParaRPr lang="zh-CN" altLang="en-US" dirty="0">
              <a:latin typeface="微软雅黑" panose="020B0503020204020204" pitchFamily="34" charset="-122"/>
              <a:ea typeface="微软雅黑" panose="020B0503020204020204" pitchFamily="34" charset="-122"/>
            </a:endParaRPr>
          </a:p>
        </p:txBody>
      </p:sp>
      <p:sp>
        <p:nvSpPr>
          <p:cNvPr id="18" name="TextBox 34"/>
          <p:cNvSpPr txBox="1"/>
          <p:nvPr/>
        </p:nvSpPr>
        <p:spPr>
          <a:xfrm>
            <a:off x="5754861" y="6409692"/>
            <a:ext cx="30988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基于学习策略的任务分配图</a:t>
            </a:r>
            <a:endParaRPr lang="zh-CN" altLang="en-US" dirty="0">
              <a:latin typeface="微软雅黑" panose="020B0503020204020204" pitchFamily="34" charset="-122"/>
              <a:ea typeface="微软雅黑" panose="020B0503020204020204" pitchFamily="34" charset="-122"/>
            </a:endParaRPr>
          </a:p>
        </p:txBody>
      </p:sp>
      <p:pic>
        <p:nvPicPr>
          <p:cNvPr id="19" name="Picture 10"/>
          <p:cNvPicPr>
            <a:picLocks noChangeAspect="1" noChangeArrowheads="1"/>
          </p:cNvPicPr>
          <p:nvPr/>
        </p:nvPicPr>
        <p:blipFill>
          <a:blip r:embed="rId4" cstate="print"/>
          <a:srcRect t="5633"/>
          <a:stretch>
            <a:fillRect/>
          </a:stretch>
        </p:blipFill>
        <p:spPr bwMode="auto">
          <a:xfrm>
            <a:off x="678775" y="4030742"/>
            <a:ext cx="2597694" cy="2359025"/>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srcRect/>
          <a:stretch>
            <a:fillRect/>
          </a:stretch>
        </p:blipFill>
        <p:spPr bwMode="auto">
          <a:xfrm>
            <a:off x="5373239" y="1491727"/>
            <a:ext cx="3650461" cy="1859708"/>
          </a:xfrm>
          <a:prstGeom prst="rect">
            <a:avLst/>
          </a:prstGeom>
          <a:noFill/>
          <a:ln w="9525">
            <a:noFill/>
            <a:miter lim="800000"/>
            <a:headEnd/>
            <a:tailEnd/>
          </a:ln>
        </p:spPr>
      </p:pic>
      <p:pic>
        <p:nvPicPr>
          <p:cNvPr id="2" name="图片 1"/>
          <p:cNvPicPr>
            <a:picLocks noChangeAspect="1"/>
          </p:cNvPicPr>
          <p:nvPr/>
        </p:nvPicPr>
        <p:blipFill>
          <a:blip r:embed="rId6" cstate="print"/>
          <a:stretch>
            <a:fillRect/>
          </a:stretch>
        </p:blipFill>
        <p:spPr>
          <a:xfrm>
            <a:off x="5322439" y="4160605"/>
            <a:ext cx="3740756" cy="2229161"/>
          </a:xfrm>
          <a:prstGeom prst="rect">
            <a:avLst/>
          </a:prstGeom>
        </p:spPr>
      </p:pic>
      <p:sp>
        <p:nvSpPr>
          <p:cNvPr id="21" name="圆角矩形 14"/>
          <p:cNvSpPr/>
          <p:nvPr/>
        </p:nvSpPr>
        <p:spPr>
          <a:xfrm>
            <a:off x="-10795" y="10281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20012"/>
    </mc:Choice>
    <mc:Fallback>
      <p:transition spd="slow" advTm="20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3"/>
          <p:cNvSpPr>
            <a:spLocks noGrp="1"/>
          </p:cNvSpPr>
          <p:nvPr>
            <p:ph type="sldNum" sz="quarter" idx="12"/>
          </p:nvPr>
        </p:nvSpPr>
        <p:spPr bwMode="auto">
          <a:noFill/>
          <a:ln>
            <a:miter lim="800000"/>
          </a:ln>
        </p:spPr>
        <p:txBody>
          <a:bodyPr/>
          <a:lstStyle/>
          <a:p>
            <a:fld id="{E17650CE-71D7-41C9-8360-93A56A067D07}"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37891" name="Rectangle 2"/>
          <p:cNvSpPr>
            <a:spLocks noChangeArrowheads="1"/>
          </p:cNvSpPr>
          <p:nvPr/>
        </p:nvSpPr>
        <p:spPr bwMode="auto">
          <a:xfrm>
            <a:off x="571402" y="556133"/>
            <a:ext cx="7777163" cy="645160"/>
          </a:xfrm>
          <a:prstGeom prst="rect">
            <a:avLst/>
          </a:prstGeom>
          <a:noFill/>
          <a:ln w="9525">
            <a:noFill/>
            <a:miter lim="800000"/>
          </a:ln>
        </p:spPr>
        <p:txBody>
          <a:bodyPr>
            <a:spAutoFit/>
          </a:bodyPr>
          <a:lstStyle/>
          <a:p>
            <a:r>
              <a:rPr lang="zh-CN" altLang="en-US" sz="3600" dirty="0" smtClean="0">
                <a:solidFill>
                  <a:srgbClr val="00B0F0"/>
                </a:solidFill>
                <a:latin typeface="微软雅黑" panose="020B0503020204020204" pitchFamily="34" charset="-122"/>
                <a:ea typeface="微软雅黑" panose="020B0503020204020204" pitchFamily="34" charset="-122"/>
              </a:rPr>
              <a:t>实用</a:t>
            </a:r>
            <a:r>
              <a:rPr lang="zh-CN" altLang="en-US" sz="3600" dirty="0">
                <a:solidFill>
                  <a:srgbClr val="00B0F0"/>
                </a:solidFill>
                <a:latin typeface="微软雅黑" panose="020B0503020204020204" pitchFamily="34" charset="-122"/>
                <a:ea typeface="微软雅黑" panose="020B0503020204020204" pitchFamily="34" charset="-122"/>
              </a:rPr>
              <a:t>系统</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37892" name="Rectangle 3"/>
          <p:cNvSpPr>
            <a:spLocks noChangeArrowheads="1"/>
          </p:cNvSpPr>
          <p:nvPr/>
        </p:nvSpPr>
        <p:spPr bwMode="auto">
          <a:xfrm>
            <a:off x="1006475" y="1656647"/>
            <a:ext cx="8137525" cy="4114800"/>
          </a:xfrm>
          <a:prstGeom prst="rect">
            <a:avLst/>
          </a:prstGeom>
          <a:noFill/>
          <a:ln w="9525">
            <a:noFill/>
            <a:miter lim="800000"/>
          </a:ln>
        </p:spPr>
        <p:txBody>
          <a:bodyPr/>
          <a:lstStyle/>
          <a:p>
            <a:pPr marL="342900" indent="-342900">
              <a:lnSpc>
                <a:spcPct val="90000"/>
              </a:lnSpc>
              <a:spcBef>
                <a:spcPct val="20000"/>
              </a:spcBef>
              <a:buSzPct val="60000"/>
              <a:buFont typeface="Wingdings" panose="05000000000000000000" pitchFamily="2" charset="2"/>
              <a:buChar char="n"/>
            </a:pPr>
            <a:r>
              <a:rPr lang="zh-CN" altLang="en-US" sz="2800" dirty="0">
                <a:latin typeface="楷体" panose="02010609060101010101" pitchFamily="49" charset="-122"/>
                <a:ea typeface="楷体" panose="02010609060101010101" pitchFamily="49" charset="-122"/>
              </a:rPr>
              <a:t>文字识别（</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Character Recognition</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marL="742950" lvl="1" indent="-285750">
              <a:lnSpc>
                <a:spcPct val="90000"/>
              </a:lnSpc>
              <a:spcBef>
                <a:spcPct val="20000"/>
              </a:spcBef>
              <a:buClr>
                <a:schemeClr val="hlink"/>
              </a:buClr>
              <a:buSzPct val="55000"/>
              <a:buFont typeface="Wingdings" panose="05000000000000000000" pitchFamily="2" charset="2"/>
              <a:buNone/>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OCR</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Optical Character Recognition</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90000"/>
              </a:lnSpc>
              <a:spcBef>
                <a:spcPct val="20000"/>
              </a:spcBef>
              <a:buSzPct val="60000"/>
              <a:buFont typeface="Wingdings" panose="05000000000000000000" pitchFamily="2" charset="2"/>
              <a:buChar char="n"/>
            </a:pPr>
            <a:r>
              <a:rPr lang="zh-CN" altLang="en-US" sz="2800" dirty="0">
                <a:latin typeface="楷体" panose="02010609060101010101" pitchFamily="49" charset="-122"/>
                <a:ea typeface="楷体" panose="02010609060101010101" pitchFamily="49" charset="-122"/>
              </a:rPr>
              <a:t>智能交通（</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Intelligent Traffic</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marL="742950" lvl="1" indent="-285750">
              <a:lnSpc>
                <a:spcPct val="90000"/>
              </a:lnSpc>
              <a:spcBef>
                <a:spcPct val="20000"/>
              </a:spcBef>
              <a:buClr>
                <a:schemeClr val="hlink"/>
              </a:buClr>
              <a:buSzPct val="55000"/>
              <a:buFont typeface="Wingdings" panose="05000000000000000000" pitchFamily="2" charset="2"/>
              <a:buNone/>
            </a:pPr>
            <a:r>
              <a:rPr lang="zh-CN" altLang="en-US" sz="2800" dirty="0">
                <a:latin typeface="楷体" panose="02010609060101010101" pitchFamily="49" charset="-122"/>
                <a:ea typeface="楷体" panose="02010609060101010101" pitchFamily="49" charset="-122"/>
              </a:rPr>
              <a:t>车牌、车型。</a:t>
            </a:r>
            <a:endParaRPr lang="zh-CN" altLang="en-US" sz="2800" dirty="0">
              <a:latin typeface="楷体" panose="02010609060101010101" pitchFamily="49" charset="-122"/>
              <a:ea typeface="楷体" panose="02010609060101010101" pitchFamily="49" charset="-122"/>
            </a:endParaRPr>
          </a:p>
          <a:p>
            <a:pPr marL="342900" indent="-342900">
              <a:lnSpc>
                <a:spcPct val="90000"/>
              </a:lnSpc>
              <a:spcBef>
                <a:spcPct val="20000"/>
              </a:spcBef>
              <a:buSzPct val="60000"/>
              <a:buFont typeface="Wingdings" panose="05000000000000000000" pitchFamily="2" charset="2"/>
              <a:buChar char="n"/>
            </a:pPr>
            <a:r>
              <a:rPr lang="zh-CN" altLang="en-US" sz="2800" dirty="0">
                <a:latin typeface="楷体" panose="02010609060101010101" pitchFamily="49" charset="-122"/>
                <a:ea typeface="楷体" panose="02010609060101010101" pitchFamily="49" charset="-122"/>
              </a:rPr>
              <a:t>语音识别（</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Speech recognition</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marL="742950" lvl="1" indent="-285750">
              <a:lnSpc>
                <a:spcPct val="90000"/>
              </a:lnSpc>
              <a:spcBef>
                <a:spcPct val="20000"/>
              </a:spcBef>
              <a:buClr>
                <a:schemeClr val="hlink"/>
              </a:buClr>
              <a:buSzPct val="55000"/>
              <a:buFont typeface="Wingdings" panose="05000000000000000000" pitchFamily="2" charset="2"/>
              <a:buNone/>
            </a:pPr>
            <a:r>
              <a:rPr lang="zh-CN" altLang="en-US" sz="2800" dirty="0">
                <a:latin typeface="楷体" panose="02010609060101010101" pitchFamily="49" charset="-122"/>
                <a:ea typeface="楷体" panose="02010609060101010101" pitchFamily="49" charset="-122"/>
              </a:rPr>
              <a:t>翻译机，身份识别等</a:t>
            </a:r>
            <a:endParaRPr lang="zh-CN" altLang="en-US" sz="2800" dirty="0">
              <a:latin typeface="楷体" panose="02010609060101010101" pitchFamily="49" charset="-122"/>
              <a:ea typeface="楷体" panose="02010609060101010101" pitchFamily="49" charset="-122"/>
            </a:endParaRPr>
          </a:p>
          <a:p>
            <a:pPr marL="342900" indent="-342900">
              <a:lnSpc>
                <a:spcPct val="90000"/>
              </a:lnSpc>
              <a:spcBef>
                <a:spcPct val="20000"/>
              </a:spcBef>
              <a:buSzPct val="60000"/>
              <a:buFont typeface="Wingdings" panose="05000000000000000000" pitchFamily="2" charset="2"/>
              <a:buChar char="n"/>
            </a:pPr>
            <a:r>
              <a:rPr lang="zh-CN" altLang="en-US" sz="2800" dirty="0">
                <a:latin typeface="楷体" panose="02010609060101010101" pitchFamily="49" charset="-122"/>
                <a:ea typeface="楷体" panose="02010609060101010101" pitchFamily="49" charset="-122"/>
              </a:rPr>
              <a:t>目标识别</a:t>
            </a:r>
            <a:endParaRPr lang="zh-CN" altLang="en-US" sz="2800" dirty="0">
              <a:latin typeface="楷体" panose="02010609060101010101" pitchFamily="49" charset="-122"/>
              <a:ea typeface="楷体" panose="02010609060101010101" pitchFamily="49" charset="-122"/>
            </a:endParaRPr>
          </a:p>
          <a:p>
            <a:pPr marL="742950" lvl="1" indent="-285750">
              <a:lnSpc>
                <a:spcPct val="90000"/>
              </a:lnSpc>
              <a:spcBef>
                <a:spcPct val="20000"/>
              </a:spcBef>
              <a:buClr>
                <a:schemeClr val="hlink"/>
              </a:buClr>
              <a:buSzPct val="55000"/>
              <a:buFont typeface="Wingdings" panose="05000000000000000000" pitchFamily="2" charset="2"/>
              <a:buNone/>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ATR</a:t>
            </a:r>
            <a:r>
              <a:rPr lang="zh-CN" altLang="en-US" sz="2800" dirty="0">
                <a:latin typeface="楷体" panose="02010609060101010101" pitchFamily="49" charset="-122"/>
                <a:ea typeface="楷体" panose="02010609060101010101" pitchFamily="49" charset="-122"/>
              </a:rPr>
              <a:t>（</a:t>
            </a:r>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Automaic</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Target Recognition</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marL="342900" indent="-342900">
              <a:lnSpc>
                <a:spcPct val="90000"/>
              </a:lnSpc>
              <a:spcBef>
                <a:spcPct val="20000"/>
              </a:spcBef>
              <a:buClr>
                <a:schemeClr val="folHlink"/>
              </a:buClr>
              <a:buSzPct val="60000"/>
              <a:buFont typeface="Wingdings" panose="05000000000000000000" pitchFamily="2" charset="2"/>
              <a:buChar char="n"/>
            </a:pPr>
            <a:endParaRPr lang="zh-CN" altLang="en-US" sz="2800" dirty="0">
              <a:solidFill>
                <a:schemeClr val="accent5"/>
              </a:solidFill>
              <a:latin typeface="楷体" panose="02010609060101010101" pitchFamily="49" charset="-122"/>
              <a:ea typeface="楷体" panose="02010609060101010101" pitchFamily="49" charset="-122"/>
            </a:endParaRPr>
          </a:p>
        </p:txBody>
      </p:sp>
      <p:sp>
        <p:nvSpPr>
          <p:cNvPr id="6" name="矩形 5"/>
          <p:cNvSpPr/>
          <p:nvPr/>
        </p:nvSpPr>
        <p:spPr>
          <a:xfrm>
            <a:off x="8469313" y="0"/>
            <a:ext cx="466725" cy="357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1697793" y="3467224"/>
            <a:ext cx="4517270" cy="1200329"/>
          </a:xfrm>
          <a:prstGeom prst="rect">
            <a:avLst/>
          </a:prstGeom>
        </p:spPr>
        <p:txBody>
          <a:bodyPr wrap="square">
            <a:spAutoFit/>
          </a:bodyPr>
          <a:lstStyle/>
          <a:p>
            <a:r>
              <a:rPr lang="en-US" altLang="zh-CN" sz="3600" b="1" dirty="0" smtClean="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Any Questions</a:t>
            </a:r>
            <a:r>
              <a:rPr lang="zh-CN" altLang="en-US" sz="3600" b="1" dirty="0" smtClean="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600" b="1" dirty="0" smtClean="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3600" b="1"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4"/>
          <p:cNvSpPr txBox="1"/>
          <p:nvPr/>
        </p:nvSpPr>
        <p:spPr bwMode="auto">
          <a:xfrm>
            <a:off x="649288" y="469900"/>
            <a:ext cx="7772400" cy="1066800"/>
          </a:xfrm>
          <a:prstGeom prst="rect">
            <a:avLst/>
          </a:prstGeom>
          <a:noFill/>
          <a:ln w="9525">
            <a:noFill/>
            <a:miter lim="800000"/>
          </a:ln>
        </p:spPr>
        <p:txBody>
          <a:bodyPr/>
          <a:lstStyle/>
          <a:p>
            <a:pPr defTabSz="914400" eaLnBrk="1" hangingPunct="1">
              <a:spcBef>
                <a:spcPct val="20000"/>
              </a:spcBef>
              <a:spcAft>
                <a:spcPts val="600"/>
              </a:spcAft>
              <a:buFont typeface="Arial" panose="020B0604020202020204" pitchFamily="34" charset="0"/>
              <a:buNone/>
            </a:pPr>
            <a:r>
              <a:rPr lang="zh-CN" altLang="en-US" sz="3600" dirty="0">
                <a:solidFill>
                  <a:srgbClr val="00B0F0"/>
                </a:solidFill>
                <a:latin typeface="微软雅黑" panose="020B0503020204020204" pitchFamily="34" charset="-122"/>
                <a:ea typeface="微软雅黑" panose="020B0503020204020204" pitchFamily="34" charset="-122"/>
              </a:rPr>
              <a:t>模式识别</a:t>
            </a:r>
            <a:r>
              <a:rPr lang="zh-CN" altLang="en-US" sz="3600" dirty="0" smtClean="0">
                <a:solidFill>
                  <a:srgbClr val="00B0F0"/>
                </a:solidFill>
                <a:latin typeface="微软雅黑" panose="020B0503020204020204" pitchFamily="34" charset="-122"/>
                <a:ea typeface="微软雅黑" panose="020B0503020204020204" pitchFamily="34" charset="-122"/>
              </a:rPr>
              <a:t>系统定义</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5" name="Rectangle 39"/>
          <p:cNvSpPr>
            <a:spLocks noChangeArrowheads="1"/>
          </p:cNvSpPr>
          <p:nvPr/>
        </p:nvSpPr>
        <p:spPr bwMode="auto">
          <a:xfrm>
            <a:off x="684377" y="1820262"/>
            <a:ext cx="7762040" cy="3804118"/>
          </a:xfrm>
          <a:prstGeom prst="rect">
            <a:avLst/>
          </a:prstGeom>
          <a:noFill/>
          <a:ln w="9525">
            <a:noFill/>
            <a:miter lim="800000"/>
          </a:ln>
        </p:spPr>
        <p:txBody>
          <a:bodyPr wrap="square" anchor="ctr">
            <a:spAutoFit/>
          </a:bodyPr>
          <a:lstStyle/>
          <a:p>
            <a:pPr>
              <a:lnSpc>
                <a:spcPct val="90000"/>
              </a:lnSpc>
              <a:spcBef>
                <a:spcPct val="60000"/>
              </a:spcBef>
            </a:pPr>
            <a:r>
              <a:rPr lang="zh-CN" altLang="en-US" sz="2800" b="1" dirty="0">
                <a:latin typeface="楷体" panose="02010609060101010101" pitchFamily="49" charset="-122"/>
                <a:ea typeface="楷体" panose="02010609060101010101" pitchFamily="49" charset="-122"/>
              </a:rPr>
              <a:t>模式识别系统的主要环节</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a:lnSpc>
                <a:spcPct val="90000"/>
              </a:lnSpc>
              <a:spcBef>
                <a:spcPct val="60000"/>
              </a:spcBef>
              <a:buFont typeface="Wingdings" panose="05000000000000000000" pitchFamily="2" charset="2"/>
              <a:buChar char="n"/>
            </a:pPr>
            <a:r>
              <a:rPr lang="zh-CN" altLang="en-US" sz="2400" dirty="0" smtClean="0">
                <a:solidFill>
                  <a:schemeClr val="accent5"/>
                </a:solidFill>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特征提取</a:t>
            </a:r>
            <a:r>
              <a:rPr lang="zh-CN" altLang="en-US" sz="2400" dirty="0">
                <a:latin typeface="楷体" panose="02010609060101010101" pitchFamily="49" charset="-122"/>
                <a:ea typeface="楷体" panose="02010609060101010101" pitchFamily="49" charset="-122"/>
              </a:rPr>
              <a:t>：	符号表示，如长度、波形、。。。</a:t>
            </a:r>
            <a:endParaRPr lang="zh-CN" altLang="en-US" sz="2400" dirty="0">
              <a:latin typeface="楷体" panose="02010609060101010101" pitchFamily="49" charset="-122"/>
              <a:ea typeface="楷体" panose="02010609060101010101" pitchFamily="49" charset="-122"/>
            </a:endParaRPr>
          </a:p>
          <a:p>
            <a:pPr>
              <a:lnSpc>
                <a:spcPct val="90000"/>
              </a:lnSpc>
              <a:spcBef>
                <a:spcPct val="60000"/>
              </a:spcBef>
              <a:buFont typeface="Wingdings" panose="05000000000000000000" pitchFamily="2" charset="2"/>
              <a:buChar char="n"/>
            </a:pPr>
            <a:r>
              <a:rPr lang="zh-CN" altLang="en-US" sz="2400" dirty="0" smtClean="0">
                <a:solidFill>
                  <a:schemeClr val="accent5"/>
                </a:solidFill>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特征选择</a:t>
            </a:r>
            <a:r>
              <a:rPr lang="zh-CN" altLang="en-US" sz="2400" dirty="0">
                <a:latin typeface="楷体" panose="02010609060101010101" pitchFamily="49" charset="-122"/>
                <a:ea typeface="楷体" panose="02010609060101010101" pitchFamily="49" charset="-122"/>
              </a:rPr>
              <a:t>：	选择有代表性的特征，能够</a:t>
            </a:r>
            <a:r>
              <a:rPr lang="zh-CN" altLang="en-US" sz="2400" dirty="0" smtClean="0">
                <a:latin typeface="楷体" panose="02010609060101010101" pitchFamily="49" charset="-122"/>
                <a:ea typeface="楷体" panose="02010609060101010101" pitchFamily="49" charset="-122"/>
              </a:rPr>
              <a:t>正确  </a:t>
            </a:r>
            <a:endParaRPr lang="en-US" altLang="zh-CN" sz="2400" dirty="0" smtClean="0">
              <a:latin typeface="楷体" panose="02010609060101010101" pitchFamily="49" charset="-122"/>
              <a:ea typeface="楷体" panose="02010609060101010101" pitchFamily="49" charset="-122"/>
            </a:endParaRPr>
          </a:p>
          <a:p>
            <a:pPr>
              <a:lnSpc>
                <a:spcPct val="90000"/>
              </a:lnSpc>
              <a:spcBef>
                <a:spcPct val="60000"/>
              </a:spcBef>
            </a:pP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分类</a:t>
            </a:r>
            <a:endParaRPr lang="zh-CN" altLang="en-US" sz="2400" dirty="0">
              <a:latin typeface="楷体" panose="02010609060101010101" pitchFamily="49" charset="-122"/>
              <a:ea typeface="楷体" panose="02010609060101010101" pitchFamily="49" charset="-122"/>
            </a:endParaRPr>
          </a:p>
          <a:p>
            <a:pPr>
              <a:lnSpc>
                <a:spcPct val="90000"/>
              </a:lnSpc>
              <a:spcBef>
                <a:spcPct val="60000"/>
              </a:spcBef>
              <a:buFont typeface="Wingdings" panose="05000000000000000000" pitchFamily="2" charset="2"/>
              <a:buChar char="n"/>
            </a:pPr>
            <a:r>
              <a:rPr lang="zh-CN" altLang="en-US" sz="2400" dirty="0" smtClean="0">
                <a:solidFill>
                  <a:schemeClr val="accent5"/>
                </a:solidFill>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学习</a:t>
            </a:r>
            <a:r>
              <a:rPr lang="zh-CN" altLang="en-US" sz="2400" dirty="0">
                <a:latin typeface="楷体" panose="02010609060101010101" pitchFamily="49" charset="-122"/>
                <a:ea typeface="楷体" panose="02010609060101010101" pitchFamily="49" charset="-122"/>
              </a:rPr>
              <a:t>和训练： </a:t>
            </a:r>
            <a:r>
              <a:rPr lang="zh-CN" altLang="en-US" sz="2400" dirty="0" smtClean="0">
                <a:latin typeface="楷体" panose="02010609060101010101" pitchFamily="49" charset="-122"/>
                <a:ea typeface="楷体" panose="02010609060101010101" pitchFamily="49" charset="-122"/>
              </a:rPr>
              <a:t>  利用</a:t>
            </a:r>
            <a:r>
              <a:rPr lang="zh-CN" altLang="en-US" sz="2400" dirty="0">
                <a:latin typeface="楷体" panose="02010609060101010101" pitchFamily="49" charset="-122"/>
                <a:ea typeface="楷体" panose="02010609060101010101" pitchFamily="49" charset="-122"/>
              </a:rPr>
              <a:t>已知样本建立</a:t>
            </a:r>
            <a:r>
              <a:rPr lang="zh-CN" altLang="en-US" sz="2400" b="1" dirty="0">
                <a:latin typeface="楷体" panose="02010609060101010101" pitchFamily="49" charset="-122"/>
                <a:ea typeface="楷体" panose="02010609060101010101" pitchFamily="49" charset="-122"/>
              </a:rPr>
              <a:t>分类和识别规则</a:t>
            </a:r>
            <a:endParaRPr lang="zh-CN" altLang="en-US" sz="2400" b="1" dirty="0">
              <a:latin typeface="楷体" panose="02010609060101010101" pitchFamily="49" charset="-122"/>
              <a:ea typeface="楷体" panose="02010609060101010101" pitchFamily="49" charset="-122"/>
            </a:endParaRPr>
          </a:p>
          <a:p>
            <a:pPr>
              <a:lnSpc>
                <a:spcPct val="90000"/>
              </a:lnSpc>
              <a:spcBef>
                <a:spcPct val="60000"/>
              </a:spcBef>
              <a:buFont typeface="Wingdings" panose="05000000000000000000" pitchFamily="2" charset="2"/>
              <a:buChar char="n"/>
            </a:pPr>
            <a:r>
              <a:rPr lang="zh-CN" altLang="en-US" sz="2400" dirty="0" smtClean="0">
                <a:solidFill>
                  <a:schemeClr val="accent5"/>
                </a:solidFill>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分类</a:t>
            </a:r>
            <a:r>
              <a:rPr lang="zh-CN" altLang="en-US" sz="2400" dirty="0">
                <a:latin typeface="楷体" panose="02010609060101010101" pitchFamily="49" charset="-122"/>
                <a:ea typeface="楷体" panose="02010609060101010101" pitchFamily="49" charset="-122"/>
              </a:rPr>
              <a:t>识别：	对所获得样本按建立的分类</a:t>
            </a:r>
            <a:r>
              <a:rPr lang="zh-CN" altLang="en-US" sz="2400" dirty="0" smtClean="0">
                <a:latin typeface="楷体" panose="02010609060101010101" pitchFamily="49" charset="-122"/>
                <a:ea typeface="楷体" panose="02010609060101010101" pitchFamily="49" charset="-122"/>
              </a:rPr>
              <a:t>规则</a:t>
            </a:r>
            <a:endParaRPr lang="en-US" altLang="zh-CN" sz="2400" dirty="0" smtClean="0">
              <a:latin typeface="楷体" panose="02010609060101010101" pitchFamily="49" charset="-122"/>
              <a:ea typeface="楷体" panose="02010609060101010101" pitchFamily="49" charset="-122"/>
            </a:endParaRPr>
          </a:p>
          <a:p>
            <a:pPr>
              <a:lnSpc>
                <a:spcPct val="90000"/>
              </a:lnSpc>
              <a:spcBef>
                <a:spcPct val="60000"/>
              </a:spcBef>
            </a:pP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进行</a:t>
            </a:r>
            <a:r>
              <a:rPr lang="zh-CN" altLang="en-US" sz="2400" dirty="0">
                <a:latin typeface="楷体" panose="02010609060101010101" pitchFamily="49" charset="-122"/>
                <a:ea typeface="楷体" panose="02010609060101010101" pitchFamily="49" charset="-122"/>
              </a:rPr>
              <a:t>分类识别</a:t>
            </a:r>
            <a:endParaRPr lang="zh-CN" altLang="en-US" sz="2400" dirty="0">
              <a:latin typeface="楷体" panose="02010609060101010101" pitchFamily="49" charset="-122"/>
              <a:ea typeface="楷体" panose="02010609060101010101" pitchFamily="49" charset="-122"/>
            </a:endParaRP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47564" y="1507208"/>
            <a:ext cx="8325095" cy="4413516"/>
          </a:xfrm>
          <a:prstGeom prst="rect">
            <a:avLst/>
          </a:prstGeom>
          <a:noFill/>
          <a:ln w="9525">
            <a:noFill/>
            <a:miter lim="800000"/>
          </a:ln>
        </p:spPr>
        <p:txBody>
          <a:bodyPr wrap="square">
            <a:spAutoFit/>
          </a:bodyPr>
          <a:lstStyle/>
          <a:p>
            <a:pPr>
              <a:lnSpc>
                <a:spcPct val="120000"/>
              </a:lnSpc>
              <a:buFont typeface="Wingdings" panose="05000000000000000000" pitchFamily="2" charset="2"/>
              <a:buChar char="n"/>
            </a:pPr>
            <a:r>
              <a:rPr lang="zh-CN" altLang="en-US" sz="2600" dirty="0" smtClean="0">
                <a:solidFill>
                  <a:schemeClr val="accent5"/>
                </a:solidFill>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训练集</a:t>
            </a:r>
            <a:r>
              <a:rPr lang="zh-CN" altLang="en-US" sz="2600" dirty="0">
                <a:latin typeface="楷体" panose="02010609060101010101" pitchFamily="49" charset="-122"/>
                <a:ea typeface="楷体" panose="02010609060101010101" pitchFamily="49" charset="-122"/>
              </a:rPr>
              <a:t>：是一个已知样本集，在监督学习方法中，</a:t>
            </a:r>
            <a:r>
              <a:rPr lang="zh-CN" altLang="en-US" sz="2600" dirty="0" smtClean="0">
                <a:latin typeface="楷体" panose="02010609060101010101" pitchFamily="49" charset="-122"/>
                <a:ea typeface="楷体" panose="02010609060101010101" pitchFamily="49" charset="-122"/>
              </a:rPr>
              <a:t>用它</a:t>
            </a:r>
            <a:r>
              <a:rPr lang="zh-CN" altLang="en-US" sz="2600" dirty="0">
                <a:latin typeface="楷体" panose="02010609060101010101" pitchFamily="49" charset="-122"/>
                <a:ea typeface="楷体" panose="02010609060101010101" pitchFamily="49" charset="-122"/>
              </a:rPr>
              <a:t>来开发出模式分类器。</a:t>
            </a:r>
            <a:endParaRPr lang="zh-CN" altLang="en-US" sz="2600" dirty="0">
              <a:latin typeface="楷体" panose="02010609060101010101" pitchFamily="49" charset="-122"/>
              <a:ea typeface="楷体" panose="02010609060101010101" pitchFamily="49" charset="-122"/>
            </a:endParaRPr>
          </a:p>
          <a:p>
            <a:pPr>
              <a:lnSpc>
                <a:spcPct val="120000"/>
              </a:lnSpc>
            </a:pPr>
            <a:endParaRPr lang="zh-CN" altLang="en-US" sz="2600" dirty="0">
              <a:latin typeface="楷体" panose="02010609060101010101" pitchFamily="49" charset="-122"/>
              <a:ea typeface="楷体" panose="02010609060101010101" pitchFamily="49" charset="-122"/>
            </a:endParaRPr>
          </a:p>
          <a:p>
            <a:pPr>
              <a:lnSpc>
                <a:spcPct val="120000"/>
              </a:lnSpc>
              <a:buFont typeface="Wingdings" panose="05000000000000000000" pitchFamily="2" charset="2"/>
              <a:buChar char="n"/>
            </a:pPr>
            <a:r>
              <a:rPr lang="zh-CN" altLang="en-US" sz="2600" dirty="0" smtClean="0">
                <a:solidFill>
                  <a:schemeClr val="accent5"/>
                </a:solidFill>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测试</a:t>
            </a:r>
            <a:r>
              <a:rPr lang="zh-CN" altLang="en-US" sz="2600" dirty="0">
                <a:latin typeface="楷体" panose="02010609060101010101" pitchFamily="49" charset="-122"/>
                <a:ea typeface="楷体" panose="02010609060101010101" pitchFamily="49" charset="-122"/>
              </a:rPr>
              <a:t>集：在设计识别和分类系统时没有用过的独立样本集。</a:t>
            </a:r>
            <a:endParaRPr lang="zh-CN" altLang="en-US" sz="2600" dirty="0">
              <a:latin typeface="楷体" panose="02010609060101010101" pitchFamily="49" charset="-122"/>
              <a:ea typeface="楷体" panose="02010609060101010101" pitchFamily="49" charset="-122"/>
            </a:endParaRPr>
          </a:p>
          <a:p>
            <a:pPr>
              <a:lnSpc>
                <a:spcPct val="120000"/>
              </a:lnSpc>
            </a:pPr>
            <a:endParaRPr lang="zh-CN" altLang="en-US" sz="2600" dirty="0">
              <a:latin typeface="楷体" panose="02010609060101010101" pitchFamily="49" charset="-122"/>
              <a:ea typeface="楷体" panose="02010609060101010101" pitchFamily="49" charset="-122"/>
            </a:endParaRPr>
          </a:p>
          <a:p>
            <a:pPr>
              <a:lnSpc>
                <a:spcPct val="120000"/>
              </a:lnSpc>
              <a:buFont typeface="Wingdings" panose="05000000000000000000" pitchFamily="2" charset="2"/>
              <a:buChar char="n"/>
            </a:pPr>
            <a:r>
              <a:rPr lang="zh-CN" altLang="en-US" sz="2600" dirty="0" smtClean="0">
                <a:solidFill>
                  <a:schemeClr val="accent5"/>
                </a:solidFill>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系统评价</a:t>
            </a:r>
            <a:r>
              <a:rPr lang="zh-CN" altLang="en-US" sz="2600" dirty="0">
                <a:latin typeface="楷体" panose="02010609060101010101" pitchFamily="49" charset="-122"/>
                <a:ea typeface="楷体" panose="02010609060101010101" pitchFamily="49" charset="-122"/>
              </a:rPr>
              <a:t>原则：为了更好地对模式识别系统性能进行评价，必须使用一组</a:t>
            </a:r>
            <a:r>
              <a:rPr lang="zh-CN" altLang="en-US" sz="2600" b="1" dirty="0">
                <a:solidFill>
                  <a:schemeClr val="accent5"/>
                </a:solidFill>
                <a:latin typeface="楷体" panose="02010609060101010101" pitchFamily="49" charset="-122"/>
                <a:ea typeface="楷体" panose="02010609060101010101" pitchFamily="49" charset="-122"/>
              </a:rPr>
              <a:t>独立于训练集的测试集</a:t>
            </a:r>
            <a:r>
              <a:rPr lang="zh-CN" altLang="en-US" sz="2600" dirty="0">
                <a:latin typeface="楷体" panose="02010609060101010101" pitchFamily="49" charset="-122"/>
                <a:ea typeface="楷体" panose="02010609060101010101" pitchFamily="49" charset="-122"/>
              </a:rPr>
              <a:t>对系统进行测试。</a:t>
            </a:r>
            <a:endParaRPr lang="zh-CN" altLang="en-US" sz="2600" dirty="0">
              <a:latin typeface="楷体" panose="02010609060101010101" pitchFamily="49" charset="-122"/>
              <a:ea typeface="楷体" panose="02010609060101010101" pitchFamily="49" charset="-122"/>
            </a:endParaRPr>
          </a:p>
        </p:txBody>
      </p:sp>
      <p:sp>
        <p:nvSpPr>
          <p:cNvPr id="6" name="矩形 5"/>
          <p:cNvSpPr/>
          <p:nvPr/>
        </p:nvSpPr>
        <p:spPr>
          <a:xfrm>
            <a:off x="8469313" y="0"/>
            <a:ext cx="466725" cy="357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556" name="Text Placeholder 4"/>
          <p:cNvSpPr txBox="1"/>
          <p:nvPr/>
        </p:nvSpPr>
        <p:spPr bwMode="auto">
          <a:xfrm>
            <a:off x="686996" y="488753"/>
            <a:ext cx="7772400" cy="1066800"/>
          </a:xfrm>
          <a:prstGeom prst="rect">
            <a:avLst/>
          </a:prstGeom>
          <a:noFill/>
          <a:ln w="9525">
            <a:noFill/>
            <a:miter lim="800000"/>
          </a:ln>
        </p:spPr>
        <p:txBody>
          <a:bodyPr/>
          <a:lstStyle/>
          <a:p>
            <a:pPr defTabSz="914400" eaLnBrk="1" hangingPunct="1">
              <a:spcBef>
                <a:spcPct val="20000"/>
              </a:spcBef>
              <a:spcAft>
                <a:spcPts val="600"/>
              </a:spcAft>
              <a:buFont typeface="Arial" panose="020B0604020202020204" pitchFamily="34" charset="0"/>
              <a:buNone/>
            </a:pPr>
            <a:r>
              <a:rPr lang="zh-CN" altLang="en-US" sz="3600" dirty="0">
                <a:solidFill>
                  <a:srgbClr val="00B0F0"/>
                </a:solidFill>
                <a:latin typeface="微软雅黑" panose="020B0503020204020204" pitchFamily="34" charset="-122"/>
                <a:ea typeface="微软雅黑" panose="020B0503020204020204" pitchFamily="34" charset="-122"/>
              </a:rPr>
              <a:t>模式识别</a:t>
            </a:r>
            <a:r>
              <a:rPr lang="zh-CN" altLang="en-US" sz="3600" dirty="0" smtClean="0">
                <a:solidFill>
                  <a:srgbClr val="00B0F0"/>
                </a:solidFill>
                <a:latin typeface="微软雅黑" panose="020B0503020204020204" pitchFamily="34" charset="-122"/>
                <a:ea typeface="微软雅黑" panose="020B0503020204020204" pitchFamily="34" charset="-122"/>
              </a:rPr>
              <a:t>系统定义</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Effect transition="in" filter="blinds(horizontal)">
                                      <p:cBhvr>
                                        <p:cTn id="7" dur="500"/>
                                        <p:tgtEl>
                                          <p:spTgt spid="145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3">
                                            <p:txEl>
                                              <p:pRg st="2" end="2"/>
                                            </p:txEl>
                                          </p:spTgt>
                                        </p:tgtEl>
                                        <p:attrNameLst>
                                          <p:attrName>style.visibility</p:attrName>
                                        </p:attrNameLst>
                                      </p:cBhvr>
                                      <p:to>
                                        <p:strVal val="visible"/>
                                      </p:to>
                                    </p:set>
                                    <p:animEffect transition="in" filter="blinds(horizontal)">
                                      <p:cBhvr>
                                        <p:cTn id="12" dur="500"/>
                                        <p:tgtEl>
                                          <p:spTgt spid="1454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3">
                                            <p:txEl>
                                              <p:pRg st="4" end="4"/>
                                            </p:txEl>
                                          </p:spTgt>
                                        </p:tgtEl>
                                        <p:attrNameLst>
                                          <p:attrName>style.visibility</p:attrName>
                                        </p:attrNameLst>
                                      </p:cBhvr>
                                      <p:to>
                                        <p:strVal val="visible"/>
                                      </p:to>
                                    </p:set>
                                    <p:animEffect transition="in" filter="blinds(horizontal)">
                                      <p:cBhvr>
                                        <p:cTn id="17" dur="500"/>
                                        <p:tgtEl>
                                          <p:spTgt spid="1454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2"/>
          <p:cNvSpPr>
            <a:spLocks noChangeArrowheads="1"/>
          </p:cNvSpPr>
          <p:nvPr/>
        </p:nvSpPr>
        <p:spPr bwMode="auto">
          <a:xfrm>
            <a:off x="592727" y="1540383"/>
            <a:ext cx="4572000" cy="1938337"/>
          </a:xfrm>
          <a:prstGeom prst="rect">
            <a:avLst/>
          </a:prstGeom>
          <a:noFill/>
          <a:ln w="9525">
            <a:noFill/>
            <a:miter lim="800000"/>
          </a:ln>
        </p:spPr>
        <p:txBody>
          <a:bodyPr>
            <a:spAutoFit/>
          </a:bodyPr>
          <a:lstStyle/>
          <a:p>
            <a:pPr>
              <a:buFont typeface="Wingdings" panose="05000000000000000000" pitchFamily="2" charset="2"/>
              <a:buChar char="n"/>
            </a:pPr>
            <a:r>
              <a:rPr lang="zh-CN" altLang="en-US" sz="2400" dirty="0" smtClean="0">
                <a:solidFill>
                  <a:srgbClr val="0070C0"/>
                </a:solidFill>
                <a:latin typeface="楷体" panose="02010609060101010101" pitchFamily="49" charset="-122"/>
                <a:ea typeface="楷体" panose="02010609060101010101" pitchFamily="49" charset="-122"/>
              </a:rPr>
              <a:t> 训练</a:t>
            </a:r>
            <a:r>
              <a:rPr lang="zh-CN" altLang="en-US" sz="2400" dirty="0">
                <a:solidFill>
                  <a:srgbClr val="0070C0"/>
                </a:solidFill>
                <a:latin typeface="楷体" panose="02010609060101010101" pitchFamily="49" charset="-122"/>
                <a:ea typeface="楷体" panose="02010609060101010101" pitchFamily="49" charset="-122"/>
              </a:rPr>
              <a:t>过程</a:t>
            </a:r>
            <a:r>
              <a:rPr lang="en-US" altLang="zh-CN" sz="2400" dirty="0">
                <a:solidFill>
                  <a:srgbClr val="0070C0"/>
                </a:solidFill>
                <a:latin typeface="楷体" panose="02010609060101010101" pitchFamily="49" charset="-122"/>
                <a:ea typeface="楷体" panose="02010609060101010101" pitchFamily="49" charset="-122"/>
              </a:rPr>
              <a:t>(</a:t>
            </a:r>
            <a:r>
              <a:rPr lang="en-US" altLang="zh-CN" sz="24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Training</a:t>
            </a:r>
            <a:r>
              <a:rPr lang="en-US" altLang="zh-CN" sz="2400" dirty="0">
                <a:solidFill>
                  <a:srgbClr val="0070C0"/>
                </a:solidFill>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信息获取</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预处理</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特征提取</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训练（学习分类规则）</a:t>
            </a:r>
            <a:endParaRPr lang="zh-CN" altLang="en-US" sz="2400" dirty="0">
              <a:latin typeface="楷体" panose="02010609060101010101" pitchFamily="49" charset="-122"/>
              <a:ea typeface="楷体" panose="02010609060101010101" pitchFamily="49" charset="-122"/>
            </a:endParaRPr>
          </a:p>
        </p:txBody>
      </p:sp>
      <p:sp>
        <p:nvSpPr>
          <p:cNvPr id="33796" name="矩形 3"/>
          <p:cNvSpPr>
            <a:spLocks noChangeArrowheads="1"/>
          </p:cNvSpPr>
          <p:nvPr/>
        </p:nvSpPr>
        <p:spPr bwMode="auto">
          <a:xfrm>
            <a:off x="4397375" y="1512102"/>
            <a:ext cx="4572000" cy="1938337"/>
          </a:xfrm>
          <a:prstGeom prst="rect">
            <a:avLst/>
          </a:prstGeom>
          <a:noFill/>
          <a:ln w="9525">
            <a:noFill/>
            <a:miter lim="800000"/>
          </a:ln>
        </p:spPr>
        <p:txBody>
          <a:bodyPr>
            <a:spAutoFit/>
          </a:bodyPr>
          <a:lstStyle/>
          <a:p>
            <a:pPr>
              <a:buFont typeface="Wingdings" panose="05000000000000000000" pitchFamily="2" charset="2"/>
              <a:buChar char="n"/>
            </a:pPr>
            <a:r>
              <a:rPr lang="zh-CN" altLang="en-US" sz="2400" dirty="0">
                <a:solidFill>
                  <a:srgbClr val="0070C0"/>
                </a:solidFill>
                <a:latin typeface="楷体" panose="02010609060101010101" pitchFamily="49" charset="-122"/>
                <a:ea typeface="楷体" panose="02010609060101010101" pitchFamily="49" charset="-122"/>
              </a:rPr>
              <a:t> </a:t>
            </a:r>
            <a:r>
              <a:rPr lang="zh-CN" altLang="en-US" sz="2400" dirty="0" smtClean="0">
                <a:solidFill>
                  <a:srgbClr val="0070C0"/>
                </a:solidFill>
                <a:latin typeface="楷体" panose="02010609060101010101" pitchFamily="49" charset="-122"/>
                <a:ea typeface="楷体" panose="02010609060101010101" pitchFamily="49" charset="-122"/>
              </a:rPr>
              <a:t>识别</a:t>
            </a:r>
            <a:r>
              <a:rPr lang="zh-CN" altLang="en-US" sz="2400" dirty="0">
                <a:solidFill>
                  <a:srgbClr val="0070C0"/>
                </a:solidFill>
                <a:latin typeface="楷体" panose="02010609060101010101" pitchFamily="49" charset="-122"/>
                <a:ea typeface="楷体" panose="02010609060101010101" pitchFamily="49" charset="-122"/>
              </a:rPr>
              <a:t>过程</a:t>
            </a:r>
            <a:r>
              <a:rPr lang="en-US" altLang="zh-CN" sz="2400" dirty="0">
                <a:solidFill>
                  <a:srgbClr val="0070C0"/>
                </a:solidFill>
                <a:latin typeface="楷体" panose="02010609060101010101" pitchFamily="49" charset="-122"/>
                <a:ea typeface="楷体" panose="02010609060101010101" pitchFamily="49" charset="-122"/>
              </a:rPr>
              <a:t>(</a:t>
            </a:r>
            <a:r>
              <a:rPr lang="en-US" altLang="zh-CN" sz="24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Testing</a:t>
            </a:r>
            <a:r>
              <a:rPr lang="en-US" altLang="zh-CN" sz="2400" dirty="0">
                <a:solidFill>
                  <a:srgbClr val="0070C0"/>
                </a:solidFill>
                <a:latin typeface="楷体" panose="02010609060101010101" pitchFamily="49" charset="-122"/>
                <a:ea typeface="楷体" panose="02010609060101010101" pitchFamily="49" charset="-122"/>
              </a:rPr>
              <a:t>)</a:t>
            </a:r>
            <a:endParaRPr lang="en-US" altLang="zh-CN" sz="2400" dirty="0">
              <a:solidFill>
                <a:srgbClr val="0070C0"/>
              </a:solidFill>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信息获取</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预处理</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特征提取</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分类（利用学到的分类规则）</a:t>
            </a:r>
            <a:endParaRPr lang="zh-CN" altLang="en-US" sz="2400" dirty="0">
              <a:latin typeface="楷体" panose="02010609060101010101" pitchFamily="49" charset="-122"/>
              <a:ea typeface="楷体" panose="02010609060101010101" pitchFamily="49" charset="-122"/>
            </a:endParaRPr>
          </a:p>
        </p:txBody>
      </p:sp>
      <p:grpSp>
        <p:nvGrpSpPr>
          <p:cNvPr id="2" name="Group 3"/>
          <p:cNvGrpSpPr/>
          <p:nvPr/>
        </p:nvGrpSpPr>
        <p:grpSpPr bwMode="auto">
          <a:xfrm>
            <a:off x="490262" y="4574487"/>
            <a:ext cx="7023221" cy="1476375"/>
            <a:chOff x="320" y="4950"/>
            <a:chExt cx="11059" cy="2325"/>
          </a:xfrm>
        </p:grpSpPr>
        <p:sp>
          <p:nvSpPr>
            <p:cNvPr id="33800" name="Text Box 4"/>
            <p:cNvSpPr txBox="1">
              <a:spLocks noChangeArrowheads="1"/>
            </p:cNvSpPr>
            <p:nvPr/>
          </p:nvSpPr>
          <p:spPr bwMode="auto">
            <a:xfrm>
              <a:off x="320" y="5901"/>
              <a:ext cx="2123" cy="780"/>
            </a:xfrm>
            <a:prstGeom prst="rect">
              <a:avLst/>
            </a:prstGeom>
            <a:solidFill>
              <a:srgbClr val="FFFFFF"/>
            </a:solidFill>
            <a:ln w="9525">
              <a:solidFill>
                <a:srgbClr val="000000"/>
              </a:solidFill>
              <a:miter lim="800000"/>
            </a:ln>
          </p:spPr>
          <p:txBody>
            <a:bodyPr anchor="ctr" anchorCtr="1"/>
            <a:lstStyle/>
            <a:p>
              <a:pPr algn="just"/>
              <a:r>
                <a:rPr lang="zh-CN" altLang="en-US" b="1" dirty="0"/>
                <a:t>信息获取</a:t>
              </a:r>
              <a:endParaRPr lang="zh-CN" altLang="en-US" dirty="0"/>
            </a:p>
          </p:txBody>
        </p:sp>
        <p:sp>
          <p:nvSpPr>
            <p:cNvPr id="33801" name="Text Box 5"/>
            <p:cNvSpPr txBox="1">
              <a:spLocks noChangeArrowheads="1"/>
            </p:cNvSpPr>
            <p:nvPr/>
          </p:nvSpPr>
          <p:spPr bwMode="auto">
            <a:xfrm>
              <a:off x="2932" y="5886"/>
              <a:ext cx="1636" cy="780"/>
            </a:xfrm>
            <a:prstGeom prst="rect">
              <a:avLst/>
            </a:prstGeom>
            <a:solidFill>
              <a:srgbClr val="FFFFFF"/>
            </a:solidFill>
            <a:ln w="9525">
              <a:solidFill>
                <a:srgbClr val="000000"/>
              </a:solidFill>
              <a:miter lim="800000"/>
            </a:ln>
          </p:spPr>
          <p:txBody>
            <a:bodyPr anchor="ctr" anchorCtr="1"/>
            <a:lstStyle/>
            <a:p>
              <a:pPr algn="just"/>
              <a:r>
                <a:rPr lang="zh-CN" altLang="en-US" b="1" dirty="0"/>
                <a:t>预处理</a:t>
              </a:r>
              <a:endParaRPr lang="zh-CN" altLang="en-US" dirty="0"/>
            </a:p>
          </p:txBody>
        </p:sp>
        <p:sp>
          <p:nvSpPr>
            <p:cNvPr id="33802" name="Text Box 6"/>
            <p:cNvSpPr txBox="1">
              <a:spLocks noChangeArrowheads="1"/>
            </p:cNvSpPr>
            <p:nvPr/>
          </p:nvSpPr>
          <p:spPr bwMode="auto">
            <a:xfrm>
              <a:off x="5055" y="5886"/>
              <a:ext cx="3020" cy="780"/>
            </a:xfrm>
            <a:prstGeom prst="rect">
              <a:avLst/>
            </a:prstGeom>
            <a:solidFill>
              <a:srgbClr val="FFFFFF"/>
            </a:solidFill>
            <a:ln w="9525">
              <a:solidFill>
                <a:srgbClr val="000000"/>
              </a:solidFill>
              <a:miter lim="800000"/>
            </a:ln>
          </p:spPr>
          <p:txBody>
            <a:bodyPr anchor="ctr" anchorCtr="1"/>
            <a:lstStyle/>
            <a:p>
              <a:pPr algn="just"/>
              <a:r>
                <a:rPr lang="zh-CN" altLang="en-US" b="1"/>
                <a:t>特征提取与选择</a:t>
              </a:r>
              <a:endParaRPr lang="zh-CN" altLang="en-US"/>
            </a:p>
          </p:txBody>
        </p:sp>
        <p:sp>
          <p:nvSpPr>
            <p:cNvPr id="33803" name="Text Box 7"/>
            <p:cNvSpPr txBox="1">
              <a:spLocks noChangeArrowheads="1"/>
            </p:cNvSpPr>
            <p:nvPr/>
          </p:nvSpPr>
          <p:spPr bwMode="auto">
            <a:xfrm>
              <a:off x="9152" y="4950"/>
              <a:ext cx="2197" cy="780"/>
            </a:xfrm>
            <a:prstGeom prst="rect">
              <a:avLst/>
            </a:prstGeom>
            <a:solidFill>
              <a:srgbClr val="FFFFFF"/>
            </a:solidFill>
            <a:ln w="9525">
              <a:solidFill>
                <a:srgbClr val="000000"/>
              </a:solidFill>
              <a:miter lim="800000"/>
            </a:ln>
          </p:spPr>
          <p:txBody>
            <a:bodyPr anchor="ctr" anchorCtr="1"/>
            <a:lstStyle/>
            <a:p>
              <a:pPr algn="just"/>
              <a:r>
                <a:rPr lang="zh-CN" altLang="en-US" b="1" dirty="0"/>
                <a:t>分类器设计</a:t>
              </a:r>
              <a:endParaRPr lang="zh-CN" altLang="en-US" dirty="0"/>
            </a:p>
          </p:txBody>
        </p:sp>
        <p:sp>
          <p:nvSpPr>
            <p:cNvPr id="33804" name="Text Box 8"/>
            <p:cNvSpPr txBox="1">
              <a:spLocks noChangeArrowheads="1"/>
            </p:cNvSpPr>
            <p:nvPr/>
          </p:nvSpPr>
          <p:spPr bwMode="auto">
            <a:xfrm>
              <a:off x="9167" y="6495"/>
              <a:ext cx="2212" cy="780"/>
            </a:xfrm>
            <a:prstGeom prst="rect">
              <a:avLst/>
            </a:prstGeom>
            <a:solidFill>
              <a:srgbClr val="FFFFFF"/>
            </a:solidFill>
            <a:ln w="9525">
              <a:solidFill>
                <a:srgbClr val="000000"/>
              </a:solidFill>
              <a:miter lim="800000"/>
            </a:ln>
          </p:spPr>
          <p:txBody>
            <a:bodyPr anchor="ctr"/>
            <a:lstStyle/>
            <a:p>
              <a:pPr algn="ctr"/>
              <a:r>
                <a:rPr lang="zh-CN" altLang="en-US" b="1" dirty="0"/>
                <a:t>分类决策</a:t>
              </a:r>
              <a:endParaRPr lang="zh-CN" altLang="en-US" dirty="0"/>
            </a:p>
          </p:txBody>
        </p:sp>
        <p:sp>
          <p:nvSpPr>
            <p:cNvPr id="33806" name="Line 10"/>
            <p:cNvSpPr>
              <a:spLocks noChangeShapeType="1"/>
            </p:cNvSpPr>
            <p:nvPr/>
          </p:nvSpPr>
          <p:spPr bwMode="auto">
            <a:xfrm flipV="1">
              <a:off x="2426" y="6267"/>
              <a:ext cx="536" cy="11"/>
            </a:xfrm>
            <a:prstGeom prst="line">
              <a:avLst/>
            </a:prstGeom>
            <a:noFill/>
            <a:ln w="9525">
              <a:solidFill>
                <a:srgbClr val="000000"/>
              </a:solidFill>
              <a:round/>
              <a:tailEnd type="triangle" w="med" len="med"/>
            </a:ln>
          </p:spPr>
          <p:txBody>
            <a:bodyPr/>
            <a:lstStyle/>
            <a:p>
              <a:endParaRPr lang="zh-CN" altLang="en-US"/>
            </a:p>
          </p:txBody>
        </p:sp>
        <p:sp>
          <p:nvSpPr>
            <p:cNvPr id="33807" name="Line 11"/>
            <p:cNvSpPr>
              <a:spLocks noChangeShapeType="1"/>
            </p:cNvSpPr>
            <p:nvPr/>
          </p:nvSpPr>
          <p:spPr bwMode="auto">
            <a:xfrm>
              <a:off x="4576" y="6293"/>
              <a:ext cx="479" cy="18"/>
            </a:xfrm>
            <a:prstGeom prst="line">
              <a:avLst/>
            </a:prstGeom>
            <a:noFill/>
            <a:ln w="9525">
              <a:solidFill>
                <a:srgbClr val="000000"/>
              </a:solidFill>
              <a:round/>
              <a:tailEnd type="triangle" w="med" len="med"/>
            </a:ln>
          </p:spPr>
          <p:txBody>
            <a:bodyPr/>
            <a:lstStyle/>
            <a:p>
              <a:endParaRPr lang="zh-CN" altLang="en-US"/>
            </a:p>
          </p:txBody>
        </p:sp>
        <p:sp>
          <p:nvSpPr>
            <p:cNvPr id="33808" name="Line 12"/>
            <p:cNvSpPr>
              <a:spLocks noChangeShapeType="1"/>
            </p:cNvSpPr>
            <p:nvPr/>
          </p:nvSpPr>
          <p:spPr bwMode="auto">
            <a:xfrm>
              <a:off x="8580" y="5358"/>
              <a:ext cx="590" cy="1"/>
            </a:xfrm>
            <a:prstGeom prst="line">
              <a:avLst/>
            </a:prstGeom>
            <a:noFill/>
            <a:ln w="9525">
              <a:solidFill>
                <a:srgbClr val="000000"/>
              </a:solidFill>
              <a:round/>
              <a:tailEnd type="triangle" w="med" len="med"/>
            </a:ln>
          </p:spPr>
          <p:txBody>
            <a:bodyPr/>
            <a:lstStyle/>
            <a:p>
              <a:endParaRPr lang="zh-CN" altLang="en-US"/>
            </a:p>
          </p:txBody>
        </p:sp>
        <p:sp>
          <p:nvSpPr>
            <p:cNvPr id="33809" name="Line 13"/>
            <p:cNvSpPr>
              <a:spLocks noChangeShapeType="1"/>
            </p:cNvSpPr>
            <p:nvPr/>
          </p:nvSpPr>
          <p:spPr bwMode="auto">
            <a:xfrm>
              <a:off x="8590" y="6977"/>
              <a:ext cx="590" cy="1"/>
            </a:xfrm>
            <a:prstGeom prst="line">
              <a:avLst/>
            </a:prstGeom>
            <a:noFill/>
            <a:ln w="9525">
              <a:solidFill>
                <a:srgbClr val="000000"/>
              </a:solidFill>
              <a:round/>
              <a:tailEnd type="triangle" w="med" len="med"/>
            </a:ln>
          </p:spPr>
          <p:txBody>
            <a:bodyPr/>
            <a:lstStyle/>
            <a:p>
              <a:endParaRPr lang="zh-CN" altLang="en-US"/>
            </a:p>
          </p:txBody>
        </p:sp>
        <p:sp>
          <p:nvSpPr>
            <p:cNvPr id="33810" name="Line 14"/>
            <p:cNvSpPr>
              <a:spLocks noChangeShapeType="1"/>
            </p:cNvSpPr>
            <p:nvPr/>
          </p:nvSpPr>
          <p:spPr bwMode="auto">
            <a:xfrm>
              <a:off x="8565" y="5358"/>
              <a:ext cx="1" cy="1627"/>
            </a:xfrm>
            <a:prstGeom prst="line">
              <a:avLst/>
            </a:prstGeom>
            <a:noFill/>
            <a:ln w="9525">
              <a:solidFill>
                <a:srgbClr val="000000"/>
              </a:solidFill>
              <a:round/>
            </a:ln>
          </p:spPr>
          <p:txBody>
            <a:bodyPr/>
            <a:lstStyle/>
            <a:p>
              <a:endParaRPr lang="zh-CN" altLang="en-US"/>
            </a:p>
          </p:txBody>
        </p:sp>
        <p:sp>
          <p:nvSpPr>
            <p:cNvPr id="33811" name="Line 15"/>
            <p:cNvSpPr>
              <a:spLocks noChangeShapeType="1"/>
            </p:cNvSpPr>
            <p:nvPr/>
          </p:nvSpPr>
          <p:spPr bwMode="auto">
            <a:xfrm>
              <a:off x="8085" y="6273"/>
              <a:ext cx="482" cy="1"/>
            </a:xfrm>
            <a:prstGeom prst="line">
              <a:avLst/>
            </a:prstGeom>
            <a:noFill/>
            <a:ln w="9525">
              <a:solidFill>
                <a:srgbClr val="000000"/>
              </a:solidFill>
              <a:round/>
            </a:ln>
          </p:spPr>
          <p:txBody>
            <a:bodyPr/>
            <a:lstStyle/>
            <a:p>
              <a:endParaRPr lang="zh-CN" altLang="en-US"/>
            </a:p>
          </p:txBody>
        </p:sp>
      </p:grpSp>
      <p:sp>
        <p:nvSpPr>
          <p:cNvPr id="33798" name="AutoShape 16"/>
          <p:cNvSpPr>
            <a:spLocks noChangeArrowheads="1"/>
          </p:cNvSpPr>
          <p:nvPr/>
        </p:nvSpPr>
        <p:spPr bwMode="auto">
          <a:xfrm>
            <a:off x="7689811" y="4003119"/>
            <a:ext cx="1152525" cy="504825"/>
          </a:xfrm>
          <a:prstGeom prst="wedgeRoundRectCallout">
            <a:avLst>
              <a:gd name="adj1" fmla="val -60194"/>
              <a:gd name="adj2" fmla="val 121384"/>
              <a:gd name="adj3" fmla="val 16667"/>
            </a:avLst>
          </a:prstGeom>
          <a:solidFill>
            <a:srgbClr val="0070C0"/>
          </a:solidFill>
          <a:ln w="9525">
            <a:solidFill>
              <a:schemeClr val="tx1"/>
            </a:solidFill>
            <a:miter lim="800000"/>
          </a:ln>
        </p:spPr>
        <p:txBody>
          <a:bodyPr/>
          <a:lstStyle/>
          <a:p>
            <a:pPr algn="ctr"/>
            <a:r>
              <a:rPr lang="zh-CN" altLang="en-US" b="1" dirty="0">
                <a:solidFill>
                  <a:srgbClr val="F8F8F8"/>
                </a:solidFill>
              </a:rPr>
              <a:t>训练</a:t>
            </a:r>
            <a:endParaRPr lang="zh-CN" altLang="en-US" b="1" dirty="0">
              <a:solidFill>
                <a:srgbClr val="F8F8F8"/>
              </a:solidFill>
            </a:endParaRPr>
          </a:p>
        </p:txBody>
      </p:sp>
      <p:sp>
        <p:nvSpPr>
          <p:cNvPr id="33799" name="Line 17"/>
          <p:cNvSpPr>
            <a:spLocks noChangeShapeType="1"/>
          </p:cNvSpPr>
          <p:nvPr/>
        </p:nvSpPr>
        <p:spPr bwMode="auto">
          <a:xfrm>
            <a:off x="6816358" y="5069886"/>
            <a:ext cx="0" cy="503238"/>
          </a:xfrm>
          <a:prstGeom prst="line">
            <a:avLst/>
          </a:prstGeom>
          <a:noFill/>
          <a:ln w="19050">
            <a:solidFill>
              <a:schemeClr val="tx1"/>
            </a:solidFill>
            <a:prstDash val="dash"/>
            <a:round/>
            <a:tailEnd type="triangle" w="med" len="med"/>
          </a:ln>
        </p:spPr>
        <p:txBody>
          <a:bodyPr/>
          <a:lstStyle/>
          <a:p>
            <a:endParaRPr lang="zh-CN" altLang="en-US"/>
          </a:p>
        </p:txBody>
      </p:sp>
      <p:sp>
        <p:nvSpPr>
          <p:cNvPr id="2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Text Placeholder 4"/>
          <p:cNvSpPr txBox="1"/>
          <p:nvPr/>
        </p:nvSpPr>
        <p:spPr bwMode="auto">
          <a:xfrm>
            <a:off x="686996" y="488753"/>
            <a:ext cx="7772400" cy="1066800"/>
          </a:xfrm>
          <a:prstGeom prst="rect">
            <a:avLst/>
          </a:prstGeom>
          <a:noFill/>
          <a:ln w="9525">
            <a:noFill/>
            <a:miter lim="800000"/>
          </a:ln>
        </p:spPr>
        <p:txBody>
          <a:bodyPr/>
          <a:lstStyle/>
          <a:p>
            <a:pPr defTabSz="914400" eaLnBrk="1" hangingPunct="1">
              <a:spcBef>
                <a:spcPct val="20000"/>
              </a:spcBef>
              <a:spcAft>
                <a:spcPts val="600"/>
              </a:spcAft>
              <a:buFont typeface="Arial" panose="020B0604020202020204" pitchFamily="34" charset="0"/>
              <a:buNone/>
            </a:pPr>
            <a:r>
              <a:rPr lang="zh-CN" altLang="en-US" sz="3600" dirty="0">
                <a:solidFill>
                  <a:srgbClr val="00B0F0"/>
                </a:solidFill>
                <a:latin typeface="微软雅黑" panose="020B0503020204020204" pitchFamily="34" charset="-122"/>
                <a:ea typeface="微软雅黑" panose="020B0503020204020204" pitchFamily="34" charset="-122"/>
              </a:rPr>
              <a:t>模式识别</a:t>
            </a:r>
            <a:r>
              <a:rPr lang="zh-CN" altLang="en-US" sz="3600" dirty="0" smtClean="0">
                <a:solidFill>
                  <a:srgbClr val="00B0F0"/>
                </a:solidFill>
                <a:latin typeface="微软雅黑" panose="020B0503020204020204" pitchFamily="34" charset="-122"/>
                <a:ea typeface="微软雅黑" panose="020B0503020204020204" pitchFamily="34" charset="-122"/>
              </a:rPr>
              <a:t>系统定义</a:t>
            </a:r>
            <a:endParaRPr lang="zh-CN" altLang="en-US" sz="3600" dirty="0">
              <a:solidFill>
                <a:srgbClr val="00B0F0"/>
              </a:solidFill>
              <a:latin typeface="微软雅黑" panose="020B0503020204020204" pitchFamily="34" charset="-122"/>
              <a:ea typeface="微软雅黑" panose="020B0503020204020204" pitchFamily="34" charset="-122"/>
            </a:endParaRPr>
          </a:p>
        </p:txBody>
      </p:sp>
      <p:sp>
        <p:nvSpPr>
          <p:cNvPr id="22" name="AutoShape 16"/>
          <p:cNvSpPr>
            <a:spLocks noChangeArrowheads="1"/>
          </p:cNvSpPr>
          <p:nvPr/>
        </p:nvSpPr>
        <p:spPr bwMode="auto">
          <a:xfrm>
            <a:off x="7689811" y="5051065"/>
            <a:ext cx="1152525" cy="504825"/>
          </a:xfrm>
          <a:prstGeom prst="wedgeRoundRectCallout">
            <a:avLst>
              <a:gd name="adj1" fmla="val -60194"/>
              <a:gd name="adj2" fmla="val 121384"/>
              <a:gd name="adj3" fmla="val 16667"/>
            </a:avLst>
          </a:prstGeom>
          <a:solidFill>
            <a:srgbClr val="0070C0"/>
          </a:solidFill>
          <a:ln w="9525">
            <a:solidFill>
              <a:schemeClr val="tx1"/>
            </a:solidFill>
            <a:miter lim="800000"/>
          </a:ln>
        </p:spPr>
        <p:txBody>
          <a:bodyPr/>
          <a:lstStyle/>
          <a:p>
            <a:pPr algn="ctr"/>
            <a:r>
              <a:rPr lang="zh-CN" altLang="en-US" b="1" dirty="0" smtClean="0">
                <a:solidFill>
                  <a:srgbClr val="F8F8F8"/>
                </a:solidFill>
              </a:rPr>
              <a:t>测试</a:t>
            </a:r>
            <a:endParaRPr lang="zh-CN" altLang="en-US" b="1" dirty="0">
              <a:solidFill>
                <a:srgbClr val="F8F8F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4"/>
          <p:cNvSpPr txBox="1"/>
          <p:nvPr/>
        </p:nvSpPr>
        <p:spPr bwMode="auto">
          <a:xfrm>
            <a:off x="338204" y="545314"/>
            <a:ext cx="7772400" cy="1066800"/>
          </a:xfrm>
          <a:prstGeom prst="rect">
            <a:avLst/>
          </a:prstGeom>
          <a:noFill/>
          <a:ln w="9525">
            <a:noFill/>
            <a:miter lim="800000"/>
          </a:ln>
        </p:spPr>
        <p:txBody>
          <a:bodyPr/>
          <a:lstStyle/>
          <a:p>
            <a:pPr>
              <a:spcBef>
                <a:spcPct val="20000"/>
              </a:spcBef>
              <a:spcAft>
                <a:spcPts val="600"/>
              </a:spcAft>
            </a:pPr>
            <a:r>
              <a:rPr lang="zh-CN" altLang="en-US" sz="3600" dirty="0" smtClean="0">
                <a:solidFill>
                  <a:srgbClr val="00B0F0"/>
                </a:solidFill>
                <a:latin typeface="微软雅黑" panose="020B0503020204020204" pitchFamily="34" charset="-122"/>
                <a:ea typeface="微软雅黑" panose="020B0503020204020204" pitchFamily="34" charset="-122"/>
              </a:rPr>
              <a:t>模式识别系统定义</a:t>
            </a:r>
            <a:r>
              <a:rPr lang="en-US" altLang="zh-CN" sz="3600" dirty="0" smtClean="0">
                <a:solidFill>
                  <a:srgbClr val="00B0F0"/>
                </a:solidFill>
                <a:latin typeface="微软雅黑" panose="020B0503020204020204" pitchFamily="34" charset="-122"/>
                <a:ea typeface="微软雅黑" panose="020B0503020204020204" pitchFamily="34" charset="-122"/>
              </a:rPr>
              <a:t>:</a:t>
            </a:r>
            <a:r>
              <a:rPr lang="zh-CN" altLang="en-US" sz="3600" dirty="0" smtClean="0">
                <a:solidFill>
                  <a:srgbClr val="00B0F0"/>
                </a:solidFill>
                <a:latin typeface="微软雅黑" panose="020B0503020204020204" pitchFamily="34" charset="-122"/>
                <a:ea typeface="微软雅黑" panose="020B0503020204020204" pitchFamily="34" charset="-122"/>
              </a:rPr>
              <a:t>各</a:t>
            </a:r>
            <a:r>
              <a:rPr lang="zh-CN" altLang="en-US" sz="3600" dirty="0">
                <a:solidFill>
                  <a:srgbClr val="00B0F0"/>
                </a:solidFill>
                <a:latin typeface="微软雅黑" panose="020B0503020204020204" pitchFamily="34" charset="-122"/>
                <a:ea typeface="微软雅黑" panose="020B0503020204020204" pitchFamily="34" charset="-122"/>
              </a:rPr>
              <a:t>类空间的概念</a:t>
            </a:r>
            <a:endParaRPr lang="zh-CN" altLang="en-US" sz="3600" dirty="0">
              <a:solidFill>
                <a:srgbClr val="00B0F0"/>
              </a:solidFill>
              <a:latin typeface="微软雅黑" panose="020B0503020204020204" pitchFamily="34" charset="-122"/>
              <a:ea typeface="微软雅黑" panose="020B0503020204020204" pitchFamily="34" charset="-122"/>
            </a:endParaRPr>
          </a:p>
          <a:p>
            <a:pPr defTabSz="914400" eaLnBrk="1" hangingPunct="1">
              <a:spcBef>
                <a:spcPct val="20000"/>
              </a:spcBef>
              <a:spcAft>
                <a:spcPts val="600"/>
              </a:spcAft>
              <a:buFont typeface="Arial" panose="020B0604020202020204" pitchFamily="34" charset="0"/>
              <a:buNone/>
            </a:pPr>
            <a:endParaRPr lang="zh-CN" altLang="en-US" sz="4400" dirty="0">
              <a:solidFill>
                <a:schemeClr val="tx2"/>
              </a:solidFill>
              <a:latin typeface="Arial Black" panose="020B0A04020102020204" pitchFamily="34" charset="0"/>
              <a:ea typeface="宋体" panose="02010600030101010101" pitchFamily="2" charset="-122"/>
            </a:endParaRPr>
          </a:p>
        </p:txBody>
      </p:sp>
      <p:grpSp>
        <p:nvGrpSpPr>
          <p:cNvPr id="2" name="Group 23"/>
          <p:cNvGrpSpPr/>
          <p:nvPr/>
        </p:nvGrpSpPr>
        <p:grpSpPr bwMode="auto">
          <a:xfrm>
            <a:off x="1054551" y="1861334"/>
            <a:ext cx="1784350" cy="4160838"/>
            <a:chOff x="884" y="1220"/>
            <a:chExt cx="1124" cy="2621"/>
          </a:xfrm>
        </p:grpSpPr>
        <p:sp>
          <p:nvSpPr>
            <p:cNvPr id="24585" name="Rectangle 6"/>
            <p:cNvSpPr>
              <a:spLocks noChangeArrowheads="1"/>
            </p:cNvSpPr>
            <p:nvPr/>
          </p:nvSpPr>
          <p:spPr bwMode="auto">
            <a:xfrm>
              <a:off x="884" y="1220"/>
              <a:ext cx="1112" cy="291"/>
            </a:xfrm>
            <a:prstGeom prst="rect">
              <a:avLst/>
            </a:prstGeom>
            <a:noFill/>
            <a:ln w="9525">
              <a:solidFill>
                <a:schemeClr val="bg2"/>
              </a:solidFill>
              <a:miter lim="800000"/>
            </a:ln>
          </p:spPr>
          <p:txBody>
            <a:bodyPr>
              <a:spAutoFit/>
            </a:bodyPr>
            <a:lstStyle/>
            <a:p>
              <a:pPr algn="ctr"/>
              <a:r>
                <a:rPr lang="zh-CN" altLang="en-US" sz="2400" b="1" dirty="0">
                  <a:solidFill>
                    <a:schemeClr val="tx2"/>
                  </a:solidFill>
                  <a:latin typeface="楷体" panose="02010609060101010101" pitchFamily="49" charset="-122"/>
                  <a:ea typeface="楷体" panose="02010609060101010101" pitchFamily="49" charset="-122"/>
                </a:rPr>
                <a:t>对象空间</a:t>
              </a:r>
              <a:endParaRPr lang="zh-CN" altLang="en-US" sz="2400" b="1" dirty="0">
                <a:solidFill>
                  <a:schemeClr val="tx2"/>
                </a:solidFill>
                <a:latin typeface="楷体" panose="02010609060101010101" pitchFamily="49" charset="-122"/>
                <a:ea typeface="楷体" panose="02010609060101010101" pitchFamily="49" charset="-122"/>
              </a:endParaRPr>
            </a:p>
          </p:txBody>
        </p:sp>
        <p:sp>
          <p:nvSpPr>
            <p:cNvPr id="24587" name="Rectangle 8"/>
            <p:cNvSpPr>
              <a:spLocks noChangeArrowheads="1"/>
            </p:cNvSpPr>
            <p:nvPr/>
          </p:nvSpPr>
          <p:spPr bwMode="auto">
            <a:xfrm>
              <a:off x="895" y="2354"/>
              <a:ext cx="1089" cy="291"/>
            </a:xfrm>
            <a:prstGeom prst="rect">
              <a:avLst/>
            </a:prstGeom>
            <a:noFill/>
            <a:ln w="9525">
              <a:solidFill>
                <a:schemeClr val="bg2"/>
              </a:solidFill>
              <a:miter lim="800000"/>
            </a:ln>
          </p:spPr>
          <p:txBody>
            <a:bodyPr>
              <a:spAutoFit/>
            </a:bodyPr>
            <a:lstStyle/>
            <a:p>
              <a:pPr algn="ctr"/>
              <a:r>
                <a:rPr lang="zh-CN" altLang="en-US" sz="2400" b="1" dirty="0">
                  <a:solidFill>
                    <a:schemeClr val="tx2"/>
                  </a:solidFill>
                  <a:latin typeface="楷体" panose="02010609060101010101" pitchFamily="49" charset="-122"/>
                  <a:ea typeface="楷体" panose="02010609060101010101" pitchFamily="49" charset="-122"/>
                </a:rPr>
                <a:t>特征空间</a:t>
              </a:r>
              <a:endParaRPr lang="zh-CN" altLang="en-US" sz="2400" b="1" dirty="0">
                <a:solidFill>
                  <a:schemeClr val="tx2"/>
                </a:solidFill>
                <a:latin typeface="楷体" panose="02010609060101010101" pitchFamily="49" charset="-122"/>
                <a:ea typeface="楷体" panose="02010609060101010101" pitchFamily="49" charset="-122"/>
              </a:endParaRPr>
            </a:p>
          </p:txBody>
        </p:sp>
        <p:sp>
          <p:nvSpPr>
            <p:cNvPr id="24588" name="Rectangle 9"/>
            <p:cNvSpPr>
              <a:spLocks noChangeArrowheads="1"/>
            </p:cNvSpPr>
            <p:nvPr/>
          </p:nvSpPr>
          <p:spPr bwMode="auto">
            <a:xfrm>
              <a:off x="919" y="3550"/>
              <a:ext cx="1089" cy="291"/>
            </a:xfrm>
            <a:prstGeom prst="rect">
              <a:avLst/>
            </a:prstGeom>
            <a:noFill/>
            <a:ln w="9525">
              <a:solidFill>
                <a:schemeClr val="bg2"/>
              </a:solidFill>
              <a:miter lim="800000"/>
            </a:ln>
          </p:spPr>
          <p:txBody>
            <a:bodyPr>
              <a:spAutoFit/>
            </a:bodyPr>
            <a:lstStyle/>
            <a:p>
              <a:pPr algn="ctr"/>
              <a:r>
                <a:rPr lang="zh-CN" altLang="en-US" sz="2400" b="1" dirty="0">
                  <a:solidFill>
                    <a:schemeClr val="tx2"/>
                  </a:solidFill>
                  <a:latin typeface="楷体" panose="02010609060101010101" pitchFamily="49" charset="-122"/>
                  <a:ea typeface="楷体" panose="02010609060101010101" pitchFamily="49" charset="-122"/>
                </a:rPr>
                <a:t>类型空间</a:t>
              </a:r>
              <a:endParaRPr lang="zh-CN" altLang="en-US" sz="2400" b="1" dirty="0">
                <a:solidFill>
                  <a:schemeClr val="tx2"/>
                </a:solidFill>
                <a:latin typeface="楷体" panose="02010609060101010101" pitchFamily="49" charset="-122"/>
                <a:ea typeface="楷体" panose="02010609060101010101" pitchFamily="49" charset="-122"/>
              </a:endParaRPr>
            </a:p>
          </p:txBody>
        </p:sp>
        <p:sp>
          <p:nvSpPr>
            <p:cNvPr id="24589" name="Line 10"/>
            <p:cNvSpPr>
              <a:spLocks noChangeShapeType="1"/>
            </p:cNvSpPr>
            <p:nvPr/>
          </p:nvSpPr>
          <p:spPr bwMode="auto">
            <a:xfrm flipH="1">
              <a:off x="1473" y="1570"/>
              <a:ext cx="1" cy="793"/>
            </a:xfrm>
            <a:prstGeom prst="line">
              <a:avLst/>
            </a:prstGeom>
            <a:noFill/>
            <a:ln w="9525">
              <a:solidFill>
                <a:schemeClr val="tx1"/>
              </a:solidFill>
              <a:round/>
              <a:tailEnd type="triangle" w="med" len="med"/>
            </a:ln>
          </p:spPr>
          <p:txBody>
            <a:bodyPr/>
            <a:lstStyle/>
            <a:p>
              <a:endParaRPr lang="zh-CN" altLang="en-US" sz="2400">
                <a:latin typeface="楷体" panose="02010609060101010101" pitchFamily="49" charset="-122"/>
                <a:ea typeface="楷体" panose="02010609060101010101" pitchFamily="49" charset="-122"/>
              </a:endParaRPr>
            </a:p>
          </p:txBody>
        </p:sp>
        <p:sp>
          <p:nvSpPr>
            <p:cNvPr id="24591" name="Line 14"/>
            <p:cNvSpPr>
              <a:spLocks noChangeShapeType="1"/>
            </p:cNvSpPr>
            <p:nvPr/>
          </p:nvSpPr>
          <p:spPr bwMode="auto">
            <a:xfrm>
              <a:off x="1474" y="2666"/>
              <a:ext cx="0" cy="891"/>
            </a:xfrm>
            <a:prstGeom prst="line">
              <a:avLst/>
            </a:prstGeom>
            <a:noFill/>
            <a:ln w="9525">
              <a:solidFill>
                <a:schemeClr val="tx1"/>
              </a:solidFill>
              <a:round/>
              <a:tailEnd type="triangle" w="med" len="med"/>
            </a:ln>
          </p:spPr>
          <p:txBody>
            <a:bodyPr/>
            <a:lstStyle/>
            <a:p>
              <a:endParaRPr lang="zh-CN" altLang="en-US" sz="2400">
                <a:latin typeface="楷体" panose="02010609060101010101" pitchFamily="49" charset="-122"/>
                <a:ea typeface="楷体" panose="02010609060101010101" pitchFamily="49" charset="-122"/>
              </a:endParaRPr>
            </a:p>
          </p:txBody>
        </p:sp>
      </p:grpSp>
      <p:sp>
        <p:nvSpPr>
          <p:cNvPr id="14" name="AutoShape 20"/>
          <p:cNvSpPr>
            <a:spLocks noChangeArrowheads="1"/>
          </p:cNvSpPr>
          <p:nvPr/>
        </p:nvSpPr>
        <p:spPr bwMode="auto">
          <a:xfrm>
            <a:off x="3662045" y="2592070"/>
            <a:ext cx="4897120" cy="1267460"/>
          </a:xfrm>
          <a:prstGeom prst="wedgeRectCallout">
            <a:avLst>
              <a:gd name="adj1" fmla="val -83843"/>
              <a:gd name="adj2" fmla="val -3481"/>
            </a:avLst>
          </a:prstGeom>
          <a:noFill/>
          <a:ln w="9525">
            <a:solidFill>
              <a:schemeClr val="tx1"/>
            </a:solidFill>
            <a:miter lim="800000"/>
          </a:ln>
        </p:spPr>
        <p:txBody>
          <a:bodyPr/>
          <a:lstStyle/>
          <a:p>
            <a:r>
              <a:rPr lang="zh-CN" altLang="en-US" sz="2400" b="1">
                <a:solidFill>
                  <a:srgbClr val="0070C0"/>
                </a:solidFill>
                <a:latin typeface="楷体" panose="02010609060101010101" pitchFamily="49" charset="-122"/>
                <a:ea typeface="楷体" panose="02010609060101010101" pitchFamily="49" charset="-122"/>
              </a:rPr>
              <a:t>特征提取和特征选择</a:t>
            </a:r>
            <a:r>
              <a:rPr lang="zh-CN" altLang="en-US" sz="2400" b="1">
                <a:latin typeface="楷体" panose="02010609060101010101" pitchFamily="49" charset="-122"/>
                <a:ea typeface="楷体" panose="02010609060101010101" pitchFamily="49" charset="-122"/>
              </a:rPr>
              <a:t>：由对象空间到特征空间的变换和选择</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（降维操作）。</a:t>
            </a:r>
            <a:endParaRPr lang="zh-CN" altLang="en-US" sz="2400" b="1">
              <a:latin typeface="楷体" panose="02010609060101010101" pitchFamily="49" charset="-122"/>
              <a:ea typeface="楷体" panose="02010609060101010101" pitchFamily="49" charset="-122"/>
            </a:endParaRPr>
          </a:p>
        </p:txBody>
      </p:sp>
      <p:sp>
        <p:nvSpPr>
          <p:cNvPr id="15" name="AutoShape 21"/>
          <p:cNvSpPr>
            <a:spLocks noChangeArrowheads="1"/>
          </p:cNvSpPr>
          <p:nvPr/>
        </p:nvSpPr>
        <p:spPr bwMode="auto">
          <a:xfrm>
            <a:off x="3675219" y="4594569"/>
            <a:ext cx="4897437" cy="901258"/>
          </a:xfrm>
          <a:prstGeom prst="wedgeRectCallout">
            <a:avLst>
              <a:gd name="adj1" fmla="val -84134"/>
              <a:gd name="adj2" fmla="val -26796"/>
            </a:avLst>
          </a:prstGeom>
          <a:noFill/>
          <a:ln w="9525">
            <a:solidFill>
              <a:schemeClr val="tx1"/>
            </a:solidFill>
            <a:miter lim="800000"/>
          </a:ln>
        </p:spPr>
        <p:txBody>
          <a:bodyPr/>
          <a:lstStyle/>
          <a:p>
            <a:r>
              <a:rPr lang="zh-CN" altLang="en-US" sz="2400" b="1">
                <a:solidFill>
                  <a:srgbClr val="0070C0"/>
                </a:solidFill>
                <a:latin typeface="楷体" panose="02010609060101010101" pitchFamily="49" charset="-122"/>
                <a:ea typeface="楷体" panose="02010609060101010101" pitchFamily="49" charset="-122"/>
              </a:rPr>
              <a:t>类型判别</a:t>
            </a:r>
            <a:r>
              <a:rPr lang="zh-CN" altLang="en-US" sz="2400" b="1">
                <a:latin typeface="楷体" panose="02010609060101010101" pitchFamily="49" charset="-122"/>
                <a:ea typeface="楷体" panose="02010609060101010101" pitchFamily="49" charset="-122"/>
              </a:rPr>
              <a:t>：特征空间到类型空间所作的操作。</a:t>
            </a:r>
            <a:endParaRPr lang="zh-CN" altLang="en-US" sz="2400" b="1">
              <a:latin typeface="楷体" panose="02010609060101010101" pitchFamily="49" charset="-122"/>
              <a:ea typeface="楷体" panose="02010609060101010101" pitchFamily="49" charset="-122"/>
            </a:endParaRPr>
          </a:p>
        </p:txBody>
      </p:sp>
      <p:sp>
        <p:nvSpPr>
          <p:cNvPr id="1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animBg="1"/>
    </p:bldLst>
  </p:timing>
</p:sld>
</file>

<file path=ppt/tags/tag1.xml><?xml version="1.0" encoding="utf-8"?>
<p:tagLst xmlns:p="http://schemas.openxmlformats.org/presentationml/2006/main">
  <p:tag name="KSO_WM_UNIT_PLACING_PICTURE_USER_VIEWPORT" val="{&quot;height&quot;:3021.415748031496,&quot;width&quot;:5501.8440944881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4839</Words>
  <Application>WPS 演示</Application>
  <PresentationFormat>全屏显示(4:3)</PresentationFormat>
  <Paragraphs>683</Paragraphs>
  <Slides>56</Slides>
  <Notes>7</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3</vt:i4>
      </vt:variant>
      <vt:variant>
        <vt:lpstr>幻灯片标题</vt:lpstr>
      </vt:variant>
      <vt:variant>
        <vt:i4>56</vt:i4>
      </vt:variant>
    </vt:vector>
  </HeadingPairs>
  <TitlesOfParts>
    <vt:vector size="75" baseType="lpstr">
      <vt:lpstr>Arial</vt:lpstr>
      <vt:lpstr>宋体</vt:lpstr>
      <vt:lpstr>Wingdings</vt:lpstr>
      <vt:lpstr>楷体</vt:lpstr>
      <vt:lpstr>微软雅黑</vt:lpstr>
      <vt:lpstr>Times New Roman</vt:lpstr>
      <vt:lpstr>Arial Black</vt:lpstr>
      <vt:lpstr>楷体_GB2312</vt:lpstr>
      <vt:lpstr>等线</vt:lpstr>
      <vt:lpstr>等线 Light</vt:lpstr>
      <vt:lpstr>Calibri</vt:lpstr>
      <vt:lpstr>新宋体</vt:lpstr>
      <vt:lpstr>Arial Unicode MS</vt:lpstr>
      <vt:lpstr>黑体</vt:lpstr>
      <vt:lpstr>华文行楷</vt:lpstr>
      <vt:lpstr>Office 主题​​</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手写地址识别系统</vt:lpstr>
      <vt:lpstr>手写地址识别系统</vt:lpstr>
      <vt:lpstr>手写地址识别系统</vt:lpstr>
      <vt:lpstr>手写地址识别系统</vt:lpstr>
      <vt:lpstr>手写地址识别系统</vt:lpstr>
      <vt:lpstr>手写地址识别系统</vt:lpstr>
      <vt:lpstr>手写地址识别系统</vt:lpstr>
      <vt:lpstr>手写地址识别系统</vt:lpstr>
      <vt:lpstr>手写地址识别系统</vt:lpstr>
      <vt:lpstr>手写地址识别系统</vt:lpstr>
      <vt:lpstr>手写地址识别系统</vt:lpstr>
      <vt:lpstr>PowerPoint 演示文稿</vt:lpstr>
      <vt:lpstr>PowerPoint 演示文稿</vt:lpstr>
      <vt:lpstr>车牌识别系统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模式识别实例解读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Yirui Wu</dc:creator>
  <cp:lastModifiedBy>Ruiiiii</cp:lastModifiedBy>
  <cp:revision>398</cp:revision>
  <dcterms:created xsi:type="dcterms:W3CDTF">2017-03-05T02:04:00Z</dcterms:created>
  <dcterms:modified xsi:type="dcterms:W3CDTF">2021-06-15T05:44:11Z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5E5A95B98B8149EDAC4C2AACC249A325</vt:lpwstr>
  </property>
</Properties>
</file>