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emf" ContentType="image/x-emf"/>
  <Override PartName="/ppt/notesSlides/notesSlide28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56" r:id="rId2"/>
    <p:sldId id="732" r:id="rId3"/>
    <p:sldId id="744" r:id="rId4"/>
    <p:sldId id="835" r:id="rId5"/>
    <p:sldId id="747" r:id="rId6"/>
    <p:sldId id="749" r:id="rId7"/>
    <p:sldId id="751" r:id="rId8"/>
    <p:sldId id="752" r:id="rId9"/>
    <p:sldId id="840" r:id="rId10"/>
    <p:sldId id="757" r:id="rId11"/>
    <p:sldId id="759" r:id="rId12"/>
    <p:sldId id="761" r:id="rId13"/>
    <p:sldId id="762" r:id="rId14"/>
    <p:sldId id="764" r:id="rId15"/>
    <p:sldId id="765" r:id="rId16"/>
    <p:sldId id="766" r:id="rId17"/>
    <p:sldId id="767" r:id="rId18"/>
    <p:sldId id="768" r:id="rId19"/>
    <p:sldId id="769" r:id="rId20"/>
    <p:sldId id="770" r:id="rId21"/>
    <p:sldId id="838" r:id="rId22"/>
    <p:sldId id="837" r:id="rId23"/>
    <p:sldId id="839" r:id="rId24"/>
    <p:sldId id="771" r:id="rId25"/>
    <p:sldId id="772" r:id="rId26"/>
    <p:sldId id="773" r:id="rId27"/>
    <p:sldId id="774" r:id="rId28"/>
    <p:sldId id="775" r:id="rId29"/>
    <p:sldId id="777" r:id="rId30"/>
    <p:sldId id="778" r:id="rId31"/>
    <p:sldId id="779" r:id="rId32"/>
    <p:sldId id="780" r:id="rId33"/>
    <p:sldId id="781" r:id="rId34"/>
    <p:sldId id="782" r:id="rId35"/>
    <p:sldId id="841" r:id="rId36"/>
    <p:sldId id="788" r:id="rId37"/>
    <p:sldId id="842" r:id="rId38"/>
    <p:sldId id="843" r:id="rId39"/>
    <p:sldId id="801" r:id="rId40"/>
    <p:sldId id="845" r:id="rId41"/>
    <p:sldId id="802" r:id="rId42"/>
    <p:sldId id="803" r:id="rId43"/>
    <p:sldId id="805" r:id="rId44"/>
    <p:sldId id="807" r:id="rId45"/>
    <p:sldId id="808" r:id="rId46"/>
    <p:sldId id="809" r:id="rId47"/>
    <p:sldId id="550" r:id="rId48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63" autoAdjust="0"/>
    <p:restoredTop sz="96929" autoAdjust="0"/>
  </p:normalViewPr>
  <p:slideViewPr>
    <p:cSldViewPr snapToGrid="0">
      <p:cViewPr varScale="1">
        <p:scale>
          <a:sx n="81" d="100"/>
          <a:sy n="81" d="100"/>
        </p:scale>
        <p:origin x="-859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4" Type="http://schemas.openxmlformats.org/officeDocument/2006/relationships/image" Target="../media/image8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4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4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4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AF4038-31A5-42DC-8792-15F8B1F5E472}" type="datetimeFigureOut">
              <a:rPr lang="zh-CN" altLang="en-US" smtClean="0"/>
              <a:pPr/>
              <a:t>2018-06-01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C3079B-FC72-41AC-9FC3-2D9132B62C2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20F279-7163-4C58-B438-E47287865230}" type="slidenum">
              <a:rPr lang="en-US" altLang="zh-CN" smtClean="0">
                <a:ea typeface="宋体" charset="-122"/>
              </a:rPr>
              <a:pPr/>
              <a:t>2</a:t>
            </a:fld>
            <a:endParaRPr lang="en-US" altLang="zh-CN" smtClean="0">
              <a:ea typeface="宋体" charset="-122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zh-CN" smtClean="0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A7CFA1-AC43-46F7-9E5B-AD06A0E7D7B8}" type="slidenum">
              <a:rPr lang="en-US" altLang="zh-CN"/>
              <a:pPr/>
              <a:t>13</a:t>
            </a:fld>
            <a:endParaRPr lang="en-US" altLang="zh-CN"/>
          </a:p>
        </p:txBody>
      </p:sp>
      <p:sp>
        <p:nvSpPr>
          <p:cNvPr id="81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61F0FD-EBC1-4C15-A9C4-2B2F5317ADFF}" type="slidenum">
              <a:rPr lang="en-US" altLang="zh-CN"/>
              <a:pPr/>
              <a:t>14</a:t>
            </a:fld>
            <a:endParaRPr lang="en-US" altLang="zh-CN"/>
          </a:p>
        </p:txBody>
      </p:sp>
      <p:sp>
        <p:nvSpPr>
          <p:cNvPr id="819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C0A5DE-E12E-4F4D-9CEF-B905D77E04C4}" type="slidenum">
              <a:rPr lang="en-US" altLang="zh-CN"/>
              <a:pPr/>
              <a:t>15</a:t>
            </a:fld>
            <a:endParaRPr lang="en-US" altLang="zh-CN"/>
          </a:p>
        </p:txBody>
      </p:sp>
      <p:sp>
        <p:nvSpPr>
          <p:cNvPr id="82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2330AC-2522-4282-8073-AEBA1A9CB75B}" type="slidenum">
              <a:rPr lang="en-US" altLang="zh-CN"/>
              <a:pPr/>
              <a:t>16</a:t>
            </a:fld>
            <a:endParaRPr lang="en-US" altLang="zh-CN"/>
          </a:p>
        </p:txBody>
      </p:sp>
      <p:sp>
        <p:nvSpPr>
          <p:cNvPr id="82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A122EA-1F68-4F58-A6FF-0ED764E6328D}" type="slidenum">
              <a:rPr lang="en-US" altLang="zh-CN"/>
              <a:pPr/>
              <a:t>17</a:t>
            </a:fld>
            <a:endParaRPr lang="en-US" altLang="zh-CN"/>
          </a:p>
        </p:txBody>
      </p:sp>
      <p:sp>
        <p:nvSpPr>
          <p:cNvPr id="82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2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41E86C-6629-4C4E-A3E5-886AF2C9E30A}" type="slidenum">
              <a:rPr lang="en-US" altLang="zh-CN"/>
              <a:pPr/>
              <a:t>18</a:t>
            </a:fld>
            <a:endParaRPr lang="en-US" altLang="zh-CN"/>
          </a:p>
        </p:txBody>
      </p:sp>
      <p:sp>
        <p:nvSpPr>
          <p:cNvPr id="823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3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7C3EC6-BE59-4F67-97AB-880E51B52A76}" type="slidenum">
              <a:rPr lang="en-US" altLang="zh-CN"/>
              <a:pPr/>
              <a:t>19</a:t>
            </a:fld>
            <a:endParaRPr lang="en-US" altLang="zh-CN"/>
          </a:p>
        </p:txBody>
      </p:sp>
      <p:sp>
        <p:nvSpPr>
          <p:cNvPr id="824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4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4BC9D1-6D79-46F2-AC35-228443EBC015}" type="slidenum">
              <a:rPr lang="en-US" altLang="zh-CN"/>
              <a:pPr/>
              <a:t>20</a:t>
            </a:fld>
            <a:endParaRPr lang="en-US" altLang="zh-CN"/>
          </a:p>
        </p:txBody>
      </p:sp>
      <p:sp>
        <p:nvSpPr>
          <p:cNvPr id="825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D4C6BB-1367-4A92-9890-099AD9B78B54}" type="slidenum">
              <a:rPr lang="en-US" altLang="zh-CN"/>
              <a:pPr/>
              <a:t>24</a:t>
            </a:fld>
            <a:endParaRPr lang="en-US" altLang="zh-CN"/>
          </a:p>
        </p:txBody>
      </p:sp>
      <p:sp>
        <p:nvSpPr>
          <p:cNvPr id="82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1C8CE4-0C61-4D29-8C32-F908C105522D}" type="slidenum">
              <a:rPr lang="en-US" altLang="zh-CN"/>
              <a:pPr/>
              <a:t>25</a:t>
            </a:fld>
            <a:endParaRPr lang="en-US" altLang="zh-CN"/>
          </a:p>
        </p:txBody>
      </p:sp>
      <p:sp>
        <p:nvSpPr>
          <p:cNvPr id="82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09A963-9950-4947-82F6-31A6DB3A3DC5}" type="slidenum">
              <a:rPr lang="en-US" altLang="zh-CN"/>
              <a:pPr/>
              <a:t>3</a:t>
            </a:fld>
            <a:endParaRPr lang="en-US" altLang="zh-CN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zh-CN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9FEEEC-D29B-4387-9B8B-402723897D43}" type="slidenum">
              <a:rPr lang="en-US" altLang="zh-CN"/>
              <a:pPr/>
              <a:t>26</a:t>
            </a:fld>
            <a:endParaRPr lang="en-US" altLang="zh-CN"/>
          </a:p>
        </p:txBody>
      </p:sp>
      <p:sp>
        <p:nvSpPr>
          <p:cNvPr id="82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CB8220-4AAB-4D16-A6B4-A6499C4885CD}" type="slidenum">
              <a:rPr lang="en-US" altLang="zh-CN"/>
              <a:pPr/>
              <a:t>27</a:t>
            </a:fld>
            <a:endParaRPr lang="en-US" altLang="zh-CN"/>
          </a:p>
        </p:txBody>
      </p:sp>
      <p:sp>
        <p:nvSpPr>
          <p:cNvPr id="82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D72E48-DECA-4D12-9FB2-01328AF38362}" type="slidenum">
              <a:rPr lang="en-US" altLang="zh-CN"/>
              <a:pPr/>
              <a:t>28</a:t>
            </a:fld>
            <a:endParaRPr lang="en-US" altLang="zh-CN"/>
          </a:p>
        </p:txBody>
      </p:sp>
      <p:sp>
        <p:nvSpPr>
          <p:cNvPr id="830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0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B37434-48E1-4EAA-B256-C2913A655751}" type="slidenum">
              <a:rPr lang="en-US" altLang="zh-CN"/>
              <a:pPr/>
              <a:t>29</a:t>
            </a:fld>
            <a:endParaRPr lang="en-US" altLang="zh-CN"/>
          </a:p>
        </p:txBody>
      </p:sp>
      <p:sp>
        <p:nvSpPr>
          <p:cNvPr id="83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4FB726-38E0-476F-9711-6D30755CAC65}" type="slidenum">
              <a:rPr lang="en-US" altLang="zh-CN"/>
              <a:pPr/>
              <a:t>30</a:t>
            </a:fld>
            <a:endParaRPr lang="en-US" altLang="zh-CN"/>
          </a:p>
        </p:txBody>
      </p:sp>
      <p:sp>
        <p:nvSpPr>
          <p:cNvPr id="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D4ECE9-0D27-4F63-9DF0-6B673A6D53F4}" type="slidenum">
              <a:rPr lang="en-US" altLang="zh-CN"/>
              <a:pPr/>
              <a:t>31</a:t>
            </a:fld>
            <a:endParaRPr lang="en-US" altLang="zh-CN"/>
          </a:p>
        </p:txBody>
      </p:sp>
      <p:sp>
        <p:nvSpPr>
          <p:cNvPr id="834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4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B795E5-C217-48FA-B4B6-E1D223AA7428}" type="slidenum">
              <a:rPr lang="en-US" altLang="zh-CN"/>
              <a:pPr/>
              <a:t>32</a:t>
            </a:fld>
            <a:endParaRPr lang="en-US" altLang="zh-CN"/>
          </a:p>
        </p:txBody>
      </p:sp>
      <p:sp>
        <p:nvSpPr>
          <p:cNvPr id="83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5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5C570E-2A13-4BD8-979B-3FFB60A55C76}" type="slidenum">
              <a:rPr lang="en-US" altLang="zh-CN"/>
              <a:pPr/>
              <a:t>33</a:t>
            </a:fld>
            <a:endParaRPr lang="en-US" altLang="zh-CN"/>
          </a:p>
        </p:txBody>
      </p:sp>
      <p:sp>
        <p:nvSpPr>
          <p:cNvPr id="836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6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BDD57C-3284-489B-BCB2-043AB0F71396}" type="slidenum">
              <a:rPr lang="en-US" altLang="zh-CN"/>
              <a:pPr/>
              <a:t>34</a:t>
            </a:fld>
            <a:endParaRPr lang="en-US" altLang="zh-CN"/>
          </a:p>
        </p:txBody>
      </p:sp>
      <p:sp>
        <p:nvSpPr>
          <p:cNvPr id="837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7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B295CC-2C49-4E7C-AB0B-D4989E46133E}" type="slidenum">
              <a:rPr lang="en-US" altLang="zh-CN"/>
              <a:pPr/>
              <a:t>5</a:t>
            </a:fld>
            <a:endParaRPr lang="en-US" altLang="zh-CN"/>
          </a:p>
        </p:txBody>
      </p:sp>
      <p:sp>
        <p:nvSpPr>
          <p:cNvPr id="80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9A190C-DD77-4080-B039-18CFBC73DEDD}" type="slidenum">
              <a:rPr lang="en-US" altLang="zh-CN"/>
              <a:pPr/>
              <a:t>6</a:t>
            </a:fld>
            <a:endParaRPr lang="en-US" altLang="zh-CN"/>
          </a:p>
        </p:txBody>
      </p:sp>
      <p:sp>
        <p:nvSpPr>
          <p:cNvPr id="80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3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136C0A-C636-4F96-80B1-E6FEC918AB5C}" type="slidenum">
              <a:rPr lang="en-US" altLang="zh-CN"/>
              <a:pPr/>
              <a:t>7</a:t>
            </a:fld>
            <a:endParaRPr lang="en-US" altLang="zh-CN"/>
          </a:p>
        </p:txBody>
      </p:sp>
      <p:sp>
        <p:nvSpPr>
          <p:cNvPr id="80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0678AC-DCBE-4263-8710-B02A9F165C2B}" type="slidenum">
              <a:rPr lang="en-US" altLang="zh-CN"/>
              <a:pPr/>
              <a:t>8</a:t>
            </a:fld>
            <a:endParaRPr lang="en-US" altLang="zh-CN"/>
          </a:p>
        </p:txBody>
      </p:sp>
      <p:sp>
        <p:nvSpPr>
          <p:cNvPr id="80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25DC90-21C7-48D3-A58E-AA364A1BE28D}" type="slidenum">
              <a:rPr lang="en-US" altLang="zh-CN"/>
              <a:pPr/>
              <a:t>10</a:t>
            </a:fld>
            <a:endParaRPr lang="en-US" altLang="zh-CN"/>
          </a:p>
        </p:txBody>
      </p:sp>
      <p:sp>
        <p:nvSpPr>
          <p:cNvPr id="81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2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CE7FF6-FEA4-4879-807D-6BF33F6CC172}" type="slidenum">
              <a:rPr lang="en-US" altLang="zh-CN"/>
              <a:pPr/>
              <a:t>11</a:t>
            </a:fld>
            <a:endParaRPr lang="en-US" altLang="zh-CN"/>
          </a:p>
        </p:txBody>
      </p:sp>
      <p:sp>
        <p:nvSpPr>
          <p:cNvPr id="81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EC01D6-E3DC-4B72-A5E1-C7AD430D29BA}" type="slidenum">
              <a:rPr lang="en-US" altLang="zh-CN"/>
              <a:pPr/>
              <a:t>12</a:t>
            </a:fld>
            <a:endParaRPr lang="en-US" altLang="zh-CN"/>
          </a:p>
        </p:txBody>
      </p:sp>
      <p:sp>
        <p:nvSpPr>
          <p:cNvPr id="81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D084-5FED-4D4D-B922-9CE7DAB19958}" type="datetimeFigureOut">
              <a:rPr lang="zh-CN" altLang="en-US" smtClean="0"/>
              <a:pPr/>
              <a:t>2018-06-01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8EE16-D2A0-4C6E-9660-6AAF975D90C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608516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D084-5FED-4D4D-B922-9CE7DAB19958}" type="datetimeFigureOut">
              <a:rPr lang="zh-CN" altLang="en-US" smtClean="0"/>
              <a:pPr/>
              <a:t>2018-06-01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8EE16-D2A0-4C6E-9660-6AAF975D90C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770315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D084-5FED-4D4D-B922-9CE7DAB19958}" type="datetimeFigureOut">
              <a:rPr lang="zh-CN" altLang="en-US" smtClean="0"/>
              <a:pPr/>
              <a:t>2018-06-01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8EE16-D2A0-4C6E-9660-6AAF975D90C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1083323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98450" y="228600"/>
            <a:ext cx="854075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4000500" cy="44989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762500" y="1600200"/>
            <a:ext cx="4000500" cy="44989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298450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1025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0025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fld id="{F7670D5A-9AA8-47FD-90E8-9D8F0B258626}" type="slidenum">
              <a:rPr lang="zh-CN" altLang="zh-CN"/>
              <a:pPr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D084-5FED-4D4D-B922-9CE7DAB19958}" type="datetimeFigureOut">
              <a:rPr lang="zh-CN" altLang="en-US" smtClean="0"/>
              <a:pPr/>
              <a:t>2018-06-01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8EE16-D2A0-4C6E-9660-6AAF975D90C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994148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D084-5FED-4D4D-B922-9CE7DAB19958}" type="datetimeFigureOut">
              <a:rPr lang="zh-CN" altLang="en-US" smtClean="0"/>
              <a:pPr/>
              <a:t>2018-06-01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8EE16-D2A0-4C6E-9660-6AAF975D90C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931230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D084-5FED-4D4D-B922-9CE7DAB19958}" type="datetimeFigureOut">
              <a:rPr lang="zh-CN" altLang="en-US" smtClean="0"/>
              <a:pPr/>
              <a:t>2018-06-01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8EE16-D2A0-4C6E-9660-6AAF975D90C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093200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D084-5FED-4D4D-B922-9CE7DAB19958}" type="datetimeFigureOut">
              <a:rPr lang="zh-CN" altLang="en-US" smtClean="0"/>
              <a:pPr/>
              <a:t>2018-06-01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8EE16-D2A0-4C6E-9660-6AAF975D90C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32016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D084-5FED-4D4D-B922-9CE7DAB19958}" type="datetimeFigureOut">
              <a:rPr lang="zh-CN" altLang="en-US" smtClean="0"/>
              <a:pPr/>
              <a:t>2018-06-01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8EE16-D2A0-4C6E-9660-6AAF975D90C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788613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D084-5FED-4D4D-B922-9CE7DAB19958}" type="datetimeFigureOut">
              <a:rPr lang="zh-CN" altLang="en-US" smtClean="0"/>
              <a:pPr/>
              <a:t>2018-06-01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8EE16-D2A0-4C6E-9660-6AAF975D90C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973711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D084-5FED-4D4D-B922-9CE7DAB19958}" type="datetimeFigureOut">
              <a:rPr lang="zh-CN" altLang="en-US" smtClean="0"/>
              <a:pPr/>
              <a:t>2018-06-01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8EE16-D2A0-4C6E-9660-6AAF975D90C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753686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D084-5FED-4D4D-B922-9CE7DAB19958}" type="datetimeFigureOut">
              <a:rPr lang="zh-CN" altLang="en-US" smtClean="0"/>
              <a:pPr/>
              <a:t>2018-06-01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8EE16-D2A0-4C6E-9660-6AAF975D90C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790006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11D084-5FED-4D4D-B922-9CE7DAB19958}" type="datetimeFigureOut">
              <a:rPr lang="zh-CN" altLang="en-US" smtClean="0"/>
              <a:pPr/>
              <a:t>2018-06-01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38EE16-D2A0-4C6E-9660-6AAF975D90C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830175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3.xml"/><Relationship Id="rId4" Type="http://schemas.openxmlformats.org/officeDocument/2006/relationships/slide" Target="slide2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21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notesSlide" Target="../notesSlides/notesSlide19.xml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7.bin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notesSlide" Target="../notesSlides/notesSlide20.xml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1.bin"/><Relationship Id="rId5" Type="http://schemas.openxmlformats.org/officeDocument/2006/relationships/oleObject" Target="../embeddings/oleObject10.bin"/><Relationship Id="rId4" Type="http://schemas.openxmlformats.org/officeDocument/2006/relationships/oleObject" Target="../embeddings/oleObject9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notesSlide" Target="../notesSlides/notesSlide21.xml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5.bin"/><Relationship Id="rId5" Type="http://schemas.openxmlformats.org/officeDocument/2006/relationships/oleObject" Target="../embeddings/oleObject14.bin"/><Relationship Id="rId4" Type="http://schemas.openxmlformats.org/officeDocument/2006/relationships/oleObject" Target="../embeddings/oleObject13.bin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17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18.bin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wmf"/><Relationship Id="rId5" Type="http://schemas.openxmlformats.org/officeDocument/2006/relationships/image" Target="../media/image25.wmf"/><Relationship Id="rId4" Type="http://schemas.openxmlformats.org/officeDocument/2006/relationships/image" Target="../media/image24.e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20.bin"/><Relationship Id="rId4" Type="http://schemas.openxmlformats.org/officeDocument/2006/relationships/oleObject" Target="../embeddings/oleObject19.bin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22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oleObject" Target="../embeddings/oleObject26.bin"/><Relationship Id="rId4" Type="http://schemas.openxmlformats.org/officeDocument/2006/relationships/oleObject" Target="../embeddings/oleObject25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oleObject" Target="../embeddings/oleObject29.bin"/><Relationship Id="rId4" Type="http://schemas.openxmlformats.org/officeDocument/2006/relationships/oleObject" Target="../embeddings/oleObject28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270670" y="1438182"/>
            <a:ext cx="67026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>
                <a:latin typeface="楷体" panose="02010609060101010101" pitchFamily="49" charset="-122"/>
                <a:ea typeface="楷体" panose="02010609060101010101" pitchFamily="49" charset="-122"/>
              </a:rPr>
              <a:t>成果展示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769422" y="3657601"/>
            <a:ext cx="41725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3746593"/>
            <a:ext cx="9144000" cy="71414"/>
          </a:xfrm>
          <a:prstGeom prst="rect">
            <a:avLst/>
          </a:prstGeom>
          <a:solidFill>
            <a:srgbClr val="1D77C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1317725"/>
            <a:ext cx="9144000" cy="2285992"/>
          </a:xfrm>
          <a:prstGeom prst="rect">
            <a:avLst/>
          </a:prstGeom>
          <a:solidFill>
            <a:srgbClr val="1D77C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61060" y="1829209"/>
            <a:ext cx="7262523" cy="707886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第十一章  彩色图像</a:t>
            </a:r>
            <a:endParaRPr lang="zh-CN" alt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副标题 4"/>
          <p:cNvSpPr>
            <a:spLocks noGrp="1"/>
          </p:cNvSpPr>
          <p:nvPr/>
        </p:nvSpPr>
        <p:spPr bwMode="auto">
          <a:xfrm>
            <a:off x="4153988" y="5060560"/>
            <a:ext cx="4800600" cy="1346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8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巫义锐</a:t>
            </a:r>
            <a:endParaRPr lang="en-US" altLang="zh-CN" sz="2800" b="1" dirty="0" smtClean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河海大学</a:t>
            </a:r>
            <a:r>
              <a:rPr lang="zh-CN" altLang="en-US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计算机与信息学院</a:t>
            </a:r>
            <a:endParaRPr lang="en-US" altLang="zh-CN" sz="28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            </a:t>
            </a:r>
            <a:endParaRPr lang="zh-CN" altLang="en-US" sz="28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910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1080885" y="612437"/>
            <a:ext cx="5864225" cy="923925"/>
          </a:xfrm>
        </p:spPr>
        <p:txBody>
          <a:bodyPr>
            <a:normAutofit/>
          </a:bodyPr>
          <a:lstStyle/>
          <a:p>
            <a:r>
              <a:rPr lang="zh-CN" altLang="en-US" sz="36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几种常用的表色系</a:t>
            </a:r>
          </a:p>
        </p:txBody>
      </p:sp>
      <p:sp>
        <p:nvSpPr>
          <p:cNvPr id="74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7234" y="1873858"/>
            <a:ext cx="7056438" cy="4032250"/>
          </a:xfrm>
          <a:noFill/>
          <a:ln w="57150" cmpd="thinThick">
            <a:noFill/>
          </a:ln>
        </p:spPr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Char char="n"/>
            </a:pPr>
            <a:r>
              <a:rPr lang="en-US" altLang="zh-CN" sz="2800" b="1" dirty="0" smtClean="0">
                <a:latin typeface="华文细黑" pitchFamily="2" charset="-122"/>
                <a:ea typeface="华文细黑" pitchFamily="2" charset="-122"/>
              </a:rPr>
              <a:t> </a:t>
            </a:r>
            <a:r>
              <a:rPr lang="en-US" altLang="zh-CN" sz="2800" dirty="0" smtClean="0">
                <a:latin typeface="Times New Roman" pitchFamily="18" charset="0"/>
                <a:ea typeface="华文细黑" pitchFamily="2" charset="-122"/>
                <a:cs typeface="Times New Roman" pitchFamily="18" charset="0"/>
              </a:rPr>
              <a:t>RGB</a:t>
            </a:r>
            <a:r>
              <a:rPr lang="zh-CN" altLang="en-US" sz="2800" b="1" dirty="0">
                <a:latin typeface="华文细黑" pitchFamily="2" charset="-122"/>
                <a:ea typeface="华文细黑" pitchFamily="2" charset="-122"/>
              </a:rPr>
              <a:t>表色系</a:t>
            </a:r>
          </a:p>
          <a:p>
            <a:pPr>
              <a:lnSpc>
                <a:spcPct val="150000"/>
              </a:lnSpc>
              <a:buFont typeface="Wingdings" pitchFamily="2" charset="2"/>
              <a:buChar char="n"/>
            </a:pPr>
            <a:r>
              <a:rPr lang="en-US" altLang="zh-CN" sz="2800" b="1" dirty="0" smtClean="0">
                <a:latin typeface="华文细黑" pitchFamily="2" charset="-122"/>
                <a:ea typeface="华文细黑" pitchFamily="2" charset="-122"/>
              </a:rPr>
              <a:t> </a:t>
            </a:r>
            <a:r>
              <a:rPr lang="en-US" altLang="zh-CN" dirty="0" smtClean="0">
                <a:latin typeface="Times New Roman" pitchFamily="18" charset="0"/>
                <a:ea typeface="华文细黑" pitchFamily="2" charset="-122"/>
                <a:cs typeface="Times New Roman" pitchFamily="18" charset="0"/>
              </a:rPr>
              <a:t>HSI</a:t>
            </a:r>
            <a:r>
              <a:rPr lang="zh-CN" altLang="en-US" sz="2800" b="1" dirty="0">
                <a:latin typeface="华文细黑" pitchFamily="2" charset="-122"/>
                <a:ea typeface="华文细黑" pitchFamily="2" charset="-122"/>
              </a:rPr>
              <a:t>表色系</a:t>
            </a:r>
          </a:p>
          <a:p>
            <a:pPr>
              <a:lnSpc>
                <a:spcPct val="150000"/>
              </a:lnSpc>
              <a:buFont typeface="Wingdings" pitchFamily="2" charset="2"/>
              <a:buChar char="n"/>
            </a:pPr>
            <a:r>
              <a:rPr lang="en-US" altLang="zh-CN" sz="2800" b="1" dirty="0" smtClean="0">
                <a:latin typeface="华文细黑" pitchFamily="2" charset="-122"/>
                <a:ea typeface="华文细黑" pitchFamily="2" charset="-122"/>
              </a:rPr>
              <a:t> </a:t>
            </a:r>
            <a:r>
              <a:rPr lang="en-US" altLang="zh-CN" dirty="0" smtClean="0">
                <a:latin typeface="Times New Roman" pitchFamily="18" charset="0"/>
                <a:ea typeface="华文细黑" pitchFamily="2" charset="-122"/>
                <a:cs typeface="Times New Roman" pitchFamily="18" charset="0"/>
              </a:rPr>
              <a:t>CMYK</a:t>
            </a:r>
            <a:r>
              <a:rPr lang="zh-CN" altLang="en-US" sz="2800" b="1" dirty="0">
                <a:latin typeface="华文细黑" pitchFamily="2" charset="-122"/>
                <a:ea typeface="华文细黑" pitchFamily="2" charset="-122"/>
              </a:rPr>
              <a:t>表色系</a:t>
            </a:r>
          </a:p>
          <a:p>
            <a:pPr>
              <a:lnSpc>
                <a:spcPct val="150000"/>
              </a:lnSpc>
              <a:buFont typeface="Wingdings" pitchFamily="2" charset="2"/>
              <a:buChar char="n"/>
            </a:pPr>
            <a:r>
              <a:rPr lang="en-US" altLang="zh-CN" sz="2800" b="1" dirty="0" smtClean="0">
                <a:latin typeface="华文细黑" pitchFamily="2" charset="-122"/>
                <a:ea typeface="华文细黑" pitchFamily="2" charset="-122"/>
              </a:rPr>
              <a:t> </a:t>
            </a:r>
            <a:r>
              <a:rPr lang="en-US" altLang="zh-CN" dirty="0" smtClean="0">
                <a:latin typeface="Times New Roman" pitchFamily="18" charset="0"/>
                <a:ea typeface="华文细黑" pitchFamily="2" charset="-122"/>
                <a:cs typeface="Times New Roman" pitchFamily="18" charset="0"/>
              </a:rPr>
              <a:t>YUV</a:t>
            </a:r>
            <a:r>
              <a:rPr lang="zh-CN" altLang="en-US" sz="2800" b="1" dirty="0">
                <a:latin typeface="华文细黑" pitchFamily="2" charset="-122"/>
                <a:ea typeface="华文细黑" pitchFamily="2" charset="-122"/>
              </a:rPr>
              <a:t>表色系</a:t>
            </a:r>
          </a:p>
          <a:p>
            <a:pPr>
              <a:lnSpc>
                <a:spcPct val="150000"/>
              </a:lnSpc>
              <a:buFont typeface="Wingdings" pitchFamily="2" charset="2"/>
              <a:buChar char="n"/>
            </a:pPr>
            <a:r>
              <a:rPr lang="en-US" altLang="zh-CN" sz="2800" b="1" dirty="0" smtClean="0">
                <a:latin typeface="华文细黑" pitchFamily="2" charset="-122"/>
                <a:ea typeface="华文细黑" pitchFamily="2" charset="-122"/>
              </a:rPr>
              <a:t> </a:t>
            </a:r>
            <a:r>
              <a:rPr lang="en-US" altLang="zh-CN" dirty="0" err="1" smtClean="0">
                <a:latin typeface="Times New Roman" pitchFamily="18" charset="0"/>
                <a:ea typeface="华文细黑" pitchFamily="2" charset="-122"/>
                <a:cs typeface="Times New Roman" pitchFamily="18" charset="0"/>
              </a:rPr>
              <a:t>YCbCr</a:t>
            </a:r>
            <a:r>
              <a:rPr lang="zh-CN" altLang="en-US" sz="2800" b="1" dirty="0">
                <a:latin typeface="华文细黑" pitchFamily="2" charset="-122"/>
                <a:ea typeface="华文细黑" pitchFamily="2" charset="-122"/>
              </a:rPr>
              <a:t>表色系</a:t>
            </a:r>
          </a:p>
        </p:txBody>
      </p:sp>
      <p:sp>
        <p:nvSpPr>
          <p:cNvPr id="4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965" y="539548"/>
            <a:ext cx="7416800" cy="863600"/>
          </a:xfrm>
        </p:spPr>
        <p:txBody>
          <a:bodyPr>
            <a:normAutofit/>
          </a:bodyPr>
          <a:lstStyle/>
          <a:p>
            <a:r>
              <a:rPr lang="en-US" altLang="zh-CN" sz="36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RGB</a:t>
            </a:r>
            <a:r>
              <a:rPr lang="zh-CN" altLang="en-US" sz="36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色系： 基本概念</a:t>
            </a:r>
          </a:p>
        </p:txBody>
      </p:sp>
      <p:sp>
        <p:nvSpPr>
          <p:cNvPr id="446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3463" y="1313436"/>
            <a:ext cx="8570069" cy="3281363"/>
          </a:xfrm>
          <a:ln w="38100" cmpd="dbl">
            <a:noFill/>
          </a:ln>
        </p:spPr>
        <p:txBody>
          <a:bodyPr/>
          <a:lstStyle/>
          <a:p>
            <a:pPr>
              <a:lnSpc>
                <a:spcPct val="120000"/>
              </a:lnSpc>
              <a:buFont typeface="Wingdings" pitchFamily="2" charset="2"/>
              <a:buChar char="n"/>
            </a:pPr>
            <a:r>
              <a:rPr lang="en-US" altLang="zh-CN" sz="2800" dirty="0" smtClean="0">
                <a:latin typeface="楷体" pitchFamily="49" charset="-122"/>
                <a:ea typeface="楷体" pitchFamily="49" charset="-122"/>
              </a:rPr>
              <a:t> </a:t>
            </a:r>
            <a:r>
              <a:rPr lang="en-US" altLang="zh-CN" sz="2800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CIE</a:t>
            </a:r>
            <a:r>
              <a:rPr lang="zh-CN" altLang="en-US" sz="2800" dirty="0">
                <a:latin typeface="楷体" pitchFamily="49" charset="-122"/>
                <a:ea typeface="楷体" pitchFamily="49" charset="-122"/>
              </a:rPr>
              <a:t>规定了以</a:t>
            </a:r>
            <a:r>
              <a:rPr lang="en-US" altLang="zh-CN" sz="2800" dirty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700nm</a:t>
            </a:r>
            <a:r>
              <a:rPr lang="en-US" altLang="zh-CN" sz="2800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(</a:t>
            </a:r>
            <a:r>
              <a:rPr lang="zh-CN" altLang="en-US" sz="2800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红</a:t>
            </a:r>
            <a:r>
              <a:rPr lang="en-US" altLang="zh-CN" sz="2800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)</a:t>
            </a:r>
            <a:r>
              <a:rPr lang="zh-CN" altLang="en-US" sz="2800" dirty="0">
                <a:latin typeface="楷体" pitchFamily="49" charset="-122"/>
                <a:ea typeface="楷体" pitchFamily="49" charset="-122"/>
              </a:rPr>
              <a:t>、</a:t>
            </a:r>
            <a:r>
              <a:rPr lang="en-US" altLang="zh-CN" sz="2800" dirty="0">
                <a:solidFill>
                  <a:srgbClr val="00CC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546.1nm</a:t>
            </a:r>
            <a:r>
              <a:rPr lang="en-US" altLang="zh-CN" sz="2800" dirty="0">
                <a:solidFill>
                  <a:srgbClr val="00CC00"/>
                </a:solidFill>
                <a:latin typeface="楷体" pitchFamily="49" charset="-122"/>
                <a:ea typeface="楷体" pitchFamily="49" charset="-122"/>
              </a:rPr>
              <a:t> (</a:t>
            </a:r>
            <a:r>
              <a:rPr lang="zh-CN" altLang="en-US" sz="2800" dirty="0">
                <a:solidFill>
                  <a:srgbClr val="00CC00"/>
                </a:solidFill>
                <a:latin typeface="楷体" pitchFamily="49" charset="-122"/>
                <a:ea typeface="楷体" pitchFamily="49" charset="-122"/>
              </a:rPr>
              <a:t>绿</a:t>
            </a:r>
            <a:r>
              <a:rPr lang="en-US" altLang="zh-CN" sz="2800" dirty="0" smtClean="0">
                <a:solidFill>
                  <a:srgbClr val="00CC00"/>
                </a:solidFill>
                <a:latin typeface="楷体" pitchFamily="49" charset="-122"/>
                <a:ea typeface="楷体" pitchFamily="49" charset="-122"/>
              </a:rPr>
              <a:t>)</a:t>
            </a:r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、</a:t>
            </a:r>
            <a:r>
              <a:rPr lang="en-US" altLang="zh-CN" sz="2800" dirty="0" smtClean="0">
                <a:solidFill>
                  <a:srgbClr val="0033CC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435.8nm </a:t>
            </a:r>
            <a:r>
              <a:rPr lang="en-US" altLang="zh-CN" sz="2800" dirty="0">
                <a:solidFill>
                  <a:srgbClr val="0033CC"/>
                </a:solidFill>
                <a:latin typeface="楷体" pitchFamily="49" charset="-122"/>
                <a:ea typeface="楷体" pitchFamily="49" charset="-122"/>
              </a:rPr>
              <a:t>(</a:t>
            </a:r>
            <a:r>
              <a:rPr lang="zh-CN" altLang="en-US" sz="2800" dirty="0">
                <a:solidFill>
                  <a:srgbClr val="0033CC"/>
                </a:solidFill>
                <a:latin typeface="楷体" pitchFamily="49" charset="-122"/>
                <a:ea typeface="楷体" pitchFamily="49" charset="-122"/>
              </a:rPr>
              <a:t>蓝</a:t>
            </a:r>
            <a:r>
              <a:rPr lang="en-US" altLang="zh-CN" sz="2800" dirty="0">
                <a:solidFill>
                  <a:srgbClr val="0033CC"/>
                </a:solidFill>
                <a:latin typeface="楷体" pitchFamily="49" charset="-122"/>
                <a:ea typeface="楷体" pitchFamily="49" charset="-122"/>
              </a:rPr>
              <a:t>)</a:t>
            </a:r>
            <a:r>
              <a:rPr lang="zh-CN" altLang="en-US" sz="2800" dirty="0">
                <a:latin typeface="楷体" pitchFamily="49" charset="-122"/>
                <a:ea typeface="楷体" pitchFamily="49" charset="-122"/>
              </a:rPr>
              <a:t>三个色光为三基色</a:t>
            </a:r>
            <a:r>
              <a:rPr lang="zh-CN" altLang="en-US" sz="2800" dirty="0" smtClean="0">
                <a:latin typeface="楷体" pitchFamily="49" charset="-122"/>
                <a:ea typeface="楷体" pitchFamily="49" charset="-122"/>
              </a:rPr>
              <a:t>。自然界</a:t>
            </a:r>
            <a:r>
              <a:rPr lang="zh-CN" altLang="en-US" sz="2800" dirty="0">
                <a:latin typeface="楷体" pitchFamily="49" charset="-122"/>
                <a:ea typeface="楷体" pitchFamily="49" charset="-122"/>
              </a:rPr>
              <a:t>的所有颜色都可以过选用这三基色按不同比例混合而成。</a:t>
            </a:r>
          </a:p>
        </p:txBody>
      </p:sp>
      <p:sp>
        <p:nvSpPr>
          <p:cNvPr id="4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751918" y="5836834"/>
            <a:ext cx="647700" cy="722312"/>
          </a:xfrm>
          <a:prstGeom prst="rect">
            <a:avLst/>
          </a:prstGeom>
          <a:solidFill>
            <a:srgbClr val="C8327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5841130" y="6224792"/>
            <a:ext cx="503237" cy="0"/>
          </a:xfrm>
          <a:prstGeom prst="line">
            <a:avLst/>
          </a:prstGeom>
          <a:noFill/>
          <a:ln w="76200" cmpd="tri">
            <a:solidFill>
              <a:srgbClr val="003366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zh-CN" altLang="en-US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704580" y="5977378"/>
            <a:ext cx="1152525" cy="466725"/>
          </a:xfrm>
          <a:prstGeom prst="rect">
            <a:avLst/>
          </a:prstGeom>
          <a:solidFill>
            <a:srgbClr val="C80000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400" dirty="0">
                <a:solidFill>
                  <a:schemeClr val="bg1"/>
                </a:solidFill>
                <a:latin typeface="Tahoma" pitchFamily="34" charset="0"/>
              </a:rPr>
              <a:t>R:200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027946" y="5979709"/>
            <a:ext cx="1152525" cy="466725"/>
          </a:xfrm>
          <a:prstGeom prst="rect">
            <a:avLst/>
          </a:prstGeom>
          <a:solidFill>
            <a:srgbClr val="003200"/>
          </a:solidFill>
          <a:ln w="9525">
            <a:solidFill>
              <a:srgbClr val="00CC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400" dirty="0">
                <a:solidFill>
                  <a:schemeClr val="bg1"/>
                </a:solidFill>
                <a:latin typeface="Tahoma" pitchFamily="34" charset="0"/>
              </a:rPr>
              <a:t> G:50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4369753" y="5982039"/>
            <a:ext cx="1152525" cy="466725"/>
          </a:xfrm>
          <a:prstGeom prst="rect">
            <a:avLst/>
          </a:prstGeom>
          <a:solidFill>
            <a:srgbClr val="000078"/>
          </a:solidFill>
          <a:ln w="9525">
            <a:solidFill>
              <a:srgbClr val="0033CC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400" dirty="0">
                <a:solidFill>
                  <a:schemeClr val="bg1"/>
                </a:solidFill>
                <a:latin typeface="Tahoma" pitchFamily="34" charset="0"/>
              </a:rPr>
              <a:t>B:120</a:t>
            </a:r>
          </a:p>
        </p:txBody>
      </p:sp>
      <p:grpSp>
        <p:nvGrpSpPr>
          <p:cNvPr id="10" name="Group 47"/>
          <p:cNvGrpSpPr>
            <a:grpSpLocks/>
          </p:cNvGrpSpPr>
          <p:nvPr/>
        </p:nvGrpSpPr>
        <p:grpSpPr bwMode="auto">
          <a:xfrm>
            <a:off x="592158" y="3128733"/>
            <a:ext cx="5256213" cy="2417763"/>
            <a:chOff x="612" y="1207"/>
            <a:chExt cx="3311" cy="1523"/>
          </a:xfrm>
        </p:grpSpPr>
        <p:sp>
          <p:nvSpPr>
            <p:cNvPr id="11" name="Line 9"/>
            <p:cNvSpPr>
              <a:spLocks noChangeShapeType="1"/>
            </p:cNvSpPr>
            <p:nvPr/>
          </p:nvSpPr>
          <p:spPr bwMode="auto">
            <a:xfrm>
              <a:off x="1645" y="1654"/>
              <a:ext cx="9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auto">
            <a:xfrm>
              <a:off x="1645" y="1654"/>
              <a:ext cx="0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" name="Line 11"/>
            <p:cNvSpPr>
              <a:spLocks noChangeShapeType="1"/>
            </p:cNvSpPr>
            <p:nvPr/>
          </p:nvSpPr>
          <p:spPr bwMode="auto">
            <a:xfrm>
              <a:off x="1645" y="2518"/>
              <a:ext cx="9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" name="Line 12"/>
            <p:cNvSpPr>
              <a:spLocks noChangeShapeType="1"/>
            </p:cNvSpPr>
            <p:nvPr/>
          </p:nvSpPr>
          <p:spPr bwMode="auto">
            <a:xfrm>
              <a:off x="2557" y="1654"/>
              <a:ext cx="0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" name="Line 13"/>
            <p:cNvSpPr>
              <a:spLocks noChangeShapeType="1"/>
            </p:cNvSpPr>
            <p:nvPr/>
          </p:nvSpPr>
          <p:spPr bwMode="auto">
            <a:xfrm flipV="1">
              <a:off x="1645" y="2326"/>
              <a:ext cx="288" cy="19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" name="Line 14"/>
            <p:cNvSpPr>
              <a:spLocks noChangeShapeType="1"/>
            </p:cNvSpPr>
            <p:nvPr/>
          </p:nvSpPr>
          <p:spPr bwMode="auto">
            <a:xfrm flipV="1">
              <a:off x="2557" y="1462"/>
              <a:ext cx="288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" name="Line 15"/>
            <p:cNvSpPr>
              <a:spLocks noChangeShapeType="1"/>
            </p:cNvSpPr>
            <p:nvPr/>
          </p:nvSpPr>
          <p:spPr bwMode="auto">
            <a:xfrm flipV="1">
              <a:off x="1645" y="1462"/>
              <a:ext cx="288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" name="Line 16"/>
            <p:cNvSpPr>
              <a:spLocks noChangeShapeType="1"/>
            </p:cNvSpPr>
            <p:nvPr/>
          </p:nvSpPr>
          <p:spPr bwMode="auto">
            <a:xfrm flipV="1">
              <a:off x="2557" y="2326"/>
              <a:ext cx="288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" name="Line 17"/>
            <p:cNvSpPr>
              <a:spLocks noChangeShapeType="1"/>
            </p:cNvSpPr>
            <p:nvPr/>
          </p:nvSpPr>
          <p:spPr bwMode="auto">
            <a:xfrm>
              <a:off x="1933" y="1462"/>
              <a:ext cx="9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" name="Line 18"/>
            <p:cNvSpPr>
              <a:spLocks noChangeShapeType="1"/>
            </p:cNvSpPr>
            <p:nvPr/>
          </p:nvSpPr>
          <p:spPr bwMode="auto">
            <a:xfrm>
              <a:off x="1933" y="2326"/>
              <a:ext cx="912" cy="0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" name="Line 19"/>
            <p:cNvSpPr>
              <a:spLocks noChangeShapeType="1"/>
            </p:cNvSpPr>
            <p:nvPr/>
          </p:nvSpPr>
          <p:spPr bwMode="auto">
            <a:xfrm>
              <a:off x="1933" y="1462"/>
              <a:ext cx="0" cy="864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" name="Line 20"/>
            <p:cNvSpPr>
              <a:spLocks noChangeShapeType="1"/>
            </p:cNvSpPr>
            <p:nvPr/>
          </p:nvSpPr>
          <p:spPr bwMode="auto">
            <a:xfrm>
              <a:off x="2845" y="1462"/>
              <a:ext cx="0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" name="Line 21"/>
            <p:cNvSpPr>
              <a:spLocks noChangeShapeType="1"/>
            </p:cNvSpPr>
            <p:nvPr/>
          </p:nvSpPr>
          <p:spPr bwMode="auto">
            <a:xfrm flipV="1">
              <a:off x="1933" y="1654"/>
              <a:ext cx="624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" name="Text Box 22"/>
            <p:cNvSpPr txBox="1">
              <a:spLocks noChangeArrowheads="1"/>
            </p:cNvSpPr>
            <p:nvPr/>
          </p:nvSpPr>
          <p:spPr bwMode="auto">
            <a:xfrm>
              <a:off x="2413" y="2518"/>
              <a:ext cx="105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zh-CN" altLang="en-US" sz="1600" b="1">
                  <a:solidFill>
                    <a:srgbClr val="FF6600"/>
                  </a:solidFill>
                  <a:latin typeface="华文细黑" pitchFamily="2" charset="-122"/>
                  <a:ea typeface="华文细黑" pitchFamily="2" charset="-122"/>
                </a:rPr>
                <a:t>黄</a:t>
              </a:r>
              <a:r>
                <a:rPr kumimoji="1" lang="en-US" altLang="zh-CN" sz="1600" b="1">
                  <a:solidFill>
                    <a:srgbClr val="FF6600"/>
                  </a:solidFill>
                  <a:latin typeface="华文细黑" pitchFamily="2" charset="-122"/>
                  <a:ea typeface="华文细黑" pitchFamily="2" charset="-122"/>
                </a:rPr>
                <a:t>(255,255,0)</a:t>
              </a:r>
            </a:p>
          </p:txBody>
        </p:sp>
        <p:sp>
          <p:nvSpPr>
            <p:cNvPr id="25" name="Text Box 23"/>
            <p:cNvSpPr txBox="1">
              <a:spLocks noChangeArrowheads="1"/>
            </p:cNvSpPr>
            <p:nvPr/>
          </p:nvSpPr>
          <p:spPr bwMode="auto">
            <a:xfrm>
              <a:off x="1978" y="2134"/>
              <a:ext cx="62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zh-CN" altLang="en-US" sz="1600" b="1">
                  <a:latin typeface="华文细黑" pitchFamily="2" charset="-122"/>
                  <a:ea typeface="华文细黑" pitchFamily="2" charset="-122"/>
                </a:rPr>
                <a:t>黑</a:t>
              </a:r>
              <a:r>
                <a:rPr kumimoji="1" lang="en-US" altLang="zh-CN" sz="1600" b="1">
                  <a:latin typeface="华文细黑" pitchFamily="2" charset="-122"/>
                  <a:ea typeface="华文细黑" pitchFamily="2" charset="-122"/>
                </a:rPr>
                <a:t>(0,0,0)</a:t>
              </a:r>
            </a:p>
          </p:txBody>
        </p:sp>
        <p:sp>
          <p:nvSpPr>
            <p:cNvPr id="26" name="Text Box 24"/>
            <p:cNvSpPr txBox="1">
              <a:spLocks noChangeArrowheads="1"/>
            </p:cNvSpPr>
            <p:nvPr/>
          </p:nvSpPr>
          <p:spPr bwMode="auto">
            <a:xfrm>
              <a:off x="2893" y="2194"/>
              <a:ext cx="98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zh-CN" altLang="en-US" sz="1600" b="1">
                  <a:solidFill>
                    <a:srgbClr val="00CC00"/>
                  </a:solidFill>
                  <a:latin typeface="华文细黑" pitchFamily="2" charset="-122"/>
                  <a:ea typeface="华文细黑" pitchFamily="2" charset="-122"/>
                </a:rPr>
                <a:t>绿</a:t>
              </a:r>
              <a:r>
                <a:rPr kumimoji="1" lang="en-US" altLang="zh-CN" sz="1600" b="1">
                  <a:solidFill>
                    <a:srgbClr val="00CC00"/>
                  </a:solidFill>
                  <a:latin typeface="华文细黑" pitchFamily="2" charset="-122"/>
                  <a:ea typeface="华文细黑" pitchFamily="2" charset="-122"/>
                </a:rPr>
                <a:t>(0,255,0)</a:t>
              </a:r>
            </a:p>
          </p:txBody>
        </p:sp>
        <p:sp>
          <p:nvSpPr>
            <p:cNvPr id="27" name="Text Box 25"/>
            <p:cNvSpPr txBox="1">
              <a:spLocks noChangeArrowheads="1"/>
            </p:cNvSpPr>
            <p:nvPr/>
          </p:nvSpPr>
          <p:spPr bwMode="auto">
            <a:xfrm>
              <a:off x="2893" y="1312"/>
              <a:ext cx="103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zh-CN" altLang="en-US" sz="1600" b="1">
                  <a:solidFill>
                    <a:schemeClr val="hlink"/>
                  </a:solidFill>
                  <a:latin typeface="华文细黑" pitchFamily="2" charset="-122"/>
                  <a:ea typeface="华文细黑" pitchFamily="2" charset="-122"/>
                </a:rPr>
                <a:t>青</a:t>
              </a:r>
              <a:r>
                <a:rPr kumimoji="1" lang="en-US" altLang="zh-CN" sz="1600" b="1">
                  <a:solidFill>
                    <a:schemeClr val="hlink"/>
                  </a:solidFill>
                  <a:latin typeface="华文细黑" pitchFamily="2" charset="-122"/>
                  <a:ea typeface="华文细黑" pitchFamily="2" charset="-122"/>
                </a:rPr>
                <a:t>(0,255,255)</a:t>
              </a:r>
            </a:p>
          </p:txBody>
        </p:sp>
        <p:sp>
          <p:nvSpPr>
            <p:cNvPr id="28" name="Text Box 26"/>
            <p:cNvSpPr txBox="1">
              <a:spLocks noChangeArrowheads="1"/>
            </p:cNvSpPr>
            <p:nvPr/>
          </p:nvSpPr>
          <p:spPr bwMode="auto">
            <a:xfrm>
              <a:off x="1837" y="1207"/>
              <a:ext cx="86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zh-CN" altLang="en-US" sz="1600" b="1">
                  <a:solidFill>
                    <a:srgbClr val="0033CC"/>
                  </a:solidFill>
                  <a:latin typeface="华文细黑" pitchFamily="2" charset="-122"/>
                  <a:ea typeface="华文细黑" pitchFamily="2" charset="-122"/>
                </a:rPr>
                <a:t>蓝</a:t>
              </a:r>
              <a:r>
                <a:rPr kumimoji="1" lang="en-US" altLang="zh-CN" sz="1600" b="1">
                  <a:solidFill>
                    <a:srgbClr val="0033CC"/>
                  </a:solidFill>
                  <a:latin typeface="华文细黑" pitchFamily="2" charset="-122"/>
                  <a:ea typeface="华文细黑" pitchFamily="2" charset="-122"/>
                </a:rPr>
                <a:t>(0,0,255)</a:t>
              </a:r>
            </a:p>
          </p:txBody>
        </p:sp>
        <p:sp>
          <p:nvSpPr>
            <p:cNvPr id="29" name="Text Box 27"/>
            <p:cNvSpPr txBox="1">
              <a:spLocks noChangeArrowheads="1"/>
            </p:cNvSpPr>
            <p:nvPr/>
          </p:nvSpPr>
          <p:spPr bwMode="auto">
            <a:xfrm>
              <a:off x="612" y="1515"/>
              <a:ext cx="101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zh-CN" altLang="en-US" sz="1600" b="1">
                  <a:solidFill>
                    <a:srgbClr val="FF00FF"/>
                  </a:solidFill>
                  <a:latin typeface="华文细黑" pitchFamily="2" charset="-122"/>
                  <a:ea typeface="华文细黑" pitchFamily="2" charset="-122"/>
                </a:rPr>
                <a:t>品红</a:t>
              </a:r>
              <a:r>
                <a:rPr kumimoji="1" lang="en-US" altLang="zh-CN" sz="1600" b="1">
                  <a:solidFill>
                    <a:srgbClr val="FF00FF"/>
                  </a:solidFill>
                  <a:latin typeface="华文细黑" pitchFamily="2" charset="-122"/>
                  <a:ea typeface="华文细黑" pitchFamily="2" charset="-122"/>
                </a:rPr>
                <a:t>(255,0,255)</a:t>
              </a:r>
            </a:p>
          </p:txBody>
        </p:sp>
        <p:sp>
          <p:nvSpPr>
            <p:cNvPr id="30" name="Text Box 28"/>
            <p:cNvSpPr txBox="1">
              <a:spLocks noChangeArrowheads="1"/>
            </p:cNvSpPr>
            <p:nvPr/>
          </p:nvSpPr>
          <p:spPr bwMode="auto">
            <a:xfrm>
              <a:off x="2605" y="1564"/>
              <a:ext cx="122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zh-CN" altLang="en-US" sz="1600" b="1">
                  <a:latin typeface="华文细黑" pitchFamily="2" charset="-122"/>
                  <a:ea typeface="华文细黑" pitchFamily="2" charset="-122"/>
                </a:rPr>
                <a:t>白</a:t>
              </a:r>
              <a:r>
                <a:rPr kumimoji="1" lang="en-US" altLang="zh-CN" sz="1600" b="1">
                  <a:latin typeface="华文细黑" pitchFamily="2" charset="-122"/>
                  <a:ea typeface="华文细黑" pitchFamily="2" charset="-122"/>
                </a:rPr>
                <a:t>(255,255,255)</a:t>
              </a:r>
            </a:p>
          </p:txBody>
        </p:sp>
        <p:sp>
          <p:nvSpPr>
            <p:cNvPr id="31" name="Text Box 29"/>
            <p:cNvSpPr txBox="1">
              <a:spLocks noChangeArrowheads="1"/>
            </p:cNvSpPr>
            <p:nvPr/>
          </p:nvSpPr>
          <p:spPr bwMode="auto">
            <a:xfrm>
              <a:off x="884" y="2377"/>
              <a:ext cx="89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zh-CN" altLang="en-US" sz="1600" b="1">
                  <a:solidFill>
                    <a:srgbClr val="FF0000"/>
                  </a:solidFill>
                  <a:latin typeface="华文细黑" pitchFamily="2" charset="-122"/>
                  <a:ea typeface="华文细黑" pitchFamily="2" charset="-122"/>
                </a:rPr>
                <a:t>红</a:t>
              </a:r>
              <a:r>
                <a:rPr kumimoji="1" lang="en-US" altLang="zh-CN" sz="1600" b="1">
                  <a:solidFill>
                    <a:srgbClr val="FF0000"/>
                  </a:solidFill>
                  <a:latin typeface="华文细黑" pitchFamily="2" charset="-122"/>
                  <a:ea typeface="华文细黑" pitchFamily="2" charset="-122"/>
                </a:rPr>
                <a:t>(255,0,0)</a:t>
              </a:r>
            </a:p>
          </p:txBody>
        </p:sp>
        <p:sp>
          <p:nvSpPr>
            <p:cNvPr id="32" name="Oval 30"/>
            <p:cNvSpPr>
              <a:spLocks noChangeArrowheads="1"/>
            </p:cNvSpPr>
            <p:nvPr/>
          </p:nvSpPr>
          <p:spPr bwMode="auto">
            <a:xfrm>
              <a:off x="1610" y="2449"/>
              <a:ext cx="91" cy="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ja-JP" altLang="en-US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33" name="Oval 31"/>
            <p:cNvSpPr>
              <a:spLocks noChangeArrowheads="1"/>
            </p:cNvSpPr>
            <p:nvPr/>
          </p:nvSpPr>
          <p:spPr bwMode="auto">
            <a:xfrm>
              <a:off x="1610" y="1587"/>
              <a:ext cx="91" cy="91"/>
            </a:xfrm>
            <a:prstGeom prst="ellipse">
              <a:avLst/>
            </a:prstGeom>
            <a:solidFill>
              <a:srgbClr val="FF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4" name="Oval 32"/>
            <p:cNvSpPr>
              <a:spLocks noChangeArrowheads="1"/>
            </p:cNvSpPr>
            <p:nvPr/>
          </p:nvSpPr>
          <p:spPr bwMode="auto">
            <a:xfrm>
              <a:off x="1882" y="1406"/>
              <a:ext cx="91" cy="91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5" name="Oval 33"/>
            <p:cNvSpPr>
              <a:spLocks noChangeArrowheads="1"/>
            </p:cNvSpPr>
            <p:nvPr/>
          </p:nvSpPr>
          <p:spPr bwMode="auto">
            <a:xfrm>
              <a:off x="2517" y="2449"/>
              <a:ext cx="91" cy="91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6" name="Oval 34"/>
            <p:cNvSpPr>
              <a:spLocks noChangeArrowheads="1"/>
            </p:cNvSpPr>
            <p:nvPr/>
          </p:nvSpPr>
          <p:spPr bwMode="auto">
            <a:xfrm>
              <a:off x="2789" y="2268"/>
              <a:ext cx="91" cy="91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7" name="Oval 35"/>
            <p:cNvSpPr>
              <a:spLocks noChangeArrowheads="1"/>
            </p:cNvSpPr>
            <p:nvPr/>
          </p:nvSpPr>
          <p:spPr bwMode="auto">
            <a:xfrm>
              <a:off x="1901" y="2268"/>
              <a:ext cx="91" cy="9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8" name="Oval 36"/>
            <p:cNvSpPr>
              <a:spLocks noChangeArrowheads="1"/>
            </p:cNvSpPr>
            <p:nvPr/>
          </p:nvSpPr>
          <p:spPr bwMode="auto">
            <a:xfrm>
              <a:off x="2789" y="1406"/>
              <a:ext cx="91" cy="91"/>
            </a:xfrm>
            <a:prstGeom prst="ellipse">
              <a:avLst/>
            </a:prstGeom>
            <a:solidFill>
              <a:srgbClr val="0099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9" name="Oval 37"/>
            <p:cNvSpPr>
              <a:spLocks noChangeArrowheads="1"/>
            </p:cNvSpPr>
            <p:nvPr/>
          </p:nvSpPr>
          <p:spPr bwMode="auto">
            <a:xfrm>
              <a:off x="2517" y="1605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pic>
        <p:nvPicPr>
          <p:cNvPr id="40" name="Picture 45" descr="未命名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921396" y="3344633"/>
            <a:ext cx="2116137" cy="1870075"/>
          </a:xfrm>
          <a:prstGeom prst="rect">
            <a:avLst/>
          </a:prstGeom>
          <a:noFill/>
          <a:ln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602338" y="753556"/>
            <a:ext cx="7416800" cy="863600"/>
          </a:xfrm>
        </p:spPr>
        <p:txBody>
          <a:bodyPr>
            <a:normAutofit/>
          </a:bodyPr>
          <a:lstStyle/>
          <a:p>
            <a:r>
              <a:rPr lang="en-US" altLang="zh-CN" sz="36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RGB</a:t>
            </a:r>
            <a:r>
              <a:rPr lang="zh-CN" altLang="en-US" sz="36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色系 ：应用场合</a:t>
            </a:r>
          </a:p>
        </p:txBody>
      </p:sp>
      <p:sp>
        <p:nvSpPr>
          <p:cNvPr id="74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9766" y="2052739"/>
            <a:ext cx="8382675" cy="3281363"/>
          </a:xfrm>
          <a:ln w="38100" cmpd="dbl">
            <a:noFill/>
          </a:ln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Font typeface="Wingdings" pitchFamily="2" charset="2"/>
              <a:buChar char="n"/>
            </a:pPr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 目前</a:t>
            </a:r>
            <a:r>
              <a:rPr lang="zh-CN" altLang="en-US" dirty="0">
                <a:latin typeface="楷体" pitchFamily="49" charset="-122"/>
                <a:ea typeface="楷体" pitchFamily="49" charset="-122"/>
              </a:rPr>
              <a:t>包括计算机显示器、彩色电视机在内的绝大部分</a:t>
            </a:r>
            <a:r>
              <a:rPr lang="zh-CN" altLang="en-US" b="1" dirty="0">
                <a:solidFill>
                  <a:schemeClr val="accent5"/>
                </a:solidFill>
                <a:latin typeface="楷体" pitchFamily="49" charset="-122"/>
                <a:ea typeface="楷体" pitchFamily="49" charset="-122"/>
              </a:rPr>
              <a:t>图形显示器</a:t>
            </a:r>
            <a:r>
              <a:rPr lang="zh-CN" altLang="en-US" dirty="0">
                <a:latin typeface="楷体" pitchFamily="49" charset="-122"/>
                <a:ea typeface="楷体" pitchFamily="49" charset="-122"/>
              </a:rPr>
              <a:t>中。</a:t>
            </a:r>
          </a:p>
          <a:p>
            <a:pPr>
              <a:lnSpc>
                <a:spcPct val="120000"/>
              </a:lnSpc>
              <a:buFont typeface="Wingdings" pitchFamily="2" charset="2"/>
              <a:buChar char="n"/>
            </a:pPr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 如果</a:t>
            </a:r>
            <a:r>
              <a:rPr lang="zh-CN" altLang="en-US" dirty="0">
                <a:latin typeface="楷体" pitchFamily="49" charset="-122"/>
                <a:ea typeface="楷体" pitchFamily="49" charset="-122"/>
              </a:rPr>
              <a:t>采用其他色系进行了处理，最终一定要转换到</a:t>
            </a:r>
            <a:r>
              <a:rPr lang="en-US" altLang="zh-CN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RGB</a:t>
            </a:r>
            <a:r>
              <a:rPr lang="zh-CN" altLang="en-US" dirty="0">
                <a:latin typeface="楷体" pitchFamily="49" charset="-122"/>
                <a:ea typeface="楷体" pitchFamily="49" charset="-122"/>
              </a:rPr>
              <a:t>色系，才能正常显示结果。</a:t>
            </a:r>
          </a:p>
        </p:txBody>
      </p:sp>
      <p:sp>
        <p:nvSpPr>
          <p:cNvPr id="5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4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HSI</a:t>
            </a:r>
            <a:r>
              <a:rPr lang="zh-CN" altLang="en-US" sz="36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色系： 问题的提出</a:t>
            </a:r>
          </a:p>
        </p:txBody>
      </p:sp>
      <p:sp>
        <p:nvSpPr>
          <p:cNvPr id="74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2855" y="2129107"/>
            <a:ext cx="8361767" cy="2970212"/>
          </a:xfrm>
          <a:ln w="38100" cmpd="dbl">
            <a:noFill/>
          </a:ln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n"/>
            </a:pPr>
            <a:r>
              <a:rPr lang="en-US" altLang="zh-CN" dirty="0" smtClean="0">
                <a:solidFill>
                  <a:schemeClr val="accent5"/>
                </a:solidFill>
                <a:latin typeface="楷体" pitchFamily="49" charset="-122"/>
                <a:ea typeface="楷体" pitchFamily="49" charset="-122"/>
              </a:rPr>
              <a:t> </a:t>
            </a:r>
            <a:r>
              <a:rPr lang="en-US" altLang="zh-CN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RGB</a:t>
            </a:r>
            <a:r>
              <a:rPr lang="zh-CN" altLang="en-US" dirty="0">
                <a:latin typeface="楷体" pitchFamily="49" charset="-122"/>
                <a:ea typeface="楷体" pitchFamily="49" charset="-122"/>
              </a:rPr>
              <a:t>色系虽然是目前各类显示器使用的色系，但颜色的构成与</a:t>
            </a:r>
            <a:r>
              <a:rPr lang="zh-CN" altLang="en-US" b="1" dirty="0">
                <a:solidFill>
                  <a:schemeClr val="accent5"/>
                </a:solidFill>
                <a:latin typeface="楷体" pitchFamily="49" charset="-122"/>
                <a:ea typeface="楷体" pitchFamily="49" charset="-122"/>
              </a:rPr>
              <a:t>人对颜色的理解方式</a:t>
            </a:r>
            <a:r>
              <a:rPr lang="zh-CN" altLang="en-US" dirty="0">
                <a:latin typeface="楷体" pitchFamily="49" charset="-122"/>
                <a:ea typeface="楷体" pitchFamily="49" charset="-122"/>
              </a:rPr>
              <a:t>不同，所以在进行处理与调整时，比较不容易获得准确的参数</a:t>
            </a:r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。</a:t>
            </a:r>
            <a:endParaRPr lang="en-US" altLang="zh-CN" dirty="0" smtClean="0"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n"/>
            </a:pPr>
            <a:r>
              <a:rPr lang="zh-CN" altLang="en-US" dirty="0" smtClean="0">
                <a:solidFill>
                  <a:schemeClr val="accent5"/>
                </a:solidFill>
                <a:latin typeface="楷体" pitchFamily="49" charset="-122"/>
                <a:ea typeface="楷体" pitchFamily="49" charset="-122"/>
              </a:rPr>
              <a:t> </a:t>
            </a:r>
            <a:r>
              <a:rPr lang="en-US" altLang="zh-CN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HSI</a:t>
            </a:r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彩色系统格式的设计反映了人类观察彩色的方式。 如：红色又分为浅红和深红色等等。</a:t>
            </a:r>
          </a:p>
          <a:p>
            <a:pPr>
              <a:lnSpc>
                <a:spcPct val="150000"/>
              </a:lnSpc>
              <a:buFont typeface="Wingdings" pitchFamily="2" charset="2"/>
              <a:buChar char="n"/>
            </a:pPr>
            <a:endParaRPr lang="zh-CN" altLang="en-US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4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4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HSI</a:t>
            </a:r>
            <a:r>
              <a:rPr lang="zh-CN" altLang="en-US" sz="36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色系： 亮度分量</a:t>
            </a:r>
            <a:r>
              <a:rPr lang="en-US" altLang="zh-CN" sz="36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I</a:t>
            </a:r>
          </a:p>
        </p:txBody>
      </p:sp>
      <p:sp>
        <p:nvSpPr>
          <p:cNvPr id="74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2611" y="1757565"/>
            <a:ext cx="7977457" cy="1800225"/>
          </a:xfrm>
          <a:ln w="38100" cmpd="dbl">
            <a:noFill/>
          </a:ln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n"/>
            </a:pPr>
            <a:r>
              <a:rPr lang="en-US" altLang="zh-CN" sz="2600" dirty="0" smtClean="0">
                <a:solidFill>
                  <a:schemeClr val="accent5"/>
                </a:solidFill>
                <a:latin typeface="楷体" pitchFamily="49" charset="-122"/>
                <a:ea typeface="楷体" pitchFamily="49" charset="-122"/>
              </a:rPr>
              <a:t> </a:t>
            </a:r>
            <a:r>
              <a:rPr lang="en-US" altLang="zh-CN" sz="2600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I</a:t>
            </a:r>
            <a:r>
              <a:rPr lang="zh-CN" altLang="en-US" sz="2600" dirty="0" smtClean="0">
                <a:latin typeface="楷体" pitchFamily="49" charset="-122"/>
                <a:ea typeface="楷体" pitchFamily="49" charset="-122"/>
              </a:rPr>
              <a:t>表示</a:t>
            </a:r>
            <a:r>
              <a:rPr lang="zh-CN" altLang="en-US" sz="2600" b="1" dirty="0">
                <a:solidFill>
                  <a:schemeClr val="accent5"/>
                </a:solidFill>
                <a:latin typeface="楷体" pitchFamily="49" charset="-122"/>
                <a:ea typeface="楷体" pitchFamily="49" charset="-122"/>
              </a:rPr>
              <a:t>光照强度</a:t>
            </a:r>
            <a:r>
              <a:rPr lang="zh-CN" altLang="en-US" sz="2600" dirty="0">
                <a:latin typeface="楷体" pitchFamily="49" charset="-122"/>
                <a:ea typeface="楷体" pitchFamily="49" charset="-122"/>
              </a:rPr>
              <a:t>或称为</a:t>
            </a:r>
            <a:r>
              <a:rPr lang="zh-CN" altLang="en-US" sz="2600" b="1" dirty="0">
                <a:solidFill>
                  <a:schemeClr val="accent5"/>
                </a:solidFill>
                <a:latin typeface="楷体" pitchFamily="49" charset="-122"/>
                <a:ea typeface="楷体" pitchFamily="49" charset="-122"/>
              </a:rPr>
              <a:t>亮度</a:t>
            </a:r>
            <a:r>
              <a:rPr lang="zh-CN" altLang="en-US" sz="2600" dirty="0">
                <a:latin typeface="楷体" pitchFamily="49" charset="-122"/>
                <a:ea typeface="楷体" pitchFamily="49" charset="-122"/>
              </a:rPr>
              <a:t>，它确定了像素的整体亮度，而不管其颜色是什么。</a:t>
            </a:r>
          </a:p>
        </p:txBody>
      </p:sp>
      <p:sp>
        <p:nvSpPr>
          <p:cNvPr id="745476" name="Rectangle 4"/>
          <p:cNvSpPr>
            <a:spLocks noChangeArrowheads="1"/>
          </p:cNvSpPr>
          <p:nvPr/>
        </p:nvSpPr>
        <p:spPr bwMode="auto">
          <a:xfrm>
            <a:off x="1835150" y="4388423"/>
            <a:ext cx="5256213" cy="792162"/>
          </a:xfrm>
          <a:prstGeom prst="rect">
            <a:avLst/>
          </a:prstGeom>
          <a:gradFill rotWithShape="0">
            <a:gsLst>
              <a:gs pos="0">
                <a:schemeClr val="bg1">
                  <a:gamma/>
                  <a:shade val="0"/>
                  <a:invGamma/>
                </a:schemeClr>
              </a:gs>
              <a:gs pos="100000">
                <a:schemeClr val="bg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45477" name="Text Box 5"/>
          <p:cNvSpPr txBox="1">
            <a:spLocks noChangeArrowheads="1"/>
          </p:cNvSpPr>
          <p:nvPr/>
        </p:nvSpPr>
        <p:spPr bwMode="auto">
          <a:xfrm>
            <a:off x="2771775" y="5252023"/>
            <a:ext cx="3600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latin typeface="Arial" charset="0"/>
              </a:rPr>
              <a:t>I:    </a:t>
            </a:r>
            <a:r>
              <a:rPr lang="zh-CN" altLang="en-US" b="1">
                <a:latin typeface="黑体" pitchFamily="2" charset="-122"/>
                <a:ea typeface="黑体" pitchFamily="2" charset="-122"/>
              </a:rPr>
              <a:t>小        大</a:t>
            </a:r>
          </a:p>
        </p:txBody>
      </p:sp>
      <p:sp>
        <p:nvSpPr>
          <p:cNvPr id="745478" name="Line 6"/>
          <p:cNvSpPr>
            <a:spLocks noChangeShapeType="1"/>
          </p:cNvSpPr>
          <p:nvPr/>
        </p:nvSpPr>
        <p:spPr bwMode="auto">
          <a:xfrm>
            <a:off x="3779838" y="5467923"/>
            <a:ext cx="360362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zh-CN" altLang="en-US"/>
          </a:p>
        </p:txBody>
      </p:sp>
      <p:sp>
        <p:nvSpPr>
          <p:cNvPr id="7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932" name="Rectangle 4"/>
          <p:cNvSpPr>
            <a:spLocks noChangeArrowheads="1"/>
          </p:cNvSpPr>
          <p:nvPr/>
        </p:nvSpPr>
        <p:spPr bwMode="auto">
          <a:xfrm>
            <a:off x="641612" y="466824"/>
            <a:ext cx="7488238" cy="98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altLang="zh-CN" sz="36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HSI</a:t>
            </a:r>
            <a:r>
              <a:rPr lang="zh-CN" altLang="en-US" sz="36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色系 ：亮度</a:t>
            </a:r>
            <a:r>
              <a:rPr lang="en-US" altLang="zh-CN" sz="36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I</a:t>
            </a:r>
            <a:r>
              <a:rPr lang="zh-CN" altLang="en-US" sz="36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效果示意图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2339975" y="4005263"/>
            <a:ext cx="4321175" cy="1800225"/>
            <a:chOff x="1383" y="2840"/>
            <a:chExt cx="2722" cy="1361"/>
          </a:xfrm>
        </p:grpSpPr>
        <p:sp>
          <p:nvSpPr>
            <p:cNvPr id="508939" name="Rectangle 11"/>
            <p:cNvSpPr>
              <a:spLocks noChangeArrowheads="1"/>
            </p:cNvSpPr>
            <p:nvPr/>
          </p:nvSpPr>
          <p:spPr bwMode="auto">
            <a:xfrm>
              <a:off x="2744" y="2840"/>
              <a:ext cx="1361" cy="1360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0000">
                    <a:gamma/>
                    <a:tint val="0"/>
                    <a:invGamma/>
                  </a:srgbClr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08940" name="Rectangle 12"/>
            <p:cNvSpPr>
              <a:spLocks noChangeArrowheads="1"/>
            </p:cNvSpPr>
            <p:nvPr/>
          </p:nvSpPr>
          <p:spPr bwMode="auto">
            <a:xfrm>
              <a:off x="1383" y="2840"/>
              <a:ext cx="1361" cy="1361"/>
            </a:xfrm>
            <a:prstGeom prst="rect">
              <a:avLst/>
            </a:prstGeom>
            <a:gradFill rotWithShape="1">
              <a:gsLst>
                <a:gs pos="0">
                  <a:srgbClr val="FF3300">
                    <a:gamma/>
                    <a:shade val="0"/>
                    <a:invGamma/>
                  </a:srgbClr>
                </a:gs>
                <a:gs pos="100000">
                  <a:srgbClr val="FF3300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2339975" y="1773238"/>
            <a:ext cx="4319588" cy="1800225"/>
            <a:chOff x="1020" y="1207"/>
            <a:chExt cx="2721" cy="1361"/>
          </a:xfrm>
        </p:grpSpPr>
        <p:sp>
          <p:nvSpPr>
            <p:cNvPr id="508936" name="Rectangle 8"/>
            <p:cNvSpPr>
              <a:spLocks noChangeArrowheads="1"/>
            </p:cNvSpPr>
            <p:nvPr/>
          </p:nvSpPr>
          <p:spPr bwMode="auto">
            <a:xfrm>
              <a:off x="1020" y="1207"/>
              <a:ext cx="1360" cy="1361"/>
            </a:xfrm>
            <a:prstGeom prst="rect">
              <a:avLst/>
            </a:prstGeom>
            <a:gradFill rotWithShape="1">
              <a:gsLst>
                <a:gs pos="0">
                  <a:srgbClr val="FFCCFF">
                    <a:gamma/>
                    <a:shade val="0"/>
                    <a:invGamma/>
                  </a:srgbClr>
                </a:gs>
                <a:gs pos="100000">
                  <a:srgbClr val="FFCCFF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08942" name="Rectangle 14"/>
            <p:cNvSpPr>
              <a:spLocks noChangeArrowheads="1"/>
            </p:cNvSpPr>
            <p:nvPr/>
          </p:nvSpPr>
          <p:spPr bwMode="auto">
            <a:xfrm>
              <a:off x="2381" y="1207"/>
              <a:ext cx="1360" cy="1361"/>
            </a:xfrm>
            <a:prstGeom prst="rect">
              <a:avLst/>
            </a:prstGeom>
            <a:gradFill rotWithShape="1">
              <a:gsLst>
                <a:gs pos="0">
                  <a:srgbClr val="FFCCFF"/>
                </a:gs>
                <a:gs pos="100000">
                  <a:srgbClr val="FFCCFF">
                    <a:gamma/>
                    <a:tint val="0"/>
                    <a:invGamma/>
                  </a:srgbClr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9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2" name="Rectangle 12"/>
          <p:cNvSpPr>
            <a:spLocks noGrp="1" noChangeArrowheads="1"/>
          </p:cNvSpPr>
          <p:nvPr>
            <p:ph type="title"/>
          </p:nvPr>
        </p:nvSpPr>
        <p:spPr>
          <a:xfrm>
            <a:off x="529752" y="560455"/>
            <a:ext cx="5400675" cy="1065212"/>
          </a:xfrm>
        </p:spPr>
        <p:txBody>
          <a:bodyPr>
            <a:normAutofit/>
          </a:bodyPr>
          <a:lstStyle/>
          <a:p>
            <a:r>
              <a:rPr lang="en-US" altLang="zh-CN" sz="36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HSI</a:t>
            </a:r>
            <a:r>
              <a:rPr lang="zh-CN" altLang="en-US" sz="36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色系： 色度分量</a:t>
            </a:r>
            <a:r>
              <a:rPr lang="en-US" altLang="zh-CN" sz="36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H</a:t>
            </a:r>
          </a:p>
        </p:txBody>
      </p:sp>
      <p:sp>
        <p:nvSpPr>
          <p:cNvPr id="4505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76497" y="1852950"/>
            <a:ext cx="7896294" cy="1800225"/>
          </a:xfrm>
          <a:ln w="38100" cmpd="dbl">
            <a:noFill/>
          </a:ln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Font typeface="Wingdings" pitchFamily="2" charset="2"/>
              <a:buChar char="n"/>
            </a:pPr>
            <a:r>
              <a:rPr lang="en-US" altLang="zh-CN" sz="2600" dirty="0" smtClean="0">
                <a:solidFill>
                  <a:schemeClr val="accent5"/>
                </a:solidFill>
                <a:latin typeface="楷体" pitchFamily="49" charset="-122"/>
                <a:ea typeface="楷体" pitchFamily="49" charset="-122"/>
              </a:rPr>
              <a:t> </a:t>
            </a:r>
            <a:r>
              <a:rPr lang="en-US" altLang="zh-CN" sz="2600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H</a:t>
            </a:r>
            <a:r>
              <a:rPr lang="zh-CN" altLang="en-US" sz="2600" dirty="0" smtClean="0">
                <a:latin typeface="楷体" pitchFamily="49" charset="-122"/>
                <a:ea typeface="楷体" pitchFamily="49" charset="-122"/>
              </a:rPr>
              <a:t>表示</a:t>
            </a:r>
            <a:r>
              <a:rPr lang="zh-CN" altLang="en-US" sz="2600" dirty="0">
                <a:latin typeface="楷体" pitchFamily="49" charset="-122"/>
                <a:ea typeface="楷体" pitchFamily="49" charset="-122"/>
              </a:rPr>
              <a:t>色度，由角度</a:t>
            </a:r>
            <a:r>
              <a:rPr lang="zh-CN" altLang="en-US" sz="2600" dirty="0" smtClean="0">
                <a:latin typeface="楷体" pitchFamily="49" charset="-122"/>
                <a:ea typeface="楷体" pitchFamily="49" charset="-122"/>
              </a:rPr>
              <a:t>表示，反映</a:t>
            </a:r>
            <a:r>
              <a:rPr lang="zh-CN" altLang="en-US" sz="2600" dirty="0">
                <a:latin typeface="楷体" pitchFamily="49" charset="-122"/>
                <a:ea typeface="楷体" pitchFamily="49" charset="-122"/>
              </a:rPr>
              <a:t>了该颜色最</a:t>
            </a:r>
            <a:r>
              <a:rPr lang="zh-CN" altLang="en-US" sz="2600" dirty="0" smtClean="0">
                <a:latin typeface="楷体" pitchFamily="49" charset="-122"/>
                <a:ea typeface="楷体" pitchFamily="49" charset="-122"/>
              </a:rPr>
              <a:t>接近的</a:t>
            </a:r>
            <a:r>
              <a:rPr lang="zh-CN" altLang="en-US" sz="2600" dirty="0">
                <a:latin typeface="楷体" pitchFamily="49" charset="-122"/>
                <a:ea typeface="楷体" pitchFamily="49" charset="-122"/>
              </a:rPr>
              <a:t>光谱波长。</a:t>
            </a:r>
            <a:r>
              <a:rPr lang="en-US" altLang="zh-CN" sz="2600" dirty="0">
                <a:latin typeface="楷体" pitchFamily="49" charset="-122"/>
                <a:ea typeface="楷体" pitchFamily="49" charset="-122"/>
              </a:rPr>
              <a:t>0</a:t>
            </a:r>
            <a:r>
              <a:rPr lang="en-US" altLang="zh-CN" sz="2600" baseline="30000" dirty="0">
                <a:latin typeface="楷体" pitchFamily="49" charset="-122"/>
                <a:ea typeface="楷体" pitchFamily="49" charset="-122"/>
              </a:rPr>
              <a:t>o</a:t>
            </a:r>
            <a:r>
              <a:rPr lang="zh-CN" altLang="en-US" sz="2600" dirty="0">
                <a:latin typeface="楷体" pitchFamily="49" charset="-122"/>
                <a:ea typeface="楷体" pitchFamily="49" charset="-122"/>
              </a:rPr>
              <a:t>为红色，</a:t>
            </a:r>
            <a:r>
              <a:rPr lang="en-US" altLang="zh-CN" sz="2600" dirty="0">
                <a:latin typeface="楷体" pitchFamily="49" charset="-122"/>
                <a:ea typeface="楷体" pitchFamily="49" charset="-122"/>
              </a:rPr>
              <a:t>120</a:t>
            </a:r>
            <a:r>
              <a:rPr lang="en-US" altLang="zh-CN" sz="2600" baseline="30000" dirty="0">
                <a:latin typeface="楷体" pitchFamily="49" charset="-122"/>
                <a:ea typeface="楷体" pitchFamily="49" charset="-122"/>
              </a:rPr>
              <a:t>o</a:t>
            </a:r>
            <a:r>
              <a:rPr lang="zh-CN" altLang="en-US" sz="2600" dirty="0">
                <a:latin typeface="楷体" pitchFamily="49" charset="-122"/>
                <a:ea typeface="楷体" pitchFamily="49" charset="-122"/>
              </a:rPr>
              <a:t>为绿色，</a:t>
            </a:r>
            <a:r>
              <a:rPr lang="en-US" altLang="zh-CN" sz="2600" dirty="0">
                <a:latin typeface="楷体" pitchFamily="49" charset="-122"/>
                <a:ea typeface="楷体" pitchFamily="49" charset="-122"/>
              </a:rPr>
              <a:t>240</a:t>
            </a:r>
            <a:r>
              <a:rPr lang="en-US" altLang="zh-CN" sz="2600" baseline="30000" dirty="0">
                <a:latin typeface="楷体" pitchFamily="49" charset="-122"/>
                <a:ea typeface="楷体" pitchFamily="49" charset="-122"/>
              </a:rPr>
              <a:t>o</a:t>
            </a:r>
            <a:r>
              <a:rPr lang="zh-CN" altLang="en-US" sz="2600" dirty="0">
                <a:latin typeface="楷体" pitchFamily="49" charset="-122"/>
                <a:ea typeface="楷体" pitchFamily="49" charset="-122"/>
              </a:rPr>
              <a:t>为</a:t>
            </a:r>
            <a:r>
              <a:rPr lang="zh-CN" altLang="en-US" sz="2600" dirty="0" smtClean="0">
                <a:latin typeface="楷体" pitchFamily="49" charset="-122"/>
                <a:ea typeface="楷体" pitchFamily="49" charset="-122"/>
              </a:rPr>
              <a:t>蓝色</a:t>
            </a:r>
            <a:endParaRPr lang="zh-CN" altLang="en-US" sz="2600" dirty="0">
              <a:latin typeface="楷体" pitchFamily="49" charset="-122"/>
              <a:ea typeface="楷体" pitchFamily="49" charset="-122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815694" y="3673053"/>
            <a:ext cx="2159000" cy="2159000"/>
            <a:chOff x="2304" y="2979"/>
            <a:chExt cx="1056" cy="864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2304" y="2979"/>
              <a:ext cx="1056" cy="864"/>
              <a:chOff x="2304" y="2880"/>
              <a:chExt cx="1056" cy="864"/>
            </a:xfrm>
          </p:grpSpPr>
          <p:sp>
            <p:nvSpPr>
              <p:cNvPr id="450566" name="Oval 6"/>
              <p:cNvSpPr>
                <a:spLocks noChangeArrowheads="1"/>
              </p:cNvSpPr>
              <p:nvPr/>
            </p:nvSpPr>
            <p:spPr bwMode="auto">
              <a:xfrm>
                <a:off x="2304" y="2880"/>
                <a:ext cx="1056" cy="864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50567" name="Line 7"/>
              <p:cNvSpPr>
                <a:spLocks noChangeShapeType="1"/>
              </p:cNvSpPr>
              <p:nvPr/>
            </p:nvSpPr>
            <p:spPr bwMode="auto">
              <a:xfrm>
                <a:off x="2832" y="3312"/>
                <a:ext cx="528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450568" name="Line 8"/>
              <p:cNvSpPr>
                <a:spLocks noChangeShapeType="1"/>
              </p:cNvSpPr>
              <p:nvPr/>
            </p:nvSpPr>
            <p:spPr bwMode="auto">
              <a:xfrm flipH="1" flipV="1">
                <a:off x="2496" y="3024"/>
                <a:ext cx="336" cy="288"/>
              </a:xfrm>
              <a:prstGeom prst="line">
                <a:avLst/>
              </a:prstGeom>
              <a:noFill/>
              <a:ln w="38100">
                <a:solidFill>
                  <a:srgbClr val="00FF00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450569" name="Line 9"/>
              <p:cNvSpPr>
                <a:spLocks noChangeShapeType="1"/>
              </p:cNvSpPr>
              <p:nvPr/>
            </p:nvSpPr>
            <p:spPr bwMode="auto">
              <a:xfrm flipH="1">
                <a:off x="2592" y="3312"/>
                <a:ext cx="240" cy="384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</p:grpSp>
        <p:sp>
          <p:nvSpPr>
            <p:cNvPr id="450570" name="Line 10"/>
            <p:cNvSpPr>
              <a:spLocks noChangeShapeType="1"/>
            </p:cNvSpPr>
            <p:nvPr/>
          </p:nvSpPr>
          <p:spPr bwMode="auto">
            <a:xfrm>
              <a:off x="2835" y="3430"/>
              <a:ext cx="272" cy="363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</p:grpSp>
      <p:pic>
        <p:nvPicPr>
          <p:cNvPr id="450573" name="Picture 13" descr="未命名"/>
          <p:cNvPicPr>
            <a:picLocks noGrp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44707" y="3815928"/>
            <a:ext cx="1957387" cy="1978025"/>
          </a:xfrm>
          <a:noFill/>
          <a:ln/>
        </p:spPr>
      </p:pic>
      <p:sp>
        <p:nvSpPr>
          <p:cNvPr id="12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50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02" name="Rectangle 2"/>
          <p:cNvSpPr>
            <a:spLocks noGrp="1" noChangeArrowheads="1"/>
          </p:cNvSpPr>
          <p:nvPr>
            <p:ph type="title"/>
          </p:nvPr>
        </p:nvSpPr>
        <p:spPr>
          <a:xfrm>
            <a:off x="515566" y="476250"/>
            <a:ext cx="8017247" cy="863600"/>
          </a:xfrm>
        </p:spPr>
        <p:txBody>
          <a:bodyPr>
            <a:noAutofit/>
          </a:bodyPr>
          <a:lstStyle/>
          <a:p>
            <a:r>
              <a:rPr lang="en-US" altLang="zh-CN" sz="36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HSI</a:t>
            </a:r>
            <a:r>
              <a:rPr lang="zh-CN" altLang="en-US" sz="36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色系： 色度</a:t>
            </a:r>
            <a:r>
              <a:rPr lang="en-US" altLang="zh-CN" sz="36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H</a:t>
            </a:r>
            <a:r>
              <a:rPr lang="zh-CN" altLang="en-US" sz="36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效果示意图</a:t>
            </a: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1476375" y="1773238"/>
            <a:ext cx="1439863" cy="1806575"/>
            <a:chOff x="884" y="1253"/>
            <a:chExt cx="907" cy="1138"/>
          </a:xfrm>
        </p:grpSpPr>
        <p:sp>
          <p:nvSpPr>
            <p:cNvPr id="512015" name="Rectangle 15"/>
            <p:cNvSpPr>
              <a:spLocks noChangeAspect="1" noChangeArrowheads="1"/>
            </p:cNvSpPr>
            <p:nvPr/>
          </p:nvSpPr>
          <p:spPr bwMode="auto">
            <a:xfrm>
              <a:off x="884" y="1253"/>
              <a:ext cx="907" cy="907"/>
            </a:xfrm>
            <a:prstGeom prst="rect">
              <a:avLst/>
            </a:prstGeom>
            <a:solidFill>
              <a:srgbClr val="F0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12020" name="Text Box 20"/>
            <p:cNvSpPr txBox="1">
              <a:spLocks noChangeArrowheads="1"/>
            </p:cNvSpPr>
            <p:nvPr/>
          </p:nvSpPr>
          <p:spPr bwMode="auto">
            <a:xfrm>
              <a:off x="1066" y="2160"/>
              <a:ext cx="54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b="1">
                  <a:latin typeface="Arial" charset="0"/>
                </a:rPr>
                <a:t>H=0</a:t>
              </a:r>
              <a:r>
                <a:rPr lang="en-US" altLang="zh-CN" b="1">
                  <a:latin typeface="Arial" charset="0"/>
                  <a:cs typeface="Arial" charset="0"/>
                </a:rPr>
                <a:t>º</a:t>
              </a:r>
            </a:p>
          </p:txBody>
        </p:sp>
      </p:grp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3924300" y="1773238"/>
            <a:ext cx="1439863" cy="1835150"/>
            <a:chOff x="2245" y="1162"/>
            <a:chExt cx="907" cy="1156"/>
          </a:xfrm>
        </p:grpSpPr>
        <p:sp>
          <p:nvSpPr>
            <p:cNvPr id="512016" name="Rectangle 16"/>
            <p:cNvSpPr>
              <a:spLocks noChangeAspect="1" noChangeArrowheads="1"/>
            </p:cNvSpPr>
            <p:nvPr/>
          </p:nvSpPr>
          <p:spPr bwMode="auto">
            <a:xfrm>
              <a:off x="2245" y="1162"/>
              <a:ext cx="907" cy="907"/>
            </a:xfrm>
            <a:prstGeom prst="rect">
              <a:avLst/>
            </a:prstGeom>
            <a:solidFill>
              <a:srgbClr val="F0F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12021" name="Text Box 21"/>
            <p:cNvSpPr txBox="1">
              <a:spLocks noChangeArrowheads="1"/>
            </p:cNvSpPr>
            <p:nvPr/>
          </p:nvSpPr>
          <p:spPr bwMode="auto">
            <a:xfrm>
              <a:off x="2426" y="2087"/>
              <a:ext cx="54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b="1">
                  <a:latin typeface="Arial" charset="0"/>
                </a:rPr>
                <a:t>H=60</a:t>
              </a:r>
              <a:r>
                <a:rPr lang="en-US" altLang="zh-CN" b="1">
                  <a:latin typeface="Arial" charset="0"/>
                  <a:cs typeface="Arial" charset="0"/>
                </a:rPr>
                <a:t>º</a:t>
              </a:r>
            </a:p>
          </p:txBody>
        </p:sp>
      </p:grp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6156325" y="1773238"/>
            <a:ext cx="1439863" cy="1806575"/>
            <a:chOff x="3696" y="1117"/>
            <a:chExt cx="907" cy="1138"/>
          </a:xfrm>
        </p:grpSpPr>
        <p:sp>
          <p:nvSpPr>
            <p:cNvPr id="512012" name="Rectangle 12"/>
            <p:cNvSpPr>
              <a:spLocks noChangeAspect="1" noChangeArrowheads="1"/>
            </p:cNvSpPr>
            <p:nvPr/>
          </p:nvSpPr>
          <p:spPr bwMode="auto">
            <a:xfrm>
              <a:off x="3696" y="1117"/>
              <a:ext cx="907" cy="907"/>
            </a:xfrm>
            <a:prstGeom prst="rect">
              <a:avLst/>
            </a:prstGeom>
            <a:solidFill>
              <a:srgbClr val="00F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12022" name="Text Box 22"/>
            <p:cNvSpPr txBox="1">
              <a:spLocks noChangeArrowheads="1"/>
            </p:cNvSpPr>
            <p:nvPr/>
          </p:nvSpPr>
          <p:spPr bwMode="auto">
            <a:xfrm>
              <a:off x="3833" y="2024"/>
              <a:ext cx="68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b="1">
                  <a:latin typeface="Arial" charset="0"/>
                </a:rPr>
                <a:t>H=120</a:t>
              </a:r>
              <a:r>
                <a:rPr lang="en-US" altLang="zh-CN" b="1">
                  <a:latin typeface="Arial" charset="0"/>
                  <a:cs typeface="Arial" charset="0"/>
                </a:rPr>
                <a:t>º</a:t>
              </a:r>
            </a:p>
          </p:txBody>
        </p:sp>
      </p:grpSp>
      <p:grpSp>
        <p:nvGrpSpPr>
          <p:cNvPr id="5" name="Group 32"/>
          <p:cNvGrpSpPr>
            <a:grpSpLocks/>
          </p:cNvGrpSpPr>
          <p:nvPr/>
        </p:nvGrpSpPr>
        <p:grpSpPr bwMode="auto">
          <a:xfrm>
            <a:off x="1476375" y="4005263"/>
            <a:ext cx="1439863" cy="1806575"/>
            <a:chOff x="884" y="2659"/>
            <a:chExt cx="907" cy="1138"/>
          </a:xfrm>
        </p:grpSpPr>
        <p:sp>
          <p:nvSpPr>
            <p:cNvPr id="512017" name="Rectangle 17"/>
            <p:cNvSpPr>
              <a:spLocks noChangeArrowheads="1"/>
            </p:cNvSpPr>
            <p:nvPr/>
          </p:nvSpPr>
          <p:spPr bwMode="auto">
            <a:xfrm>
              <a:off x="884" y="2659"/>
              <a:ext cx="907" cy="907"/>
            </a:xfrm>
            <a:prstGeom prst="rect">
              <a:avLst/>
            </a:prstGeom>
            <a:solidFill>
              <a:srgbClr val="00F6F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12023" name="Text Box 23"/>
            <p:cNvSpPr txBox="1">
              <a:spLocks noChangeArrowheads="1"/>
            </p:cNvSpPr>
            <p:nvPr/>
          </p:nvSpPr>
          <p:spPr bwMode="auto">
            <a:xfrm>
              <a:off x="975" y="3566"/>
              <a:ext cx="6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b="1">
                  <a:latin typeface="Arial" charset="0"/>
                </a:rPr>
                <a:t>H=180</a:t>
              </a:r>
              <a:r>
                <a:rPr lang="en-US" altLang="zh-CN" b="1">
                  <a:latin typeface="Arial" charset="0"/>
                  <a:cs typeface="Arial" charset="0"/>
                </a:rPr>
                <a:t>º</a:t>
              </a:r>
            </a:p>
          </p:txBody>
        </p:sp>
      </p:grpSp>
      <p:grpSp>
        <p:nvGrpSpPr>
          <p:cNvPr id="6" name="Group 31"/>
          <p:cNvGrpSpPr>
            <a:grpSpLocks/>
          </p:cNvGrpSpPr>
          <p:nvPr/>
        </p:nvGrpSpPr>
        <p:grpSpPr bwMode="auto">
          <a:xfrm>
            <a:off x="3924300" y="4005263"/>
            <a:ext cx="1439863" cy="1806575"/>
            <a:chOff x="2245" y="2659"/>
            <a:chExt cx="907" cy="1138"/>
          </a:xfrm>
        </p:grpSpPr>
        <p:sp>
          <p:nvSpPr>
            <p:cNvPr id="512018" name="Rectangle 18"/>
            <p:cNvSpPr>
              <a:spLocks noChangeArrowheads="1"/>
            </p:cNvSpPr>
            <p:nvPr/>
          </p:nvSpPr>
          <p:spPr bwMode="auto">
            <a:xfrm>
              <a:off x="2245" y="2659"/>
              <a:ext cx="907" cy="907"/>
            </a:xfrm>
            <a:prstGeom prst="rect">
              <a:avLst/>
            </a:prstGeom>
            <a:solidFill>
              <a:srgbClr val="0000F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12024" name="Text Box 24"/>
            <p:cNvSpPr txBox="1">
              <a:spLocks noChangeArrowheads="1"/>
            </p:cNvSpPr>
            <p:nvPr/>
          </p:nvSpPr>
          <p:spPr bwMode="auto">
            <a:xfrm>
              <a:off x="2372" y="3566"/>
              <a:ext cx="68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b="1">
                  <a:latin typeface="Arial" charset="0"/>
                </a:rPr>
                <a:t>H=240</a:t>
              </a:r>
              <a:r>
                <a:rPr lang="en-US" altLang="zh-CN" b="1">
                  <a:latin typeface="Arial" charset="0"/>
                  <a:cs typeface="Arial" charset="0"/>
                </a:rPr>
                <a:t>º</a:t>
              </a:r>
            </a:p>
          </p:txBody>
        </p:sp>
      </p:grpSp>
      <p:grpSp>
        <p:nvGrpSpPr>
          <p:cNvPr id="7" name="Group 30"/>
          <p:cNvGrpSpPr>
            <a:grpSpLocks/>
          </p:cNvGrpSpPr>
          <p:nvPr/>
        </p:nvGrpSpPr>
        <p:grpSpPr bwMode="auto">
          <a:xfrm>
            <a:off x="6156325" y="4005263"/>
            <a:ext cx="1439863" cy="1806575"/>
            <a:chOff x="3606" y="2659"/>
            <a:chExt cx="907" cy="1138"/>
          </a:xfrm>
        </p:grpSpPr>
        <p:sp>
          <p:nvSpPr>
            <p:cNvPr id="512019" name="Rectangle 19"/>
            <p:cNvSpPr>
              <a:spLocks noChangeArrowheads="1"/>
            </p:cNvSpPr>
            <p:nvPr/>
          </p:nvSpPr>
          <p:spPr bwMode="auto">
            <a:xfrm>
              <a:off x="3606" y="2659"/>
              <a:ext cx="907" cy="907"/>
            </a:xfrm>
            <a:prstGeom prst="rect">
              <a:avLst/>
            </a:prstGeom>
            <a:solidFill>
              <a:srgbClr val="F600F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12025" name="Text Box 25"/>
            <p:cNvSpPr txBox="1">
              <a:spLocks noChangeArrowheads="1"/>
            </p:cNvSpPr>
            <p:nvPr/>
          </p:nvSpPr>
          <p:spPr bwMode="auto">
            <a:xfrm>
              <a:off x="3688" y="3566"/>
              <a:ext cx="6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b="1">
                  <a:latin typeface="Arial" charset="0"/>
                </a:rPr>
                <a:t>H=300</a:t>
              </a:r>
              <a:r>
                <a:rPr lang="en-US" altLang="zh-CN" b="1">
                  <a:latin typeface="Arial" charset="0"/>
                  <a:cs typeface="Arial" charset="0"/>
                </a:rPr>
                <a:t>º</a:t>
              </a:r>
            </a:p>
          </p:txBody>
        </p:sp>
      </p:grpSp>
      <p:sp>
        <p:nvSpPr>
          <p:cNvPr id="21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8509" y="1818839"/>
            <a:ext cx="8139923" cy="2879725"/>
          </a:xfrm>
          <a:ln w="76200" cmpd="tri">
            <a:noFill/>
          </a:ln>
        </p:spPr>
        <p:txBody>
          <a:bodyPr/>
          <a:lstStyle/>
          <a:p>
            <a:pPr>
              <a:lnSpc>
                <a:spcPct val="120000"/>
              </a:lnSpc>
              <a:buFont typeface="Wingdings" pitchFamily="2" charset="2"/>
              <a:buChar char="n"/>
            </a:pPr>
            <a:r>
              <a:rPr lang="en-US" altLang="zh-CN" sz="2800" dirty="0" smtClean="0">
                <a:solidFill>
                  <a:schemeClr val="accent5"/>
                </a:solidFill>
                <a:latin typeface="楷体" pitchFamily="49" charset="-122"/>
                <a:ea typeface="楷体" pitchFamily="49" charset="-122"/>
              </a:rPr>
              <a:t> </a:t>
            </a:r>
            <a:r>
              <a:rPr lang="en-US" altLang="zh-CN" sz="2800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S</a:t>
            </a:r>
            <a:r>
              <a:rPr lang="zh-CN" altLang="en-US" sz="2800" dirty="0" smtClean="0">
                <a:latin typeface="楷体" pitchFamily="49" charset="-122"/>
                <a:ea typeface="楷体" pitchFamily="49" charset="-122"/>
              </a:rPr>
              <a:t>表示</a:t>
            </a:r>
            <a:r>
              <a:rPr lang="zh-CN" altLang="en-US" sz="2800" dirty="0">
                <a:latin typeface="楷体" pitchFamily="49" charset="-122"/>
                <a:ea typeface="楷体" pitchFamily="49" charset="-122"/>
              </a:rPr>
              <a:t>饱和度，饱和度参数是色环的原点到彩色点的</a:t>
            </a:r>
            <a:r>
              <a:rPr lang="zh-CN" altLang="en-US" sz="2800" b="1" dirty="0">
                <a:solidFill>
                  <a:schemeClr val="accent5"/>
                </a:solidFill>
                <a:latin typeface="楷体" pitchFamily="49" charset="-122"/>
                <a:ea typeface="楷体" pitchFamily="49" charset="-122"/>
              </a:rPr>
              <a:t>半径长度</a:t>
            </a:r>
            <a:r>
              <a:rPr lang="zh-CN" altLang="en-US" sz="2800" dirty="0">
                <a:latin typeface="楷体" pitchFamily="49" charset="-122"/>
                <a:ea typeface="楷体" pitchFamily="49" charset="-122"/>
              </a:rPr>
              <a:t>。</a:t>
            </a:r>
          </a:p>
          <a:p>
            <a:pPr>
              <a:lnSpc>
                <a:spcPct val="120000"/>
              </a:lnSpc>
              <a:buFont typeface="Wingdings" pitchFamily="2" charset="2"/>
              <a:buChar char="n"/>
            </a:pPr>
            <a:r>
              <a:rPr lang="zh-CN" altLang="en-US" sz="2800" dirty="0" smtClean="0">
                <a:solidFill>
                  <a:schemeClr val="accent5"/>
                </a:solidFill>
                <a:latin typeface="楷体" pitchFamily="49" charset="-122"/>
                <a:ea typeface="楷体" pitchFamily="49" charset="-122"/>
              </a:rPr>
              <a:t> </a:t>
            </a:r>
            <a:r>
              <a:rPr lang="zh-CN" altLang="en-US" sz="2800" dirty="0" smtClean="0">
                <a:latin typeface="楷体" pitchFamily="49" charset="-122"/>
                <a:ea typeface="楷体" pitchFamily="49" charset="-122"/>
              </a:rPr>
              <a:t>在</a:t>
            </a:r>
            <a:r>
              <a:rPr lang="zh-CN" altLang="en-US" sz="2800" dirty="0">
                <a:latin typeface="楷体" pitchFamily="49" charset="-122"/>
                <a:ea typeface="楷体" pitchFamily="49" charset="-122"/>
              </a:rPr>
              <a:t>环的外围圆周是纯的或称饱和的颜色，其饱和度值为</a:t>
            </a:r>
            <a:r>
              <a:rPr lang="en-US" altLang="zh-CN" sz="2800" dirty="0">
                <a:latin typeface="楷体" pitchFamily="49" charset="-122"/>
                <a:ea typeface="楷体" pitchFamily="49" charset="-122"/>
              </a:rPr>
              <a:t>1</a:t>
            </a:r>
            <a:r>
              <a:rPr lang="zh-CN" altLang="en-US" sz="2800" dirty="0">
                <a:latin typeface="楷体" pitchFamily="49" charset="-122"/>
                <a:ea typeface="楷体" pitchFamily="49" charset="-122"/>
              </a:rPr>
              <a:t>。在中心是中性（灰）色，即饱和度为</a:t>
            </a:r>
            <a:r>
              <a:rPr lang="en-US" altLang="zh-CN" sz="2800" dirty="0">
                <a:latin typeface="楷体" pitchFamily="49" charset="-122"/>
                <a:ea typeface="楷体" pitchFamily="49" charset="-122"/>
              </a:rPr>
              <a:t>0</a:t>
            </a:r>
            <a:r>
              <a:rPr lang="zh-CN" altLang="en-US" sz="2800" dirty="0">
                <a:latin typeface="楷体" pitchFamily="49" charset="-122"/>
                <a:ea typeface="楷体" pitchFamily="49" charset="-122"/>
              </a:rPr>
              <a:t>。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3882284" y="4758940"/>
            <a:ext cx="1439862" cy="1295400"/>
            <a:chOff x="1973" y="3113"/>
            <a:chExt cx="907" cy="816"/>
          </a:xfrm>
        </p:grpSpPr>
        <p:sp>
          <p:nvSpPr>
            <p:cNvPr id="451588" name="Oval 4"/>
            <p:cNvSpPr>
              <a:spLocks noChangeArrowheads="1"/>
            </p:cNvSpPr>
            <p:nvPr/>
          </p:nvSpPr>
          <p:spPr bwMode="auto">
            <a:xfrm>
              <a:off x="1973" y="3113"/>
              <a:ext cx="907" cy="81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1589" name="Line 5"/>
            <p:cNvSpPr>
              <a:spLocks noChangeShapeType="1"/>
            </p:cNvSpPr>
            <p:nvPr/>
          </p:nvSpPr>
          <p:spPr bwMode="auto">
            <a:xfrm flipV="1">
              <a:off x="2426" y="3113"/>
              <a:ext cx="136" cy="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51590" name="Oval 6"/>
            <p:cNvSpPr>
              <a:spLocks noChangeArrowheads="1"/>
            </p:cNvSpPr>
            <p:nvPr/>
          </p:nvSpPr>
          <p:spPr bwMode="auto">
            <a:xfrm>
              <a:off x="2399" y="3475"/>
              <a:ext cx="46" cy="4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451591" name="Rectangle 7"/>
          <p:cNvSpPr>
            <a:spLocks noChangeArrowheads="1"/>
          </p:cNvSpPr>
          <p:nvPr/>
        </p:nvSpPr>
        <p:spPr bwMode="auto">
          <a:xfrm>
            <a:off x="2195513" y="1989138"/>
            <a:ext cx="4214812" cy="98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endParaRPr lang="ja-JP" altLang="en-US" sz="2800">
              <a:solidFill>
                <a:srgbClr val="000099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451592" name="Rectangle 8"/>
          <p:cNvSpPr>
            <a:spLocks noGrp="1" noChangeArrowheads="1"/>
          </p:cNvSpPr>
          <p:nvPr>
            <p:ph type="title"/>
          </p:nvPr>
        </p:nvSpPr>
        <p:spPr>
          <a:xfrm>
            <a:off x="437744" y="578458"/>
            <a:ext cx="6284136" cy="746125"/>
          </a:xfrm>
        </p:spPr>
        <p:txBody>
          <a:bodyPr>
            <a:noAutofit/>
          </a:bodyPr>
          <a:lstStyle/>
          <a:p>
            <a:r>
              <a:rPr lang="en-US" altLang="zh-CN" sz="36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HSI</a:t>
            </a:r>
            <a:r>
              <a:rPr lang="zh-CN" altLang="en-US" sz="36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色系 ：饱和度分量</a:t>
            </a:r>
            <a:r>
              <a:rPr lang="en-US" altLang="zh-CN" sz="36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S</a:t>
            </a:r>
          </a:p>
        </p:txBody>
      </p:sp>
      <p:sp>
        <p:nvSpPr>
          <p:cNvPr id="451594" name="Text Box 10"/>
          <p:cNvSpPr txBox="1">
            <a:spLocks noChangeArrowheads="1"/>
          </p:cNvSpPr>
          <p:nvPr/>
        </p:nvSpPr>
        <p:spPr bwMode="auto">
          <a:xfrm>
            <a:off x="4890346" y="4543040"/>
            <a:ext cx="7207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1">
                <a:latin typeface="Arial" charset="0"/>
              </a:rPr>
              <a:t>S</a:t>
            </a:r>
          </a:p>
        </p:txBody>
      </p:sp>
      <p:sp>
        <p:nvSpPr>
          <p:cNvPr id="10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26" name="Rectangle 2"/>
          <p:cNvSpPr>
            <a:spLocks noGrp="1" noChangeArrowheads="1"/>
          </p:cNvSpPr>
          <p:nvPr>
            <p:ph type="title"/>
          </p:nvPr>
        </p:nvSpPr>
        <p:spPr>
          <a:xfrm>
            <a:off x="374819" y="605750"/>
            <a:ext cx="7993062" cy="1079500"/>
          </a:xfrm>
        </p:spPr>
        <p:txBody>
          <a:bodyPr>
            <a:normAutofit/>
          </a:bodyPr>
          <a:lstStyle/>
          <a:p>
            <a:r>
              <a:rPr lang="en-US" altLang="zh-CN" sz="36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HSI</a:t>
            </a:r>
            <a:r>
              <a:rPr lang="zh-CN" altLang="en-US" sz="36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色系：饱和度</a:t>
            </a:r>
            <a:r>
              <a:rPr lang="en-US" altLang="zh-CN" sz="36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S</a:t>
            </a:r>
            <a:r>
              <a:rPr lang="zh-CN" altLang="en-US" sz="36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效果示意图</a:t>
            </a:r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395288" y="2759960"/>
            <a:ext cx="1800225" cy="2238375"/>
            <a:chOff x="249" y="1616"/>
            <a:chExt cx="1134" cy="1410"/>
          </a:xfrm>
        </p:grpSpPr>
        <p:sp>
          <p:nvSpPr>
            <p:cNvPr id="513028" name="Rectangle 4"/>
            <p:cNvSpPr>
              <a:spLocks noChangeAspect="1" noChangeArrowheads="1"/>
            </p:cNvSpPr>
            <p:nvPr/>
          </p:nvSpPr>
          <p:spPr bwMode="auto">
            <a:xfrm>
              <a:off x="249" y="1616"/>
              <a:ext cx="1134" cy="1134"/>
            </a:xfrm>
            <a:prstGeom prst="rect">
              <a:avLst/>
            </a:prstGeom>
            <a:solidFill>
              <a:srgbClr val="787878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13029" name="Text Box 5"/>
            <p:cNvSpPr txBox="1">
              <a:spLocks noChangeArrowheads="1"/>
            </p:cNvSpPr>
            <p:nvPr/>
          </p:nvSpPr>
          <p:spPr bwMode="auto">
            <a:xfrm>
              <a:off x="567" y="2795"/>
              <a:ext cx="54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b="1">
                  <a:latin typeface="Arial" charset="0"/>
                </a:rPr>
                <a:t>S=0</a:t>
              </a:r>
              <a:endParaRPr lang="en-US" altLang="zh-CN" b="1">
                <a:latin typeface="Arial" charset="0"/>
                <a:cs typeface="Arial" charset="0"/>
              </a:endParaRPr>
            </a:p>
          </p:txBody>
        </p:sp>
      </p:grpSp>
      <p:grpSp>
        <p:nvGrpSpPr>
          <p:cNvPr id="3" name="Group 32"/>
          <p:cNvGrpSpPr>
            <a:grpSpLocks/>
          </p:cNvGrpSpPr>
          <p:nvPr/>
        </p:nvGrpSpPr>
        <p:grpSpPr bwMode="auto">
          <a:xfrm>
            <a:off x="6948488" y="2759960"/>
            <a:ext cx="1800225" cy="2238375"/>
            <a:chOff x="4377" y="1616"/>
            <a:chExt cx="1134" cy="1410"/>
          </a:xfrm>
        </p:grpSpPr>
        <p:sp>
          <p:nvSpPr>
            <p:cNvPr id="513043" name="Rectangle 19"/>
            <p:cNvSpPr>
              <a:spLocks noChangeAspect="1" noChangeArrowheads="1"/>
            </p:cNvSpPr>
            <p:nvPr/>
          </p:nvSpPr>
          <p:spPr bwMode="auto">
            <a:xfrm>
              <a:off x="4377" y="1616"/>
              <a:ext cx="1134" cy="1134"/>
            </a:xfrm>
            <a:prstGeom prst="rect">
              <a:avLst/>
            </a:prstGeom>
            <a:solidFill>
              <a:srgbClr val="F600F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13044" name="Text Box 20"/>
            <p:cNvSpPr txBox="1">
              <a:spLocks noChangeArrowheads="1"/>
            </p:cNvSpPr>
            <p:nvPr/>
          </p:nvSpPr>
          <p:spPr bwMode="auto">
            <a:xfrm>
              <a:off x="4649" y="2795"/>
              <a:ext cx="6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b="1">
                  <a:latin typeface="Arial" charset="0"/>
                </a:rPr>
                <a:t>S=1</a:t>
              </a:r>
              <a:endParaRPr lang="en-US" altLang="zh-CN" b="1">
                <a:latin typeface="Arial" charset="0"/>
                <a:cs typeface="Arial" charset="0"/>
              </a:endParaRPr>
            </a:p>
          </p:txBody>
        </p:sp>
      </p:grpSp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2484438" y="2759960"/>
            <a:ext cx="1800225" cy="2238375"/>
            <a:chOff x="2200" y="1253"/>
            <a:chExt cx="1134" cy="1410"/>
          </a:xfrm>
        </p:grpSpPr>
        <p:sp>
          <p:nvSpPr>
            <p:cNvPr id="513048" name="Rectangle 24"/>
            <p:cNvSpPr>
              <a:spLocks noChangeAspect="1" noChangeArrowheads="1"/>
            </p:cNvSpPr>
            <p:nvPr/>
          </p:nvSpPr>
          <p:spPr bwMode="auto">
            <a:xfrm>
              <a:off x="2200" y="1253"/>
              <a:ext cx="1134" cy="1134"/>
            </a:xfrm>
            <a:prstGeom prst="rect">
              <a:avLst/>
            </a:prstGeom>
            <a:solidFill>
              <a:srgbClr val="9C5F9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13049" name="Text Box 25"/>
            <p:cNvSpPr txBox="1">
              <a:spLocks noChangeArrowheads="1"/>
            </p:cNvSpPr>
            <p:nvPr/>
          </p:nvSpPr>
          <p:spPr bwMode="auto">
            <a:xfrm>
              <a:off x="2472" y="2432"/>
              <a:ext cx="6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b="1">
                  <a:latin typeface="Arial" charset="0"/>
                </a:rPr>
                <a:t>S=1/4</a:t>
              </a:r>
              <a:endParaRPr lang="en-US" altLang="zh-CN" b="1">
                <a:latin typeface="Arial" charset="0"/>
                <a:cs typeface="Arial" charset="0"/>
              </a:endParaRPr>
            </a:p>
          </p:txBody>
        </p:sp>
      </p:grpSp>
      <p:grpSp>
        <p:nvGrpSpPr>
          <p:cNvPr id="5" name="Group 31"/>
          <p:cNvGrpSpPr>
            <a:grpSpLocks/>
          </p:cNvGrpSpPr>
          <p:nvPr/>
        </p:nvGrpSpPr>
        <p:grpSpPr bwMode="auto">
          <a:xfrm>
            <a:off x="4716463" y="2759960"/>
            <a:ext cx="1800225" cy="2238375"/>
            <a:chOff x="2971" y="1616"/>
            <a:chExt cx="1134" cy="1410"/>
          </a:xfrm>
        </p:grpSpPr>
        <p:sp>
          <p:nvSpPr>
            <p:cNvPr id="513052" name="Rectangle 28"/>
            <p:cNvSpPr>
              <a:spLocks noChangeAspect="1" noChangeArrowheads="1"/>
            </p:cNvSpPr>
            <p:nvPr/>
          </p:nvSpPr>
          <p:spPr bwMode="auto">
            <a:xfrm>
              <a:off x="2971" y="1616"/>
              <a:ext cx="1134" cy="1134"/>
            </a:xfrm>
            <a:prstGeom prst="rect">
              <a:avLst/>
            </a:prstGeom>
            <a:solidFill>
              <a:srgbClr val="BA3FB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13053" name="Text Box 29"/>
            <p:cNvSpPr txBox="1">
              <a:spLocks noChangeArrowheads="1"/>
            </p:cNvSpPr>
            <p:nvPr/>
          </p:nvSpPr>
          <p:spPr bwMode="auto">
            <a:xfrm>
              <a:off x="3198" y="2795"/>
              <a:ext cx="6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b="1">
                  <a:latin typeface="Arial" charset="0"/>
                </a:rPr>
                <a:t>S=1/2</a:t>
              </a:r>
              <a:endParaRPr lang="en-US" altLang="zh-CN" b="1">
                <a:latin typeface="Arial" charset="0"/>
                <a:cs typeface="Arial" charset="0"/>
              </a:endParaRPr>
            </a:p>
          </p:txBody>
        </p:sp>
      </p:grpSp>
      <p:sp>
        <p:nvSpPr>
          <p:cNvPr id="15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矩形 3"/>
          <p:cNvSpPr/>
          <p:nvPr/>
        </p:nvSpPr>
        <p:spPr>
          <a:xfrm>
            <a:off x="422446" y="588669"/>
            <a:ext cx="203132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典型试题</a:t>
            </a:r>
            <a:endParaRPr lang="en-US" altLang="zh-CN" sz="3600" dirty="0" smtClean="0">
              <a:solidFill>
                <a:srgbClr val="00B0F0"/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zh-CN" altLang="en-US" sz="3600" dirty="0">
              <a:solidFill>
                <a:srgbClr val="00B0F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38757" y="2928373"/>
            <a:ext cx="839243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0" dirty="0" smtClean="0">
                <a:latin typeface="楷体" pitchFamily="49" charset="-122"/>
                <a:ea typeface="楷体" pitchFamily="49" charset="-122"/>
              </a:rPr>
              <a:t>简述贴标签算法步骤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36698" y="590990"/>
            <a:ext cx="6434137" cy="990600"/>
          </a:xfrm>
        </p:spPr>
        <p:txBody>
          <a:bodyPr>
            <a:normAutofit/>
          </a:bodyPr>
          <a:lstStyle/>
          <a:p>
            <a:r>
              <a:rPr lang="en-US" altLang="zh-CN" sz="36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HSI</a:t>
            </a:r>
            <a:r>
              <a:rPr lang="zh-CN" altLang="en-US" sz="36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色系： 颜色描述</a:t>
            </a:r>
          </a:p>
        </p:txBody>
      </p:sp>
      <p:sp>
        <p:nvSpPr>
          <p:cNvPr id="452612" name="Oval 4"/>
          <p:cNvSpPr>
            <a:spLocks noChangeArrowheads="1"/>
          </p:cNvSpPr>
          <p:nvPr/>
        </p:nvSpPr>
        <p:spPr bwMode="auto">
          <a:xfrm>
            <a:off x="2987675" y="1916113"/>
            <a:ext cx="1828800" cy="838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52613" name="Oval 5"/>
          <p:cNvSpPr>
            <a:spLocks noChangeArrowheads="1"/>
          </p:cNvSpPr>
          <p:nvPr/>
        </p:nvSpPr>
        <p:spPr bwMode="auto">
          <a:xfrm>
            <a:off x="2987675" y="3592513"/>
            <a:ext cx="1828800" cy="838200"/>
          </a:xfrm>
          <a:prstGeom prst="ellipse">
            <a:avLst/>
          </a:prstGeom>
          <a:solidFill>
            <a:srgbClr val="383838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52614" name="Line 6"/>
          <p:cNvSpPr>
            <a:spLocks noChangeShapeType="1"/>
          </p:cNvSpPr>
          <p:nvPr/>
        </p:nvSpPr>
        <p:spPr bwMode="auto">
          <a:xfrm>
            <a:off x="2987675" y="2297113"/>
            <a:ext cx="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452615" name="Line 7"/>
          <p:cNvSpPr>
            <a:spLocks noChangeShapeType="1"/>
          </p:cNvSpPr>
          <p:nvPr/>
        </p:nvSpPr>
        <p:spPr bwMode="auto">
          <a:xfrm>
            <a:off x="4816475" y="2297113"/>
            <a:ext cx="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452616" name="Line 8"/>
          <p:cNvSpPr>
            <a:spLocks noChangeShapeType="1"/>
          </p:cNvSpPr>
          <p:nvPr/>
        </p:nvSpPr>
        <p:spPr bwMode="auto">
          <a:xfrm>
            <a:off x="3902075" y="2297113"/>
            <a:ext cx="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452617" name="Line 9"/>
          <p:cNvSpPr>
            <a:spLocks noChangeShapeType="1"/>
          </p:cNvSpPr>
          <p:nvPr/>
        </p:nvSpPr>
        <p:spPr bwMode="auto">
          <a:xfrm>
            <a:off x="3902075" y="4049713"/>
            <a:ext cx="914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452618" name="Line 10"/>
          <p:cNvSpPr>
            <a:spLocks noChangeShapeType="1"/>
          </p:cNvSpPr>
          <p:nvPr/>
        </p:nvSpPr>
        <p:spPr bwMode="auto">
          <a:xfrm>
            <a:off x="3902075" y="2297113"/>
            <a:ext cx="914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452619" name="Line 11"/>
          <p:cNvSpPr>
            <a:spLocks noChangeShapeType="1"/>
          </p:cNvSpPr>
          <p:nvPr/>
        </p:nvSpPr>
        <p:spPr bwMode="auto">
          <a:xfrm flipH="1" flipV="1">
            <a:off x="3597275" y="1916113"/>
            <a:ext cx="304800" cy="38100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452620" name="Line 12"/>
          <p:cNvSpPr>
            <a:spLocks noChangeShapeType="1"/>
          </p:cNvSpPr>
          <p:nvPr/>
        </p:nvSpPr>
        <p:spPr bwMode="auto">
          <a:xfrm flipH="1" flipV="1">
            <a:off x="3597275" y="3668713"/>
            <a:ext cx="304800" cy="38100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452621" name="Line 13"/>
          <p:cNvSpPr>
            <a:spLocks noChangeShapeType="1"/>
          </p:cNvSpPr>
          <p:nvPr/>
        </p:nvSpPr>
        <p:spPr bwMode="auto">
          <a:xfrm flipH="1">
            <a:off x="3292475" y="2297113"/>
            <a:ext cx="609600" cy="3048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452622" name="Line 14"/>
          <p:cNvSpPr>
            <a:spLocks noChangeShapeType="1"/>
          </p:cNvSpPr>
          <p:nvPr/>
        </p:nvSpPr>
        <p:spPr bwMode="auto">
          <a:xfrm flipH="1">
            <a:off x="3292475" y="4049713"/>
            <a:ext cx="609600" cy="3048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452623" name="Line 15"/>
          <p:cNvSpPr>
            <a:spLocks noChangeShapeType="1"/>
          </p:cNvSpPr>
          <p:nvPr/>
        </p:nvSpPr>
        <p:spPr bwMode="auto">
          <a:xfrm flipV="1">
            <a:off x="5197475" y="2678113"/>
            <a:ext cx="0" cy="11430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452624" name="Line 16"/>
          <p:cNvSpPr>
            <a:spLocks noChangeShapeType="1"/>
          </p:cNvSpPr>
          <p:nvPr/>
        </p:nvSpPr>
        <p:spPr bwMode="auto">
          <a:xfrm flipV="1">
            <a:off x="3902075" y="3287713"/>
            <a:ext cx="762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452625" name="Text Box 17"/>
          <p:cNvSpPr txBox="1">
            <a:spLocks noChangeArrowheads="1"/>
          </p:cNvSpPr>
          <p:nvPr/>
        </p:nvSpPr>
        <p:spPr bwMode="auto">
          <a:xfrm>
            <a:off x="4968875" y="4202113"/>
            <a:ext cx="381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1600">
                <a:latin typeface="Times New Roman" pitchFamily="18" charset="0"/>
              </a:rPr>
              <a:t>黑</a:t>
            </a:r>
          </a:p>
        </p:txBody>
      </p:sp>
      <p:sp>
        <p:nvSpPr>
          <p:cNvPr id="452626" name="Text Box 18"/>
          <p:cNvSpPr txBox="1">
            <a:spLocks noChangeArrowheads="1"/>
          </p:cNvSpPr>
          <p:nvPr/>
        </p:nvSpPr>
        <p:spPr bwMode="auto">
          <a:xfrm>
            <a:off x="4968875" y="1992313"/>
            <a:ext cx="381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1600">
                <a:latin typeface="Times New Roman" pitchFamily="18" charset="0"/>
              </a:rPr>
              <a:t>白</a:t>
            </a:r>
          </a:p>
        </p:txBody>
      </p:sp>
      <p:sp>
        <p:nvSpPr>
          <p:cNvPr id="452627" name="Text Box 19"/>
          <p:cNvSpPr txBox="1">
            <a:spLocks noChangeArrowheads="1"/>
          </p:cNvSpPr>
          <p:nvPr/>
        </p:nvSpPr>
        <p:spPr bwMode="auto">
          <a:xfrm>
            <a:off x="5349875" y="3059113"/>
            <a:ext cx="30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400">
                <a:latin typeface="Tahoma" pitchFamily="34" charset="0"/>
              </a:rPr>
              <a:t>I</a:t>
            </a:r>
          </a:p>
        </p:txBody>
      </p:sp>
      <p:sp>
        <p:nvSpPr>
          <p:cNvPr id="452628" name="Text Box 20"/>
          <p:cNvSpPr txBox="1">
            <a:spLocks noChangeArrowheads="1"/>
          </p:cNvSpPr>
          <p:nvPr/>
        </p:nvSpPr>
        <p:spPr bwMode="auto">
          <a:xfrm>
            <a:off x="4206875" y="3211513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400">
                <a:latin typeface="Tahoma" pitchFamily="34" charset="0"/>
              </a:rPr>
              <a:t>S</a:t>
            </a:r>
          </a:p>
        </p:txBody>
      </p:sp>
      <p:sp>
        <p:nvSpPr>
          <p:cNvPr id="452629" name="Text Box 21"/>
          <p:cNvSpPr txBox="1">
            <a:spLocks noChangeArrowheads="1"/>
          </p:cNvSpPr>
          <p:nvPr/>
        </p:nvSpPr>
        <p:spPr bwMode="auto">
          <a:xfrm>
            <a:off x="368434" y="4948576"/>
            <a:ext cx="850319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dirty="0">
                <a:latin typeface="楷体" pitchFamily="49" charset="-122"/>
                <a:ea typeface="楷体" pitchFamily="49" charset="-122"/>
              </a:rPr>
              <a:t>在这个圆柱体上，红色的点</a:t>
            </a:r>
            <a:r>
              <a:rPr lang="zh-CN" altLang="en-US" sz="2800" dirty="0">
                <a:latin typeface="楷体" pitchFamily="49" charset="-122"/>
                <a:ea typeface="楷体" pitchFamily="49" charset="-122"/>
                <a:hlinkClick r:id="rId3" action="ppaction://hlinksldjump"/>
              </a:rPr>
              <a:t>顺（逆）</a:t>
            </a:r>
            <a:r>
              <a:rPr lang="zh-CN" altLang="en-US" sz="2800" dirty="0">
                <a:latin typeface="楷体" pitchFamily="49" charset="-122"/>
                <a:ea typeface="楷体" pitchFamily="49" charset="-122"/>
              </a:rPr>
              <a:t>时针旋转会变成什么样？</a:t>
            </a:r>
            <a:r>
              <a:rPr lang="zh-CN" altLang="en-US" sz="2800" dirty="0">
                <a:latin typeface="楷体" pitchFamily="49" charset="-122"/>
                <a:ea typeface="楷体" pitchFamily="49" charset="-122"/>
                <a:hlinkClick r:id="rId4" action="ppaction://hlinksldjump"/>
              </a:rPr>
              <a:t>上下</a:t>
            </a:r>
            <a:r>
              <a:rPr lang="zh-CN" altLang="en-US" sz="2800" dirty="0">
                <a:latin typeface="楷体" pitchFamily="49" charset="-122"/>
                <a:ea typeface="楷体" pitchFamily="49" charset="-122"/>
              </a:rPr>
              <a:t>移动呢？向</a:t>
            </a:r>
            <a:r>
              <a:rPr lang="zh-CN" altLang="en-US" sz="2800" dirty="0">
                <a:latin typeface="楷体" pitchFamily="49" charset="-122"/>
                <a:ea typeface="楷体" pitchFamily="49" charset="-122"/>
                <a:hlinkClick r:id="rId5" action="ppaction://hlinksldjump"/>
              </a:rPr>
              <a:t>圆心</a:t>
            </a:r>
            <a:r>
              <a:rPr lang="zh-CN" altLang="en-US" sz="2800" dirty="0">
                <a:latin typeface="楷体" pitchFamily="49" charset="-122"/>
                <a:ea typeface="楷体" pitchFamily="49" charset="-122"/>
              </a:rPr>
              <a:t>方向移动呢？</a:t>
            </a:r>
          </a:p>
        </p:txBody>
      </p:sp>
      <p:sp>
        <p:nvSpPr>
          <p:cNvPr id="452630" name="Oval 22"/>
          <p:cNvSpPr>
            <a:spLocks noChangeArrowheads="1"/>
          </p:cNvSpPr>
          <p:nvPr/>
        </p:nvSpPr>
        <p:spPr bwMode="auto">
          <a:xfrm>
            <a:off x="4716463" y="3213100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2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350" y="476250"/>
            <a:ext cx="5819775" cy="935038"/>
          </a:xfrm>
          <a:ln/>
        </p:spPr>
        <p:txBody>
          <a:bodyPr/>
          <a:lstStyle/>
          <a:p>
            <a:r>
              <a:rPr lang="zh-CN" altLang="en-US" sz="3200">
                <a:latin typeface="黑体" pitchFamily="2" charset="-122"/>
                <a:ea typeface="黑体" pitchFamily="2" charset="-122"/>
              </a:rPr>
              <a:t>红点的顺（逆）时针转动</a:t>
            </a:r>
          </a:p>
        </p:txBody>
      </p:sp>
      <p:sp>
        <p:nvSpPr>
          <p:cNvPr id="796676" name="Oval 4"/>
          <p:cNvSpPr>
            <a:spLocks noChangeAspect="1" noChangeArrowheads="1"/>
          </p:cNvSpPr>
          <p:nvPr/>
        </p:nvSpPr>
        <p:spPr bwMode="auto">
          <a:xfrm>
            <a:off x="3203575" y="1989138"/>
            <a:ext cx="3541713" cy="3238500"/>
          </a:xfrm>
          <a:prstGeom prst="ellipse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96677" name="Oval 5"/>
          <p:cNvSpPr>
            <a:spLocks noChangeAspect="1" noChangeArrowheads="1"/>
          </p:cNvSpPr>
          <p:nvPr/>
        </p:nvSpPr>
        <p:spPr bwMode="auto">
          <a:xfrm>
            <a:off x="3203575" y="1989138"/>
            <a:ext cx="3541713" cy="3238500"/>
          </a:xfrm>
          <a:prstGeom prst="ellipse">
            <a:avLst/>
          </a:prstGeom>
          <a:solidFill>
            <a:srgbClr val="FF01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96678" name="AutoShape 6"/>
          <p:cNvSpPr>
            <a:spLocks noChangeArrowheads="1"/>
          </p:cNvSpPr>
          <p:nvPr/>
        </p:nvSpPr>
        <p:spPr bwMode="auto">
          <a:xfrm>
            <a:off x="2051050" y="2133600"/>
            <a:ext cx="719138" cy="2374900"/>
          </a:xfrm>
          <a:prstGeom prst="curvedRightArrow">
            <a:avLst>
              <a:gd name="adj1" fmla="val 66049"/>
              <a:gd name="adj2" fmla="val 132097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96679" name="AutoShape 7"/>
          <p:cNvSpPr>
            <a:spLocks noChangeArrowheads="1"/>
          </p:cNvSpPr>
          <p:nvPr/>
        </p:nvSpPr>
        <p:spPr bwMode="auto">
          <a:xfrm>
            <a:off x="7235825" y="2420938"/>
            <a:ext cx="719138" cy="2376487"/>
          </a:xfrm>
          <a:prstGeom prst="curvedLeftArrow">
            <a:avLst>
              <a:gd name="adj1" fmla="val 66093"/>
              <a:gd name="adj2" fmla="val 132185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96680" name="Oval 8"/>
          <p:cNvSpPr>
            <a:spLocks noChangeAspect="1" noChangeArrowheads="1"/>
          </p:cNvSpPr>
          <p:nvPr/>
        </p:nvSpPr>
        <p:spPr bwMode="auto">
          <a:xfrm>
            <a:off x="3203575" y="1989138"/>
            <a:ext cx="3541713" cy="3238500"/>
          </a:xfrm>
          <a:prstGeom prst="ellipse">
            <a:avLst/>
          </a:prstGeom>
          <a:solidFill>
            <a:srgbClr val="8001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96681" name="Oval 9"/>
          <p:cNvSpPr>
            <a:spLocks noChangeAspect="1" noChangeArrowheads="1"/>
          </p:cNvSpPr>
          <p:nvPr/>
        </p:nvSpPr>
        <p:spPr bwMode="auto">
          <a:xfrm>
            <a:off x="3203575" y="1989138"/>
            <a:ext cx="3541713" cy="3238500"/>
          </a:xfrm>
          <a:prstGeom prst="ellipse">
            <a:avLst/>
          </a:prstGeom>
          <a:solidFill>
            <a:srgbClr val="0101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96682" name="Oval 10"/>
          <p:cNvSpPr>
            <a:spLocks noChangeAspect="1" noChangeArrowheads="1"/>
          </p:cNvSpPr>
          <p:nvPr/>
        </p:nvSpPr>
        <p:spPr bwMode="auto">
          <a:xfrm>
            <a:off x="3203575" y="1989138"/>
            <a:ext cx="3541713" cy="3238500"/>
          </a:xfrm>
          <a:prstGeom prst="ellipse">
            <a:avLst/>
          </a:prstGeom>
          <a:solidFill>
            <a:srgbClr val="018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96683" name="Oval 11"/>
          <p:cNvSpPr>
            <a:spLocks noChangeAspect="1" noChangeArrowheads="1"/>
          </p:cNvSpPr>
          <p:nvPr/>
        </p:nvSpPr>
        <p:spPr bwMode="auto">
          <a:xfrm>
            <a:off x="3203575" y="1989138"/>
            <a:ext cx="3541713" cy="3238500"/>
          </a:xfrm>
          <a:prstGeom prst="ellipse">
            <a:avLst/>
          </a:prstGeom>
          <a:solidFill>
            <a:srgbClr val="01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96684" name="Oval 12"/>
          <p:cNvSpPr>
            <a:spLocks noChangeAspect="1" noChangeArrowheads="1"/>
          </p:cNvSpPr>
          <p:nvPr/>
        </p:nvSpPr>
        <p:spPr bwMode="auto">
          <a:xfrm>
            <a:off x="3203575" y="1989138"/>
            <a:ext cx="3541713" cy="3238500"/>
          </a:xfrm>
          <a:prstGeom prst="ellipse">
            <a:avLst/>
          </a:prstGeom>
          <a:solidFill>
            <a:srgbClr val="01FF8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96685" name="Oval 13"/>
          <p:cNvSpPr>
            <a:spLocks noChangeAspect="1" noChangeArrowheads="1"/>
          </p:cNvSpPr>
          <p:nvPr/>
        </p:nvSpPr>
        <p:spPr bwMode="auto">
          <a:xfrm>
            <a:off x="3203575" y="1989138"/>
            <a:ext cx="3541713" cy="3238500"/>
          </a:xfrm>
          <a:prstGeom prst="ellipse">
            <a:avLst/>
          </a:prstGeom>
          <a:solidFill>
            <a:srgbClr val="01FF0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96686" name="Oval 14"/>
          <p:cNvSpPr>
            <a:spLocks noChangeAspect="1" noChangeArrowheads="1"/>
          </p:cNvSpPr>
          <p:nvPr/>
        </p:nvSpPr>
        <p:spPr bwMode="auto">
          <a:xfrm>
            <a:off x="3203575" y="1989138"/>
            <a:ext cx="3541713" cy="3238500"/>
          </a:xfrm>
          <a:prstGeom prst="ellipse">
            <a:avLst/>
          </a:prstGeom>
          <a:solidFill>
            <a:srgbClr val="80FF0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96687" name="Oval 15"/>
          <p:cNvSpPr>
            <a:spLocks noChangeAspect="1" noChangeArrowheads="1"/>
          </p:cNvSpPr>
          <p:nvPr/>
        </p:nvSpPr>
        <p:spPr bwMode="auto">
          <a:xfrm>
            <a:off x="3203575" y="1989138"/>
            <a:ext cx="3541713" cy="3238500"/>
          </a:xfrm>
          <a:prstGeom prst="ellipse">
            <a:avLst/>
          </a:prstGeom>
          <a:solidFill>
            <a:srgbClr val="FFFF0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96688" name="Oval 16"/>
          <p:cNvSpPr>
            <a:spLocks noChangeAspect="1" noChangeArrowheads="1"/>
          </p:cNvSpPr>
          <p:nvPr/>
        </p:nvSpPr>
        <p:spPr bwMode="auto">
          <a:xfrm>
            <a:off x="3203575" y="1989138"/>
            <a:ext cx="3541713" cy="3238500"/>
          </a:xfrm>
          <a:prstGeom prst="ellipse">
            <a:avLst/>
          </a:prstGeom>
          <a:solidFill>
            <a:srgbClr val="FF800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96689" name="Oval 17"/>
          <p:cNvSpPr>
            <a:spLocks noChangeAspect="1" noChangeArrowheads="1"/>
          </p:cNvSpPr>
          <p:nvPr/>
        </p:nvSpPr>
        <p:spPr bwMode="auto">
          <a:xfrm>
            <a:off x="3203575" y="1989138"/>
            <a:ext cx="3541713" cy="3238500"/>
          </a:xfrm>
          <a:prstGeom prst="ellipse">
            <a:avLst/>
          </a:prstGeom>
          <a:solidFill>
            <a:srgbClr val="FF010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96690" name="Oval 18"/>
          <p:cNvSpPr>
            <a:spLocks noChangeAspect="1" noChangeArrowheads="1"/>
          </p:cNvSpPr>
          <p:nvPr/>
        </p:nvSpPr>
        <p:spPr bwMode="auto">
          <a:xfrm>
            <a:off x="3203575" y="1989138"/>
            <a:ext cx="3541713" cy="3238500"/>
          </a:xfrm>
          <a:prstGeom prst="ellipse">
            <a:avLst/>
          </a:prstGeom>
          <a:solidFill>
            <a:srgbClr val="FF800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96691" name="Oval 19"/>
          <p:cNvSpPr>
            <a:spLocks noChangeAspect="1" noChangeArrowheads="1"/>
          </p:cNvSpPr>
          <p:nvPr/>
        </p:nvSpPr>
        <p:spPr bwMode="auto">
          <a:xfrm>
            <a:off x="3203575" y="1989138"/>
            <a:ext cx="3541713" cy="3238500"/>
          </a:xfrm>
          <a:prstGeom prst="ellipse">
            <a:avLst/>
          </a:prstGeom>
          <a:solidFill>
            <a:srgbClr val="FFFF0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96692" name="Oval 20"/>
          <p:cNvSpPr>
            <a:spLocks noChangeAspect="1" noChangeArrowheads="1"/>
          </p:cNvSpPr>
          <p:nvPr/>
        </p:nvSpPr>
        <p:spPr bwMode="auto">
          <a:xfrm>
            <a:off x="3203575" y="1989138"/>
            <a:ext cx="3541713" cy="3238500"/>
          </a:xfrm>
          <a:prstGeom prst="ellipse">
            <a:avLst/>
          </a:prstGeom>
          <a:solidFill>
            <a:srgbClr val="80FF0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96693" name="Oval 21"/>
          <p:cNvSpPr>
            <a:spLocks noChangeAspect="1" noChangeArrowheads="1"/>
          </p:cNvSpPr>
          <p:nvPr/>
        </p:nvSpPr>
        <p:spPr bwMode="auto">
          <a:xfrm>
            <a:off x="3203575" y="1989138"/>
            <a:ext cx="3541713" cy="3238500"/>
          </a:xfrm>
          <a:prstGeom prst="ellipse">
            <a:avLst/>
          </a:prstGeom>
          <a:solidFill>
            <a:srgbClr val="01FF0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96694" name="Oval 22"/>
          <p:cNvSpPr>
            <a:spLocks noChangeAspect="1" noChangeArrowheads="1"/>
          </p:cNvSpPr>
          <p:nvPr/>
        </p:nvSpPr>
        <p:spPr bwMode="auto">
          <a:xfrm>
            <a:off x="3203575" y="1989138"/>
            <a:ext cx="3541713" cy="3238500"/>
          </a:xfrm>
          <a:prstGeom prst="ellipse">
            <a:avLst/>
          </a:prstGeom>
          <a:solidFill>
            <a:srgbClr val="01FF8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96695" name="Oval 23"/>
          <p:cNvSpPr>
            <a:spLocks noChangeAspect="1" noChangeArrowheads="1"/>
          </p:cNvSpPr>
          <p:nvPr/>
        </p:nvSpPr>
        <p:spPr bwMode="auto">
          <a:xfrm>
            <a:off x="3203575" y="1989138"/>
            <a:ext cx="3541713" cy="3238500"/>
          </a:xfrm>
          <a:prstGeom prst="ellipse">
            <a:avLst/>
          </a:prstGeom>
          <a:solidFill>
            <a:srgbClr val="01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96696" name="Oval 24"/>
          <p:cNvSpPr>
            <a:spLocks noChangeAspect="1" noChangeArrowheads="1"/>
          </p:cNvSpPr>
          <p:nvPr/>
        </p:nvSpPr>
        <p:spPr bwMode="auto">
          <a:xfrm>
            <a:off x="3203575" y="1989138"/>
            <a:ext cx="3541713" cy="3238500"/>
          </a:xfrm>
          <a:prstGeom prst="ellipse">
            <a:avLst/>
          </a:prstGeom>
          <a:solidFill>
            <a:srgbClr val="018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96697" name="Oval 25"/>
          <p:cNvSpPr>
            <a:spLocks noChangeAspect="1" noChangeArrowheads="1"/>
          </p:cNvSpPr>
          <p:nvPr/>
        </p:nvSpPr>
        <p:spPr bwMode="auto">
          <a:xfrm>
            <a:off x="3203575" y="1989138"/>
            <a:ext cx="3541713" cy="3238500"/>
          </a:xfrm>
          <a:prstGeom prst="ellipse">
            <a:avLst/>
          </a:prstGeom>
          <a:solidFill>
            <a:srgbClr val="0101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96698" name="Oval 26"/>
          <p:cNvSpPr>
            <a:spLocks noChangeAspect="1" noChangeArrowheads="1"/>
          </p:cNvSpPr>
          <p:nvPr/>
        </p:nvSpPr>
        <p:spPr bwMode="auto">
          <a:xfrm>
            <a:off x="3203575" y="1989138"/>
            <a:ext cx="3541713" cy="3238500"/>
          </a:xfrm>
          <a:prstGeom prst="ellipse">
            <a:avLst/>
          </a:prstGeom>
          <a:solidFill>
            <a:srgbClr val="8001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96699" name="Oval 27"/>
          <p:cNvSpPr>
            <a:spLocks noChangeAspect="1" noChangeArrowheads="1"/>
          </p:cNvSpPr>
          <p:nvPr/>
        </p:nvSpPr>
        <p:spPr bwMode="auto">
          <a:xfrm>
            <a:off x="3203575" y="1989138"/>
            <a:ext cx="3541713" cy="3238500"/>
          </a:xfrm>
          <a:prstGeom prst="ellipse">
            <a:avLst/>
          </a:prstGeom>
          <a:solidFill>
            <a:srgbClr val="FF01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96700" name="Oval 28"/>
          <p:cNvSpPr>
            <a:spLocks noChangeAspect="1" noChangeArrowheads="1"/>
          </p:cNvSpPr>
          <p:nvPr/>
        </p:nvSpPr>
        <p:spPr bwMode="auto">
          <a:xfrm>
            <a:off x="3203575" y="1989138"/>
            <a:ext cx="3541713" cy="3238500"/>
          </a:xfrm>
          <a:prstGeom prst="ellipse">
            <a:avLst/>
          </a:prstGeom>
          <a:solidFill>
            <a:srgbClr val="FF018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96701" name="Oval 29"/>
          <p:cNvSpPr>
            <a:spLocks noChangeAspect="1" noChangeArrowheads="1"/>
          </p:cNvSpPr>
          <p:nvPr/>
        </p:nvSpPr>
        <p:spPr bwMode="auto">
          <a:xfrm>
            <a:off x="3203575" y="1989138"/>
            <a:ext cx="3541713" cy="3238500"/>
          </a:xfrm>
          <a:prstGeom prst="ellipse">
            <a:avLst/>
          </a:prstGeom>
          <a:solidFill>
            <a:srgbClr val="FF010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96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796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96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96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96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96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96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96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96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796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796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796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796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2" dur="2000"/>
                                        <p:tgtEl>
                                          <p:spTgt spid="796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796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796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796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796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796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796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796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796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796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796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796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796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6676" grpId="0" animBg="1"/>
      <p:bldP spid="796677" grpId="0" animBg="1"/>
      <p:bldP spid="796678" grpId="0" animBg="1"/>
      <p:bldP spid="796679" grpId="0" animBg="1"/>
      <p:bldP spid="796680" grpId="0" animBg="1"/>
      <p:bldP spid="796681" grpId="0" animBg="1"/>
      <p:bldP spid="796682" grpId="0" animBg="1"/>
      <p:bldP spid="796683" grpId="0" animBg="1"/>
      <p:bldP spid="796684" grpId="0" animBg="1"/>
      <p:bldP spid="796685" grpId="0" animBg="1"/>
      <p:bldP spid="796686" grpId="0" animBg="1"/>
      <p:bldP spid="796687" grpId="0" animBg="1"/>
      <p:bldP spid="796688" grpId="0" animBg="1"/>
      <p:bldP spid="796689" grpId="0" animBg="1"/>
      <p:bldP spid="796690" grpId="0" animBg="1"/>
      <p:bldP spid="796691" grpId="0" animBg="1"/>
      <p:bldP spid="796692" grpId="0" animBg="1"/>
      <p:bldP spid="796693" grpId="0" animBg="1"/>
      <p:bldP spid="796694" grpId="0" animBg="1"/>
      <p:bldP spid="796695" grpId="0" animBg="1"/>
      <p:bldP spid="796696" grpId="0" animBg="1"/>
      <p:bldP spid="796697" grpId="0" animBg="1"/>
      <p:bldP spid="796698" grpId="0" animBg="1"/>
      <p:bldP spid="796699" grpId="0" animBg="1"/>
      <p:bldP spid="796700" grpId="0" animBg="1"/>
      <p:bldP spid="79670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350" y="476250"/>
            <a:ext cx="4799013" cy="901700"/>
          </a:xfrm>
        </p:spPr>
        <p:txBody>
          <a:bodyPr/>
          <a:lstStyle/>
          <a:p>
            <a:r>
              <a:rPr lang="zh-CN" altLang="en-US" sz="3200">
                <a:latin typeface="黑体" pitchFamily="2" charset="-122"/>
                <a:ea typeface="黑体" pitchFamily="2" charset="-122"/>
              </a:rPr>
              <a:t>红点的上下移动</a:t>
            </a:r>
          </a:p>
        </p:txBody>
      </p:sp>
      <p:sp>
        <p:nvSpPr>
          <p:cNvPr id="795652" name="Oval 4"/>
          <p:cNvSpPr>
            <a:spLocks noChangeAspect="1" noChangeArrowheads="1"/>
          </p:cNvSpPr>
          <p:nvPr/>
        </p:nvSpPr>
        <p:spPr bwMode="auto">
          <a:xfrm>
            <a:off x="2987675" y="1916113"/>
            <a:ext cx="3541713" cy="3238500"/>
          </a:xfrm>
          <a:prstGeom prst="ellipse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95653" name="Line 5"/>
          <p:cNvSpPr>
            <a:spLocks noChangeShapeType="1"/>
          </p:cNvSpPr>
          <p:nvPr/>
        </p:nvSpPr>
        <p:spPr bwMode="auto">
          <a:xfrm flipV="1">
            <a:off x="7524750" y="3500438"/>
            <a:ext cx="0" cy="792162"/>
          </a:xfrm>
          <a:prstGeom prst="line">
            <a:avLst/>
          </a:prstGeom>
          <a:noFill/>
          <a:ln w="76200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zh-CN" altLang="en-US"/>
          </a:p>
        </p:txBody>
      </p:sp>
      <p:sp>
        <p:nvSpPr>
          <p:cNvPr id="795654" name="Oval 6"/>
          <p:cNvSpPr>
            <a:spLocks noChangeAspect="1" noChangeArrowheads="1"/>
          </p:cNvSpPr>
          <p:nvPr/>
        </p:nvSpPr>
        <p:spPr bwMode="auto">
          <a:xfrm>
            <a:off x="2987675" y="1887538"/>
            <a:ext cx="3541713" cy="3238500"/>
          </a:xfrm>
          <a:prstGeom prst="ellipse">
            <a:avLst/>
          </a:prstGeom>
          <a:solidFill>
            <a:srgbClr val="FF414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95655" name="Oval 7"/>
          <p:cNvSpPr>
            <a:spLocks noChangeAspect="1" noChangeArrowheads="1"/>
          </p:cNvSpPr>
          <p:nvPr/>
        </p:nvSpPr>
        <p:spPr bwMode="auto">
          <a:xfrm>
            <a:off x="2987675" y="1901825"/>
            <a:ext cx="3541713" cy="3238500"/>
          </a:xfrm>
          <a:prstGeom prst="ellipse">
            <a:avLst/>
          </a:prstGeom>
          <a:solidFill>
            <a:srgbClr val="FF818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95656" name="Oval 8"/>
          <p:cNvSpPr>
            <a:spLocks noChangeAspect="1" noChangeArrowheads="1"/>
          </p:cNvSpPr>
          <p:nvPr/>
        </p:nvSpPr>
        <p:spPr bwMode="auto">
          <a:xfrm>
            <a:off x="2987675" y="1901825"/>
            <a:ext cx="3541713" cy="3238500"/>
          </a:xfrm>
          <a:prstGeom prst="ellipse">
            <a:avLst/>
          </a:prstGeom>
          <a:solidFill>
            <a:srgbClr val="FFC1C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95657" name="Oval 9"/>
          <p:cNvSpPr>
            <a:spLocks noChangeAspect="1" noChangeArrowheads="1"/>
          </p:cNvSpPr>
          <p:nvPr/>
        </p:nvSpPr>
        <p:spPr bwMode="auto">
          <a:xfrm>
            <a:off x="2987675" y="1901825"/>
            <a:ext cx="3541713" cy="32385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95658" name="Oval 10"/>
          <p:cNvSpPr>
            <a:spLocks noChangeAspect="1" noChangeArrowheads="1"/>
          </p:cNvSpPr>
          <p:nvPr/>
        </p:nvSpPr>
        <p:spPr bwMode="auto">
          <a:xfrm>
            <a:off x="2987675" y="1901825"/>
            <a:ext cx="3541713" cy="3238500"/>
          </a:xfrm>
          <a:prstGeom prst="ellipse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95659" name="Line 11"/>
          <p:cNvSpPr>
            <a:spLocks noChangeShapeType="1"/>
          </p:cNvSpPr>
          <p:nvPr/>
        </p:nvSpPr>
        <p:spPr bwMode="auto">
          <a:xfrm flipV="1">
            <a:off x="2124075" y="3429000"/>
            <a:ext cx="0" cy="792163"/>
          </a:xfrm>
          <a:prstGeom prst="line">
            <a:avLst/>
          </a:prstGeom>
          <a:noFill/>
          <a:ln w="76200">
            <a:solidFill>
              <a:srgbClr val="FF0000"/>
            </a:solidFill>
            <a:miter lim="800000"/>
            <a:headEnd type="triangle" w="med" len="med"/>
            <a:tailEnd/>
          </a:ln>
          <a:effectLst/>
        </p:spPr>
        <p:txBody>
          <a:bodyPr wrap="none"/>
          <a:lstStyle/>
          <a:p>
            <a:endParaRPr lang="zh-CN" altLang="en-US"/>
          </a:p>
        </p:txBody>
      </p:sp>
      <p:sp>
        <p:nvSpPr>
          <p:cNvPr id="795660" name="Oval 12"/>
          <p:cNvSpPr>
            <a:spLocks noChangeAspect="1" noChangeArrowheads="1"/>
          </p:cNvSpPr>
          <p:nvPr/>
        </p:nvSpPr>
        <p:spPr bwMode="auto">
          <a:xfrm>
            <a:off x="2987675" y="1903413"/>
            <a:ext cx="3541713" cy="3238500"/>
          </a:xfrm>
          <a:prstGeom prst="ellipse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95661" name="Oval 13"/>
          <p:cNvSpPr>
            <a:spLocks noChangeAspect="1" noChangeArrowheads="1"/>
          </p:cNvSpPr>
          <p:nvPr/>
        </p:nvSpPr>
        <p:spPr bwMode="auto">
          <a:xfrm>
            <a:off x="2987675" y="1901825"/>
            <a:ext cx="3541713" cy="3238500"/>
          </a:xfrm>
          <a:prstGeom prst="ellipse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95662" name="Oval 14"/>
          <p:cNvSpPr>
            <a:spLocks noChangeAspect="1" noChangeArrowheads="1"/>
          </p:cNvSpPr>
          <p:nvPr/>
        </p:nvSpPr>
        <p:spPr bwMode="auto">
          <a:xfrm>
            <a:off x="2987675" y="1901825"/>
            <a:ext cx="3541713" cy="3238500"/>
          </a:xfrm>
          <a:prstGeom prst="ellipse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95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95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95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95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95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95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95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795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95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95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795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795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795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5652" grpId="0" animBg="1"/>
      <p:bldP spid="795653" grpId="0" animBg="1"/>
      <p:bldP spid="795654" grpId="0" animBg="1"/>
      <p:bldP spid="795655" grpId="0" animBg="1"/>
      <p:bldP spid="795656" grpId="0" animBg="1"/>
      <p:bldP spid="795657" grpId="0" animBg="1"/>
      <p:bldP spid="795658" grpId="0" animBg="1"/>
      <p:bldP spid="795659" grpId="0" animBg="1"/>
      <p:bldP spid="795660" grpId="0" animBg="1"/>
      <p:bldP spid="795661" grpId="0" animBg="1"/>
      <p:bldP spid="79566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75" y="476250"/>
            <a:ext cx="4799013" cy="901700"/>
          </a:xfrm>
        </p:spPr>
        <p:txBody>
          <a:bodyPr/>
          <a:lstStyle/>
          <a:p>
            <a:r>
              <a:rPr lang="zh-CN" altLang="en-US" sz="3200">
                <a:latin typeface="黑体" pitchFamily="2" charset="-122"/>
                <a:ea typeface="黑体" pitchFamily="2" charset="-122"/>
              </a:rPr>
              <a:t>红点向圆心方向移动</a:t>
            </a:r>
          </a:p>
        </p:txBody>
      </p:sp>
      <p:sp>
        <p:nvSpPr>
          <p:cNvPr id="797699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172450" y="5805488"/>
            <a:ext cx="503238" cy="431800"/>
          </a:xfrm>
          <a:prstGeom prst="flowChartPunchedTap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97700" name="Oval 4"/>
          <p:cNvSpPr>
            <a:spLocks noChangeAspect="1" noChangeArrowheads="1"/>
          </p:cNvSpPr>
          <p:nvPr/>
        </p:nvSpPr>
        <p:spPr bwMode="auto">
          <a:xfrm>
            <a:off x="2843213" y="1700213"/>
            <a:ext cx="3541712" cy="3238500"/>
          </a:xfrm>
          <a:prstGeom prst="ellipse">
            <a:avLst/>
          </a:prstGeom>
          <a:solidFill>
            <a:srgbClr val="FF010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97701" name="Line 5"/>
          <p:cNvSpPr>
            <a:spLocks noChangeShapeType="1"/>
          </p:cNvSpPr>
          <p:nvPr/>
        </p:nvSpPr>
        <p:spPr bwMode="auto">
          <a:xfrm flipH="1">
            <a:off x="4067175" y="5373688"/>
            <a:ext cx="1512888" cy="0"/>
          </a:xfrm>
          <a:prstGeom prst="line">
            <a:avLst/>
          </a:prstGeom>
          <a:noFill/>
          <a:ln w="76200">
            <a:solidFill>
              <a:srgbClr val="FF010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zh-CN" altLang="en-US"/>
          </a:p>
        </p:txBody>
      </p:sp>
      <p:sp>
        <p:nvSpPr>
          <p:cNvPr id="797702" name="Oval 6"/>
          <p:cNvSpPr>
            <a:spLocks noChangeAspect="1" noChangeArrowheads="1"/>
          </p:cNvSpPr>
          <p:nvPr/>
        </p:nvSpPr>
        <p:spPr bwMode="auto">
          <a:xfrm>
            <a:off x="2843213" y="1700213"/>
            <a:ext cx="3541712" cy="3238500"/>
          </a:xfrm>
          <a:prstGeom prst="ellipse">
            <a:avLst/>
          </a:prstGeom>
          <a:solidFill>
            <a:srgbClr val="EF111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97703" name="Oval 7"/>
          <p:cNvSpPr>
            <a:spLocks noChangeAspect="1" noChangeArrowheads="1"/>
          </p:cNvSpPr>
          <p:nvPr/>
        </p:nvSpPr>
        <p:spPr bwMode="auto">
          <a:xfrm>
            <a:off x="2843213" y="1700213"/>
            <a:ext cx="3541712" cy="3238500"/>
          </a:xfrm>
          <a:prstGeom prst="ellipse">
            <a:avLst/>
          </a:prstGeom>
          <a:solidFill>
            <a:srgbClr val="DF212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97704" name="Oval 8"/>
          <p:cNvSpPr>
            <a:spLocks noChangeAspect="1" noChangeArrowheads="1"/>
          </p:cNvSpPr>
          <p:nvPr/>
        </p:nvSpPr>
        <p:spPr bwMode="auto">
          <a:xfrm>
            <a:off x="2843213" y="1700213"/>
            <a:ext cx="3541712" cy="3238500"/>
          </a:xfrm>
          <a:prstGeom prst="ellipse">
            <a:avLst/>
          </a:prstGeom>
          <a:solidFill>
            <a:srgbClr val="CF313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97705" name="Oval 9"/>
          <p:cNvSpPr>
            <a:spLocks noChangeAspect="1" noChangeArrowheads="1"/>
          </p:cNvSpPr>
          <p:nvPr/>
        </p:nvSpPr>
        <p:spPr bwMode="auto">
          <a:xfrm>
            <a:off x="2843213" y="1700213"/>
            <a:ext cx="3541712" cy="3238500"/>
          </a:xfrm>
          <a:prstGeom prst="ellipse">
            <a:avLst/>
          </a:prstGeom>
          <a:solidFill>
            <a:srgbClr val="BF414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97706" name="Oval 10"/>
          <p:cNvSpPr>
            <a:spLocks noChangeAspect="1" noChangeArrowheads="1"/>
          </p:cNvSpPr>
          <p:nvPr/>
        </p:nvSpPr>
        <p:spPr bwMode="auto">
          <a:xfrm>
            <a:off x="2843213" y="1700213"/>
            <a:ext cx="3541712" cy="3238500"/>
          </a:xfrm>
          <a:prstGeom prst="ellipse">
            <a:avLst/>
          </a:prstGeom>
          <a:solidFill>
            <a:srgbClr val="AF515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97707" name="Oval 11"/>
          <p:cNvSpPr>
            <a:spLocks noChangeAspect="1" noChangeArrowheads="1"/>
          </p:cNvSpPr>
          <p:nvPr/>
        </p:nvSpPr>
        <p:spPr bwMode="auto">
          <a:xfrm>
            <a:off x="2843213" y="1700213"/>
            <a:ext cx="3541712" cy="3238500"/>
          </a:xfrm>
          <a:prstGeom prst="ellipse">
            <a:avLst/>
          </a:prstGeom>
          <a:solidFill>
            <a:srgbClr val="9F616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97708" name="Oval 12"/>
          <p:cNvSpPr>
            <a:spLocks noChangeAspect="1" noChangeArrowheads="1"/>
          </p:cNvSpPr>
          <p:nvPr/>
        </p:nvSpPr>
        <p:spPr bwMode="auto">
          <a:xfrm>
            <a:off x="2843213" y="1700213"/>
            <a:ext cx="3541712" cy="3238500"/>
          </a:xfrm>
          <a:prstGeom prst="ellipse">
            <a:avLst/>
          </a:prstGeom>
          <a:solidFill>
            <a:srgbClr val="8F717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97709" name="Oval 13"/>
          <p:cNvSpPr>
            <a:spLocks noChangeAspect="1" noChangeArrowheads="1"/>
          </p:cNvSpPr>
          <p:nvPr/>
        </p:nvSpPr>
        <p:spPr bwMode="auto">
          <a:xfrm>
            <a:off x="2843213" y="1700213"/>
            <a:ext cx="3541712" cy="3238500"/>
          </a:xfrm>
          <a:prstGeom prst="ellipse">
            <a:avLst/>
          </a:prstGeom>
          <a:solidFill>
            <a:srgbClr val="80808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97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97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97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97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97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97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97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97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97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7700" grpId="0" animBg="1"/>
      <p:bldP spid="797702" grpId="0" animBg="1"/>
      <p:bldP spid="797703" grpId="0" animBg="1"/>
      <p:bldP spid="797704" grpId="0" animBg="1"/>
      <p:bldP spid="797705" grpId="0" animBg="1"/>
      <p:bldP spid="797706" grpId="0" animBg="1"/>
      <p:bldP spid="797707" grpId="0" animBg="1"/>
      <p:bldP spid="797708" grpId="0" animBg="1"/>
      <p:bldP spid="79770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678269" y="406266"/>
            <a:ext cx="7848600" cy="1296988"/>
          </a:xfrm>
        </p:spPr>
        <p:txBody>
          <a:bodyPr>
            <a:normAutofit/>
          </a:bodyPr>
          <a:lstStyle/>
          <a:p>
            <a:r>
              <a:rPr lang="en-US" altLang="zh-CN" sz="36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HSI</a:t>
            </a:r>
            <a:r>
              <a:rPr lang="zh-CN" altLang="en-US" sz="36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色系与</a:t>
            </a:r>
            <a:r>
              <a:rPr lang="en-US" altLang="zh-CN" sz="36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RGB</a:t>
            </a:r>
            <a:r>
              <a:rPr lang="zh-CN" altLang="en-US" sz="36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色系的相互转换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9162" y="1718215"/>
            <a:ext cx="4364037" cy="482600"/>
          </a:xfrm>
          <a:ln w="38100">
            <a:noFill/>
          </a:ln>
        </p:spPr>
        <p:txBody>
          <a:bodyPr>
            <a:noAutofit/>
          </a:bodyPr>
          <a:lstStyle/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altLang="zh-CN" sz="3200" dirty="0">
                <a:latin typeface="楷体" pitchFamily="49" charset="-122"/>
                <a:ea typeface="楷体" pitchFamily="49" charset="-122"/>
              </a:rPr>
              <a:t>  </a:t>
            </a:r>
            <a:r>
              <a:rPr lang="en-US" altLang="zh-CN" sz="320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1. RGB</a:t>
            </a:r>
            <a:r>
              <a:rPr lang="zh-CN" altLang="en-US" sz="3200" dirty="0">
                <a:latin typeface="楷体" pitchFamily="49" charset="-122"/>
                <a:ea typeface="楷体" pitchFamily="49" charset="-122"/>
              </a:rPr>
              <a:t>到</a:t>
            </a:r>
            <a:r>
              <a:rPr lang="en-US" altLang="zh-CN" sz="320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HSI</a:t>
            </a:r>
            <a:r>
              <a:rPr lang="zh-CN" altLang="en-US" sz="3200" dirty="0">
                <a:latin typeface="楷体" pitchFamily="49" charset="-122"/>
                <a:ea typeface="楷体" pitchFamily="49" charset="-122"/>
              </a:rPr>
              <a:t>的转换</a:t>
            </a:r>
          </a:p>
        </p:txBody>
      </p:sp>
      <p:graphicFrame>
        <p:nvGraphicFramePr>
          <p:cNvPr id="453636" name="Object 4"/>
          <p:cNvGraphicFramePr>
            <a:graphicFrameLocks noChangeAspect="1"/>
          </p:cNvGraphicFramePr>
          <p:nvPr/>
        </p:nvGraphicFramePr>
        <p:xfrm>
          <a:off x="2886177" y="2568745"/>
          <a:ext cx="2735262" cy="614362"/>
        </p:xfrm>
        <a:graphic>
          <a:graphicData uri="http://schemas.openxmlformats.org/presentationml/2006/ole">
            <p:oleObj spid="_x0000_s745474" name="Equation" r:id="rId4" imgW="1130040" imgH="253800" progId="Equation.3">
              <p:embed/>
            </p:oleObj>
          </a:graphicData>
        </a:graphic>
      </p:graphicFrame>
      <p:graphicFrame>
        <p:nvGraphicFramePr>
          <p:cNvPr id="453637" name="Object 5"/>
          <p:cNvGraphicFramePr>
            <a:graphicFrameLocks noChangeAspect="1"/>
          </p:cNvGraphicFramePr>
          <p:nvPr/>
        </p:nvGraphicFramePr>
        <p:xfrm>
          <a:off x="2902288" y="3390089"/>
          <a:ext cx="2711450" cy="652463"/>
        </p:xfrm>
        <a:graphic>
          <a:graphicData uri="http://schemas.openxmlformats.org/presentationml/2006/ole">
            <p:oleObj spid="_x0000_s745475" name="Equation" r:id="rId5" imgW="1002960" imgH="241200" progId="Equation.3">
              <p:embed/>
            </p:oleObj>
          </a:graphicData>
        </a:graphic>
      </p:graphicFrame>
      <p:graphicFrame>
        <p:nvGraphicFramePr>
          <p:cNvPr id="453639" name="Object 7"/>
          <p:cNvGraphicFramePr>
            <a:graphicFrameLocks noChangeAspect="1"/>
          </p:cNvGraphicFramePr>
          <p:nvPr/>
        </p:nvGraphicFramePr>
        <p:xfrm>
          <a:off x="3684472" y="5267258"/>
          <a:ext cx="4191000" cy="969963"/>
        </p:xfrm>
        <a:graphic>
          <a:graphicData uri="http://schemas.openxmlformats.org/presentationml/2006/ole">
            <p:oleObj spid="_x0000_s745476" name="Microsoft 公式 3.0" r:id="rId6" imgW="2412720" imgH="558720" progId="Equation.3">
              <p:embed/>
            </p:oleObj>
          </a:graphicData>
        </a:graphic>
      </p:graphicFrame>
      <p:graphicFrame>
        <p:nvGraphicFramePr>
          <p:cNvPr id="453641" name="Object 9"/>
          <p:cNvGraphicFramePr>
            <a:graphicFrameLocks noChangeAspect="1"/>
          </p:cNvGraphicFramePr>
          <p:nvPr/>
        </p:nvGraphicFramePr>
        <p:xfrm>
          <a:off x="2877753" y="4164688"/>
          <a:ext cx="2895600" cy="1001712"/>
        </p:xfrm>
        <a:graphic>
          <a:graphicData uri="http://schemas.openxmlformats.org/presentationml/2006/ole">
            <p:oleObj spid="_x0000_s745477" name="Equation" r:id="rId7" imgW="1320480" imgH="457200" progId="">
              <p:embed/>
            </p:oleObj>
          </a:graphicData>
        </a:graphic>
      </p:graphicFrame>
      <p:sp>
        <p:nvSpPr>
          <p:cNvPr id="8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80160" y="2519464"/>
            <a:ext cx="1186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chemeClr val="accent5"/>
                </a:solidFill>
                <a:latin typeface="楷体" pitchFamily="49" charset="-122"/>
                <a:ea typeface="楷体" pitchFamily="49" charset="-122"/>
              </a:rPr>
              <a:t>亮度：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38527" y="4335293"/>
            <a:ext cx="1186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chemeClr val="accent5"/>
                </a:solidFill>
                <a:latin typeface="楷体" pitchFamily="49" charset="-122"/>
                <a:ea typeface="楷体" pitchFamily="49" charset="-122"/>
              </a:rPr>
              <a:t>色相：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49422" y="3388470"/>
            <a:ext cx="20914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chemeClr val="accent5"/>
                </a:solidFill>
                <a:latin typeface="楷体" pitchFamily="49" charset="-122"/>
                <a:ea typeface="楷体" pitchFamily="49" charset="-122"/>
              </a:rPr>
              <a:t>饱和度：</a:t>
            </a:r>
            <a:endParaRPr lang="zh-CN" altLang="en-US" sz="2800" b="1" dirty="0">
              <a:solidFill>
                <a:schemeClr val="accent5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56689" y="5489647"/>
            <a:ext cx="1186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楷体" pitchFamily="49" charset="-122"/>
                <a:ea typeface="楷体" pitchFamily="49" charset="-122"/>
              </a:rPr>
              <a:t>其中</a:t>
            </a:r>
            <a:endParaRPr lang="zh-CN" altLang="en-US" sz="2800" dirty="0"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658" name="Rectangle 2"/>
          <p:cNvSpPr>
            <a:spLocks noGrp="1" noChangeArrowheads="1"/>
          </p:cNvSpPr>
          <p:nvPr>
            <p:ph type="title"/>
          </p:nvPr>
        </p:nvSpPr>
        <p:spPr>
          <a:xfrm>
            <a:off x="566333" y="440379"/>
            <a:ext cx="7705725" cy="1223963"/>
          </a:xfrm>
        </p:spPr>
        <p:txBody>
          <a:bodyPr>
            <a:normAutofit/>
          </a:bodyPr>
          <a:lstStyle/>
          <a:p>
            <a:r>
              <a:rPr lang="en-US" altLang="zh-CN" sz="36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HSI</a:t>
            </a:r>
            <a:r>
              <a:rPr lang="zh-CN" altLang="en-US" sz="36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色系与</a:t>
            </a:r>
            <a:r>
              <a:rPr lang="en-US" altLang="zh-CN" sz="36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RGB</a:t>
            </a:r>
            <a:r>
              <a:rPr lang="zh-CN" altLang="en-US" sz="36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色系的相互转换</a:t>
            </a:r>
          </a:p>
        </p:txBody>
      </p:sp>
      <p:sp>
        <p:nvSpPr>
          <p:cNvPr id="454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4062" y="1682649"/>
            <a:ext cx="4950703" cy="504825"/>
          </a:xfrm>
          <a:ln w="38100">
            <a:noFill/>
          </a:ln>
        </p:spPr>
        <p:txBody>
          <a:bodyPr>
            <a:noAutofit/>
          </a:bodyPr>
          <a:lstStyle/>
          <a:p>
            <a:pPr>
              <a:buFont typeface="Wingdings" pitchFamily="2" charset="2"/>
              <a:buNone/>
            </a:pPr>
            <a:r>
              <a:rPr lang="en-US" altLang="zh-CN" sz="3200" dirty="0"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2.</a:t>
            </a:r>
            <a:r>
              <a:rPr lang="en-US" altLang="zh-CN" sz="3200" dirty="0">
                <a:latin typeface="黑体" pitchFamily="2" charset="-122"/>
                <a:ea typeface="黑体" pitchFamily="2" charset="-122"/>
              </a:rPr>
              <a:t> </a:t>
            </a:r>
            <a:r>
              <a:rPr lang="en-US" altLang="zh-CN" sz="320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HSI</a:t>
            </a:r>
            <a:r>
              <a:rPr lang="zh-CN" altLang="en-US" sz="3200" dirty="0">
                <a:latin typeface="黑体" pitchFamily="2" charset="-122"/>
                <a:ea typeface="黑体" pitchFamily="2" charset="-122"/>
              </a:rPr>
              <a:t>到</a:t>
            </a:r>
            <a:r>
              <a:rPr lang="en-US" altLang="zh-CN" sz="320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RGB</a:t>
            </a:r>
            <a:r>
              <a:rPr lang="zh-CN" altLang="en-US" sz="3200" dirty="0">
                <a:latin typeface="黑体" pitchFamily="2" charset="-122"/>
                <a:ea typeface="黑体" pitchFamily="2" charset="-122"/>
              </a:rPr>
              <a:t>的转换</a:t>
            </a:r>
          </a:p>
        </p:txBody>
      </p:sp>
      <p:graphicFrame>
        <p:nvGraphicFramePr>
          <p:cNvPr id="454660" name="Object 4"/>
          <p:cNvGraphicFramePr>
            <a:graphicFrameLocks noChangeAspect="1"/>
          </p:cNvGraphicFramePr>
          <p:nvPr/>
        </p:nvGraphicFramePr>
        <p:xfrm>
          <a:off x="1433992" y="3182459"/>
          <a:ext cx="3886200" cy="1012825"/>
        </p:xfrm>
        <a:graphic>
          <a:graphicData uri="http://schemas.openxmlformats.org/presentationml/2006/ole">
            <p:oleObj spid="_x0000_s746498" name="Equation" r:id="rId4" imgW="1536480" imgH="419040" progId="Equation.3">
              <p:embed/>
            </p:oleObj>
          </a:graphicData>
        </a:graphic>
      </p:graphicFrame>
      <p:graphicFrame>
        <p:nvGraphicFramePr>
          <p:cNvPr id="454661" name="Object 5"/>
          <p:cNvGraphicFramePr>
            <a:graphicFrameLocks noChangeAspect="1"/>
          </p:cNvGraphicFramePr>
          <p:nvPr/>
        </p:nvGraphicFramePr>
        <p:xfrm>
          <a:off x="1433992" y="4261959"/>
          <a:ext cx="1652587" cy="603250"/>
        </p:xfrm>
        <a:graphic>
          <a:graphicData uri="http://schemas.openxmlformats.org/presentationml/2006/ole">
            <p:oleObj spid="_x0000_s746499" name="Equation" r:id="rId5" imgW="838080" imgH="253800" progId="Equation.3">
              <p:embed/>
            </p:oleObj>
          </a:graphicData>
        </a:graphic>
      </p:graphicFrame>
      <p:graphicFrame>
        <p:nvGraphicFramePr>
          <p:cNvPr id="454662" name="Object 6"/>
          <p:cNvGraphicFramePr>
            <a:graphicFrameLocks noChangeAspect="1"/>
          </p:cNvGraphicFramePr>
          <p:nvPr/>
        </p:nvGraphicFramePr>
        <p:xfrm>
          <a:off x="1401466" y="4977755"/>
          <a:ext cx="2330450" cy="511175"/>
        </p:xfrm>
        <a:graphic>
          <a:graphicData uri="http://schemas.openxmlformats.org/presentationml/2006/ole">
            <p:oleObj spid="_x0000_s746500" name="Equation" r:id="rId6" imgW="1028520" imgH="228600" progId="Equation.3">
              <p:embed/>
            </p:oleObj>
          </a:graphicData>
        </a:graphic>
      </p:graphicFrame>
      <p:graphicFrame>
        <p:nvGraphicFramePr>
          <p:cNvPr id="454663" name="Object 7"/>
          <p:cNvGraphicFramePr>
            <a:graphicFrameLocks noChangeAspect="1"/>
          </p:cNvGraphicFramePr>
          <p:nvPr/>
        </p:nvGraphicFramePr>
        <p:xfrm>
          <a:off x="1433992" y="2533171"/>
          <a:ext cx="2895600" cy="525463"/>
        </p:xfrm>
        <a:graphic>
          <a:graphicData uri="http://schemas.openxmlformats.org/presentationml/2006/ole">
            <p:oleObj spid="_x0000_s746501" name="Equation" r:id="rId7" imgW="1155600" imgH="215640" progId="Equation.3">
              <p:embed/>
            </p:oleObj>
          </a:graphicData>
        </a:graphic>
      </p:graphicFrame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5590230" y="2754448"/>
            <a:ext cx="3097213" cy="3384550"/>
            <a:chOff x="4059" y="1661"/>
            <a:chExt cx="1406" cy="1497"/>
          </a:xfrm>
        </p:grpSpPr>
        <p:pic>
          <p:nvPicPr>
            <p:cNvPr id="454666" name="Picture 10" descr="未命名"/>
            <p:cNvPicPr>
              <a:picLocks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105" y="1752"/>
              <a:ext cx="1360" cy="1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54667" name="Line 11"/>
            <p:cNvSpPr>
              <a:spLocks noChangeShapeType="1"/>
            </p:cNvSpPr>
            <p:nvPr/>
          </p:nvSpPr>
          <p:spPr bwMode="auto">
            <a:xfrm>
              <a:off x="4830" y="2432"/>
              <a:ext cx="63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54668" name="Line 12"/>
            <p:cNvSpPr>
              <a:spLocks noChangeShapeType="1"/>
            </p:cNvSpPr>
            <p:nvPr/>
          </p:nvSpPr>
          <p:spPr bwMode="auto">
            <a:xfrm flipH="1" flipV="1">
              <a:off x="4422" y="1888"/>
              <a:ext cx="408" cy="5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54669" name="Rectangle 13"/>
            <p:cNvSpPr>
              <a:spLocks noChangeArrowheads="1"/>
            </p:cNvSpPr>
            <p:nvPr/>
          </p:nvSpPr>
          <p:spPr bwMode="auto">
            <a:xfrm>
              <a:off x="4123" y="2459"/>
              <a:ext cx="680" cy="49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4670" name="Rectangle 14"/>
            <p:cNvSpPr>
              <a:spLocks noChangeArrowheads="1"/>
            </p:cNvSpPr>
            <p:nvPr/>
          </p:nvSpPr>
          <p:spPr bwMode="auto">
            <a:xfrm>
              <a:off x="4241" y="2795"/>
              <a:ext cx="589" cy="27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4671" name="Rectangle 15"/>
            <p:cNvSpPr>
              <a:spLocks noChangeArrowheads="1"/>
            </p:cNvSpPr>
            <p:nvPr/>
          </p:nvSpPr>
          <p:spPr bwMode="auto">
            <a:xfrm>
              <a:off x="4059" y="2451"/>
              <a:ext cx="1406" cy="70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4672" name="Rectangle 16"/>
            <p:cNvSpPr>
              <a:spLocks noChangeArrowheads="1"/>
            </p:cNvSpPr>
            <p:nvPr/>
          </p:nvSpPr>
          <p:spPr bwMode="auto">
            <a:xfrm>
              <a:off x="4105" y="2069"/>
              <a:ext cx="408" cy="49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4673" name="Rectangle 17"/>
            <p:cNvSpPr>
              <a:spLocks noChangeArrowheads="1"/>
            </p:cNvSpPr>
            <p:nvPr/>
          </p:nvSpPr>
          <p:spPr bwMode="auto">
            <a:xfrm>
              <a:off x="4441" y="2296"/>
              <a:ext cx="272" cy="22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4676" name="Rectangle 20"/>
            <p:cNvSpPr>
              <a:spLocks noChangeArrowheads="1"/>
            </p:cNvSpPr>
            <p:nvPr/>
          </p:nvSpPr>
          <p:spPr bwMode="auto">
            <a:xfrm>
              <a:off x="4059" y="1661"/>
              <a:ext cx="363" cy="49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4677" name="Rectangle 21"/>
            <p:cNvSpPr>
              <a:spLocks noChangeArrowheads="1"/>
            </p:cNvSpPr>
            <p:nvPr/>
          </p:nvSpPr>
          <p:spPr bwMode="auto">
            <a:xfrm>
              <a:off x="4667" y="2414"/>
              <a:ext cx="136" cy="9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4679" name="AutoShape 23"/>
            <p:cNvSpPr>
              <a:spLocks noChangeArrowheads="1"/>
            </p:cNvSpPr>
            <p:nvPr/>
          </p:nvSpPr>
          <p:spPr bwMode="auto">
            <a:xfrm>
              <a:off x="4413" y="1906"/>
              <a:ext cx="408" cy="545"/>
            </a:xfrm>
            <a:prstGeom prst="rtTriangle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20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6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5999" y="471792"/>
            <a:ext cx="8540750" cy="1143000"/>
          </a:xfrm>
        </p:spPr>
        <p:txBody>
          <a:bodyPr>
            <a:normAutofit/>
          </a:bodyPr>
          <a:lstStyle/>
          <a:p>
            <a:r>
              <a:rPr lang="en-US" altLang="zh-CN" sz="36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HSI</a:t>
            </a:r>
            <a:r>
              <a:rPr lang="zh-CN" altLang="en-US" sz="36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色系 与</a:t>
            </a:r>
            <a:r>
              <a:rPr lang="en-US" altLang="zh-CN" sz="36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RGB</a:t>
            </a:r>
            <a:r>
              <a:rPr lang="zh-CN" altLang="en-US" sz="36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色系的相互转换</a:t>
            </a:r>
          </a:p>
        </p:txBody>
      </p:sp>
      <p:graphicFrame>
        <p:nvGraphicFramePr>
          <p:cNvPr id="455683" name="Object 3"/>
          <p:cNvGraphicFramePr>
            <a:graphicFrameLocks noChangeAspect="1"/>
          </p:cNvGraphicFramePr>
          <p:nvPr/>
        </p:nvGraphicFramePr>
        <p:xfrm>
          <a:off x="1706802" y="2881922"/>
          <a:ext cx="3200400" cy="823912"/>
        </p:xfrm>
        <a:graphic>
          <a:graphicData uri="http://schemas.openxmlformats.org/presentationml/2006/ole">
            <p:oleObj spid="_x0000_s747522" name="Equation" r:id="rId4" imgW="1726920" imgH="444240" progId="Equation.3">
              <p:embed/>
            </p:oleObj>
          </a:graphicData>
        </a:graphic>
      </p:graphicFrame>
      <p:graphicFrame>
        <p:nvGraphicFramePr>
          <p:cNvPr id="455684" name="Object 4"/>
          <p:cNvGraphicFramePr>
            <a:graphicFrameLocks noChangeAspect="1"/>
          </p:cNvGraphicFramePr>
          <p:nvPr/>
        </p:nvGraphicFramePr>
        <p:xfrm>
          <a:off x="1692275" y="4005263"/>
          <a:ext cx="1905000" cy="576262"/>
        </p:xfrm>
        <a:graphic>
          <a:graphicData uri="http://schemas.openxmlformats.org/presentationml/2006/ole">
            <p:oleObj spid="_x0000_s747523" name="Equation" r:id="rId5" imgW="838080" imgH="253800" progId="Equation.3">
              <p:embed/>
            </p:oleObj>
          </a:graphicData>
        </a:graphic>
      </p:graphicFrame>
      <p:graphicFrame>
        <p:nvGraphicFramePr>
          <p:cNvPr id="455685" name="Object 5"/>
          <p:cNvGraphicFramePr>
            <a:graphicFrameLocks noChangeAspect="1"/>
          </p:cNvGraphicFramePr>
          <p:nvPr/>
        </p:nvGraphicFramePr>
        <p:xfrm>
          <a:off x="1672819" y="4797425"/>
          <a:ext cx="2209800" cy="490538"/>
        </p:xfrm>
        <a:graphic>
          <a:graphicData uri="http://schemas.openxmlformats.org/presentationml/2006/ole">
            <p:oleObj spid="_x0000_s747524" name="Equation" r:id="rId6" imgW="1028520" imgH="228600" progId="Equation.3">
              <p:embed/>
            </p:oleObj>
          </a:graphicData>
        </a:graphic>
      </p:graphicFrame>
      <p:graphicFrame>
        <p:nvGraphicFramePr>
          <p:cNvPr id="455686" name="Object 6"/>
          <p:cNvGraphicFramePr>
            <a:graphicFrameLocks noChangeAspect="1"/>
          </p:cNvGraphicFramePr>
          <p:nvPr/>
        </p:nvGraphicFramePr>
        <p:xfrm>
          <a:off x="1331913" y="2133600"/>
          <a:ext cx="2971800" cy="490538"/>
        </p:xfrm>
        <a:graphic>
          <a:graphicData uri="http://schemas.openxmlformats.org/presentationml/2006/ole">
            <p:oleObj spid="_x0000_s747525" name="Equation" r:id="rId7" imgW="1307880" imgH="215640" progId="Equation.3">
              <p:embed/>
            </p:oleObj>
          </a:graphicData>
        </a:graphic>
      </p:graphicFrame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6048680" y="2098033"/>
            <a:ext cx="2881312" cy="3541712"/>
            <a:chOff x="3009" y="1425"/>
            <a:chExt cx="2374" cy="2106"/>
          </a:xfrm>
        </p:grpSpPr>
        <p:pic>
          <p:nvPicPr>
            <p:cNvPr id="455688" name="Picture 8" descr="未命名"/>
            <p:cNvPicPr>
              <a:picLocks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009" y="1425"/>
              <a:ext cx="2070" cy="2106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455690" name="Line 10"/>
            <p:cNvSpPr>
              <a:spLocks noChangeShapeType="1"/>
            </p:cNvSpPr>
            <p:nvPr/>
          </p:nvSpPr>
          <p:spPr bwMode="auto">
            <a:xfrm>
              <a:off x="3742" y="1525"/>
              <a:ext cx="453" cy="95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55691" name="Line 11"/>
            <p:cNvSpPr>
              <a:spLocks noChangeShapeType="1"/>
            </p:cNvSpPr>
            <p:nvPr/>
          </p:nvSpPr>
          <p:spPr bwMode="auto">
            <a:xfrm flipH="1">
              <a:off x="3851" y="2478"/>
              <a:ext cx="362" cy="95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55692" name="Rectangle 12"/>
            <p:cNvSpPr>
              <a:spLocks noChangeArrowheads="1"/>
            </p:cNvSpPr>
            <p:nvPr/>
          </p:nvSpPr>
          <p:spPr bwMode="auto">
            <a:xfrm>
              <a:off x="4204" y="1434"/>
              <a:ext cx="1179" cy="208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5693" name="AutoShape 13"/>
            <p:cNvSpPr>
              <a:spLocks noChangeArrowheads="1"/>
            </p:cNvSpPr>
            <p:nvPr/>
          </p:nvSpPr>
          <p:spPr bwMode="auto">
            <a:xfrm>
              <a:off x="3788" y="2461"/>
              <a:ext cx="426" cy="1060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5694" name="AutoShape 14"/>
            <p:cNvSpPr>
              <a:spLocks noChangeArrowheads="1"/>
            </p:cNvSpPr>
            <p:nvPr/>
          </p:nvSpPr>
          <p:spPr bwMode="auto">
            <a:xfrm flipV="1">
              <a:off x="3696" y="1434"/>
              <a:ext cx="545" cy="1026"/>
            </a:xfrm>
            <a:prstGeom prst="triangle">
              <a:avLst>
                <a:gd name="adj" fmla="val 92292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5695" name="Line 15"/>
            <p:cNvSpPr>
              <a:spLocks noChangeShapeType="1"/>
            </p:cNvSpPr>
            <p:nvPr/>
          </p:nvSpPr>
          <p:spPr bwMode="auto">
            <a:xfrm flipH="1">
              <a:off x="3787" y="2523"/>
              <a:ext cx="408" cy="95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</p:grpSp>
      <p:sp>
        <p:nvSpPr>
          <p:cNvPr id="15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706" name="Rectangle 2"/>
          <p:cNvSpPr>
            <a:spLocks noGrp="1" noChangeArrowheads="1"/>
          </p:cNvSpPr>
          <p:nvPr>
            <p:ph type="title"/>
          </p:nvPr>
        </p:nvSpPr>
        <p:spPr>
          <a:xfrm>
            <a:off x="337361" y="607978"/>
            <a:ext cx="8540750" cy="1143000"/>
          </a:xfrm>
        </p:spPr>
        <p:txBody>
          <a:bodyPr>
            <a:normAutofit/>
          </a:bodyPr>
          <a:lstStyle/>
          <a:p>
            <a:r>
              <a:rPr lang="en-US" altLang="zh-CN" sz="36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HSI</a:t>
            </a:r>
            <a:r>
              <a:rPr lang="zh-CN" altLang="en-US" sz="36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色系与</a:t>
            </a:r>
            <a:r>
              <a:rPr lang="en-US" altLang="zh-CN" sz="36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RGB</a:t>
            </a:r>
            <a:r>
              <a:rPr lang="zh-CN" altLang="en-US" sz="36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色系的相互转换</a:t>
            </a:r>
          </a:p>
        </p:txBody>
      </p:sp>
      <p:graphicFrame>
        <p:nvGraphicFramePr>
          <p:cNvPr id="456707" name="Object 3"/>
          <p:cNvGraphicFramePr>
            <a:graphicFrameLocks noChangeAspect="1"/>
          </p:cNvGraphicFramePr>
          <p:nvPr/>
        </p:nvGraphicFramePr>
        <p:xfrm>
          <a:off x="1476375" y="2060575"/>
          <a:ext cx="2743200" cy="447675"/>
        </p:xfrm>
        <a:graphic>
          <a:graphicData uri="http://schemas.openxmlformats.org/presentationml/2006/ole">
            <p:oleObj spid="_x0000_s748546" name="Equation" r:id="rId4" imgW="1320480" imgH="215640" progId="Equation.3">
              <p:embed/>
            </p:oleObj>
          </a:graphicData>
        </a:graphic>
      </p:graphicFrame>
      <p:graphicFrame>
        <p:nvGraphicFramePr>
          <p:cNvPr id="456708" name="Object 4"/>
          <p:cNvGraphicFramePr>
            <a:graphicFrameLocks noChangeAspect="1"/>
          </p:cNvGraphicFramePr>
          <p:nvPr/>
        </p:nvGraphicFramePr>
        <p:xfrm>
          <a:off x="1692275" y="2708275"/>
          <a:ext cx="3311525" cy="852488"/>
        </p:xfrm>
        <a:graphic>
          <a:graphicData uri="http://schemas.openxmlformats.org/presentationml/2006/ole">
            <p:oleObj spid="_x0000_s748547" name="Equation" r:id="rId5" imgW="1726920" imgH="444240" progId="Equation.3">
              <p:embed/>
            </p:oleObj>
          </a:graphicData>
        </a:graphic>
      </p:graphicFrame>
      <p:graphicFrame>
        <p:nvGraphicFramePr>
          <p:cNvPr id="456709" name="Object 5"/>
          <p:cNvGraphicFramePr>
            <a:graphicFrameLocks noChangeAspect="1"/>
          </p:cNvGraphicFramePr>
          <p:nvPr/>
        </p:nvGraphicFramePr>
        <p:xfrm>
          <a:off x="1619250" y="3716338"/>
          <a:ext cx="1828800" cy="546100"/>
        </p:xfrm>
        <a:graphic>
          <a:graphicData uri="http://schemas.openxmlformats.org/presentationml/2006/ole">
            <p:oleObj spid="_x0000_s748548" name="Equation" r:id="rId6" imgW="850680" imgH="253800" progId="Equation.3">
              <p:embed/>
            </p:oleObj>
          </a:graphicData>
        </a:graphic>
      </p:graphicFrame>
      <p:graphicFrame>
        <p:nvGraphicFramePr>
          <p:cNvPr id="456710" name="Object 6"/>
          <p:cNvGraphicFramePr>
            <a:graphicFrameLocks noChangeAspect="1"/>
          </p:cNvGraphicFramePr>
          <p:nvPr/>
        </p:nvGraphicFramePr>
        <p:xfrm>
          <a:off x="1619250" y="4581525"/>
          <a:ext cx="2133600" cy="474663"/>
        </p:xfrm>
        <a:graphic>
          <a:graphicData uri="http://schemas.openxmlformats.org/presentationml/2006/ole">
            <p:oleObj spid="_x0000_s748549" name="Equation" r:id="rId7" imgW="1028520" imgH="228600" progId="Equation.3">
              <p:embed/>
            </p:oleObj>
          </a:graphicData>
        </a:graphic>
      </p:graphicFrame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5580063" y="1836839"/>
            <a:ext cx="3006725" cy="3024188"/>
            <a:chOff x="3152" y="1344"/>
            <a:chExt cx="2268" cy="2181"/>
          </a:xfrm>
        </p:grpSpPr>
        <p:pic>
          <p:nvPicPr>
            <p:cNvPr id="456712" name="Picture 8" descr="未命名"/>
            <p:cNvPicPr>
              <a:picLocks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165" y="1419"/>
              <a:ext cx="2070" cy="2106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456714" name="Line 10"/>
            <p:cNvSpPr>
              <a:spLocks noChangeShapeType="1"/>
            </p:cNvSpPr>
            <p:nvPr/>
          </p:nvSpPr>
          <p:spPr bwMode="auto">
            <a:xfrm flipH="1">
              <a:off x="3651" y="2523"/>
              <a:ext cx="544" cy="7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56715" name="Line 11"/>
            <p:cNvSpPr>
              <a:spLocks noChangeShapeType="1"/>
            </p:cNvSpPr>
            <p:nvPr/>
          </p:nvSpPr>
          <p:spPr bwMode="auto">
            <a:xfrm>
              <a:off x="4195" y="2523"/>
              <a:ext cx="681" cy="6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56716" name="Rectangle 12"/>
            <p:cNvSpPr>
              <a:spLocks noChangeArrowheads="1"/>
            </p:cNvSpPr>
            <p:nvPr/>
          </p:nvSpPr>
          <p:spPr bwMode="auto">
            <a:xfrm>
              <a:off x="3152" y="1344"/>
              <a:ext cx="2268" cy="117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6717" name="AutoShape 13"/>
            <p:cNvSpPr>
              <a:spLocks noChangeArrowheads="1"/>
            </p:cNvSpPr>
            <p:nvPr/>
          </p:nvSpPr>
          <p:spPr bwMode="auto">
            <a:xfrm rot="3967669">
              <a:off x="3230" y="2233"/>
              <a:ext cx="1084" cy="1103"/>
            </a:xfrm>
            <a:prstGeom prst="triangle">
              <a:avLst>
                <a:gd name="adj" fmla="val 39981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6719" name="AutoShape 15"/>
            <p:cNvSpPr>
              <a:spLocks noChangeArrowheads="1"/>
            </p:cNvSpPr>
            <p:nvPr/>
          </p:nvSpPr>
          <p:spPr bwMode="auto">
            <a:xfrm rot="-3422640">
              <a:off x="4243" y="2010"/>
              <a:ext cx="1146" cy="1083"/>
            </a:xfrm>
            <a:prstGeom prst="triangle">
              <a:avLst>
                <a:gd name="adj" fmla="val 23801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456721" name="Text Box 17"/>
          <p:cNvSpPr txBox="1">
            <a:spLocks noChangeArrowheads="1"/>
          </p:cNvSpPr>
          <p:nvPr/>
        </p:nvSpPr>
        <p:spPr bwMode="auto">
          <a:xfrm>
            <a:off x="700392" y="5672206"/>
            <a:ext cx="7782127" cy="523220"/>
          </a:xfrm>
          <a:prstGeom prst="rect">
            <a:avLst/>
          </a:prstGeom>
          <a:solidFill>
            <a:schemeClr val="accent5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chemeClr val="bg1"/>
                </a:solidFill>
                <a:latin typeface="华文细黑" pitchFamily="2" charset="-122"/>
                <a:ea typeface="华文细黑" pitchFamily="2" charset="-122"/>
              </a:rPr>
              <a:t>注意：</a:t>
            </a:r>
            <a:r>
              <a:rPr lang="en-US" altLang="zh-CN" sz="2800" b="1" dirty="0">
                <a:solidFill>
                  <a:schemeClr val="bg1"/>
                </a:solidFill>
                <a:latin typeface="华文细黑" pitchFamily="2" charset="-122"/>
                <a:ea typeface="华文细黑" pitchFamily="2" charset="-122"/>
              </a:rPr>
              <a:t>300~360</a:t>
            </a:r>
            <a:r>
              <a:rPr lang="zh-CN" altLang="en-US" sz="2800" b="1" dirty="0">
                <a:solidFill>
                  <a:schemeClr val="bg1"/>
                </a:solidFill>
                <a:latin typeface="华文细黑" pitchFamily="2" charset="-122"/>
                <a:ea typeface="华文细黑" pitchFamily="2" charset="-122"/>
              </a:rPr>
              <a:t>之间为非可见光谱色，没有</a:t>
            </a:r>
            <a:r>
              <a:rPr lang="zh-CN" altLang="en-US" sz="2800" b="1" dirty="0" smtClean="0">
                <a:solidFill>
                  <a:schemeClr val="bg1"/>
                </a:solidFill>
                <a:latin typeface="华文细黑" pitchFamily="2" charset="-122"/>
                <a:ea typeface="华文细黑" pitchFamily="2" charset="-122"/>
              </a:rPr>
              <a:t>定义</a:t>
            </a:r>
            <a:endParaRPr lang="zh-CN" altLang="en-US" sz="2800" b="1" dirty="0">
              <a:solidFill>
                <a:schemeClr val="bg1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16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56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672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518132" y="630440"/>
            <a:ext cx="5221288" cy="779462"/>
          </a:xfrm>
        </p:spPr>
        <p:txBody>
          <a:bodyPr>
            <a:noAutofit/>
          </a:bodyPr>
          <a:lstStyle/>
          <a:p>
            <a:r>
              <a:rPr lang="en-US" altLang="zh-CN" sz="36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CMYK</a:t>
            </a:r>
            <a:r>
              <a:rPr lang="zh-CN" altLang="en-US" sz="36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色系：基本概念</a:t>
            </a:r>
          </a:p>
        </p:txBody>
      </p:sp>
      <p:sp>
        <p:nvSpPr>
          <p:cNvPr id="74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0403" y="1726051"/>
            <a:ext cx="8215852" cy="3529013"/>
          </a:xfrm>
          <a:ln w="57150" cmpd="thinThick">
            <a:noFill/>
          </a:ln>
        </p:spPr>
        <p:txBody>
          <a:bodyPr/>
          <a:lstStyle/>
          <a:p>
            <a:pPr>
              <a:lnSpc>
                <a:spcPct val="120000"/>
              </a:lnSpc>
              <a:buFont typeface="Wingdings" pitchFamily="2" charset="2"/>
              <a:buChar char="n"/>
            </a:pPr>
            <a:r>
              <a:rPr lang="en-US" altLang="zh-CN" sz="2800" dirty="0" smtClean="0">
                <a:solidFill>
                  <a:srgbClr val="0070C0"/>
                </a:solidFill>
                <a:latin typeface="楷体" pitchFamily="49" charset="-122"/>
                <a:ea typeface="楷体" pitchFamily="49" charset="-122"/>
              </a:rPr>
              <a:t> </a:t>
            </a:r>
            <a:r>
              <a:rPr lang="en-US" altLang="zh-CN" sz="2800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CMYK</a:t>
            </a:r>
            <a:r>
              <a:rPr lang="zh-CN" altLang="en-US" sz="2800" dirty="0" smtClean="0">
                <a:latin typeface="楷体" pitchFamily="49" charset="-122"/>
                <a:ea typeface="楷体" pitchFamily="49" charset="-122"/>
              </a:rPr>
              <a:t>色系是</a:t>
            </a:r>
            <a:r>
              <a:rPr lang="zh-CN" altLang="en-US" sz="2800" dirty="0">
                <a:latin typeface="楷体" pitchFamily="49" charset="-122"/>
                <a:ea typeface="楷体" pitchFamily="49" charset="-122"/>
              </a:rPr>
              <a:t>一种减色系统</a:t>
            </a:r>
            <a:r>
              <a:rPr lang="zh-CN" altLang="en-US" sz="2800" dirty="0" smtClean="0">
                <a:latin typeface="楷体" pitchFamily="49" charset="-122"/>
                <a:ea typeface="楷体" pitchFamily="49" charset="-122"/>
              </a:rPr>
              <a:t>，从</a:t>
            </a:r>
            <a:r>
              <a:rPr lang="zh-CN" altLang="en-US" sz="2800" dirty="0">
                <a:latin typeface="楷体" pitchFamily="49" charset="-122"/>
                <a:ea typeface="楷体" pitchFamily="49" charset="-122"/>
              </a:rPr>
              <a:t>白光中滤出三种原色之后获得的颜色作为其表色系的</a:t>
            </a:r>
            <a:r>
              <a:rPr lang="zh-CN" altLang="en-US" sz="2800" dirty="0" smtClean="0">
                <a:latin typeface="楷体" pitchFamily="49" charset="-122"/>
                <a:ea typeface="楷体" pitchFamily="49" charset="-122"/>
              </a:rPr>
              <a:t>三原色。</a:t>
            </a:r>
            <a:endParaRPr lang="zh-CN" altLang="en-US" sz="2800" dirty="0"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n"/>
            </a:pPr>
            <a:r>
              <a:rPr lang="en-US" altLang="zh-CN" sz="2800" dirty="0" smtClean="0">
                <a:solidFill>
                  <a:srgbClr val="0070C0"/>
                </a:solidFill>
                <a:latin typeface="楷体" pitchFamily="49" charset="-122"/>
                <a:ea typeface="楷体" pitchFamily="49" charset="-122"/>
              </a:rPr>
              <a:t> </a:t>
            </a:r>
            <a:r>
              <a:rPr lang="en-US" altLang="zh-CN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K</a:t>
            </a:r>
            <a:r>
              <a:rPr lang="zh-CN" altLang="en-US" sz="2800" dirty="0" smtClean="0">
                <a:latin typeface="楷体" pitchFamily="49" charset="-122"/>
                <a:ea typeface="楷体" pitchFamily="49" charset="-122"/>
              </a:rPr>
              <a:t>为黑色，为了印刷时对黑色可用黑色墨来印刷。</a:t>
            </a:r>
            <a:endParaRPr lang="en-US" altLang="zh-CN" sz="2800" dirty="0" smtClean="0"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n"/>
            </a:pPr>
            <a:r>
              <a:rPr lang="zh-CN" altLang="en-US" dirty="0" smtClean="0">
                <a:solidFill>
                  <a:srgbClr val="0070C0"/>
                </a:solidFill>
                <a:latin typeface="楷体" pitchFamily="49" charset="-122"/>
                <a:ea typeface="楷体" pitchFamily="49" charset="-122"/>
              </a:rPr>
              <a:t> </a:t>
            </a:r>
            <a:r>
              <a:rPr lang="en-US" altLang="zh-CN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CMYK</a:t>
            </a:r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表色系常用于印刷行业。</a:t>
            </a:r>
          </a:p>
          <a:p>
            <a:pPr>
              <a:lnSpc>
                <a:spcPct val="120000"/>
              </a:lnSpc>
              <a:buFont typeface="Wingdings" pitchFamily="2" charset="2"/>
              <a:buChar char="n"/>
            </a:pPr>
            <a:endParaRPr lang="zh-CN" altLang="en-US" sz="28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740356" name="Text Box 4"/>
          <p:cNvSpPr txBox="1">
            <a:spLocks noChangeArrowheads="1"/>
          </p:cNvSpPr>
          <p:nvPr/>
        </p:nvSpPr>
        <p:spPr bwMode="auto">
          <a:xfrm>
            <a:off x="1904292" y="4627816"/>
            <a:ext cx="5381726" cy="1815882"/>
          </a:xfrm>
          <a:prstGeom prst="rect">
            <a:avLst/>
          </a:prstGeom>
          <a:solidFill>
            <a:schemeClr val="accent5"/>
          </a:solidFill>
          <a:ln w="9525">
            <a:solidFill>
              <a:srgbClr val="CC0066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rgbClr val="CC0066"/>
              </a:buClr>
            </a:pPr>
            <a:r>
              <a:rPr lang="en-US" altLang="zh-CN" sz="2800" b="1" dirty="0" smtClean="0">
                <a:solidFill>
                  <a:schemeClr val="bg1"/>
                </a:solidFill>
                <a:latin typeface="华文细黑" pitchFamily="2" charset="-122"/>
                <a:ea typeface="华文细黑" pitchFamily="2" charset="-122"/>
              </a:rPr>
              <a:t>C</a:t>
            </a:r>
            <a:r>
              <a:rPr lang="zh-CN" altLang="en-US" sz="2800" b="1" dirty="0">
                <a:solidFill>
                  <a:schemeClr val="bg1"/>
                </a:solidFill>
                <a:latin typeface="华文细黑" pitchFamily="2" charset="-122"/>
                <a:ea typeface="华文细黑" pitchFamily="2" charset="-122"/>
              </a:rPr>
              <a:t>：青色，从白色中滤去红色。</a:t>
            </a:r>
          </a:p>
          <a:p>
            <a:pPr>
              <a:spcBef>
                <a:spcPct val="50000"/>
              </a:spcBef>
              <a:buClr>
                <a:srgbClr val="CC0066"/>
              </a:buClr>
            </a:pPr>
            <a:r>
              <a:rPr lang="en-US" altLang="zh-CN" sz="2800" b="1" dirty="0" smtClean="0">
                <a:solidFill>
                  <a:schemeClr val="bg1"/>
                </a:solidFill>
                <a:latin typeface="华文细黑" pitchFamily="2" charset="-122"/>
                <a:ea typeface="华文细黑" pitchFamily="2" charset="-122"/>
              </a:rPr>
              <a:t>M</a:t>
            </a:r>
            <a:r>
              <a:rPr lang="zh-CN" altLang="en-US" sz="2800" b="1" dirty="0">
                <a:solidFill>
                  <a:schemeClr val="bg1"/>
                </a:solidFill>
                <a:latin typeface="华文细黑" pitchFamily="2" charset="-122"/>
                <a:ea typeface="华文细黑" pitchFamily="2" charset="-122"/>
              </a:rPr>
              <a:t>：品红，从白色中滤去绿色。</a:t>
            </a:r>
          </a:p>
          <a:p>
            <a:pPr>
              <a:spcBef>
                <a:spcPct val="50000"/>
              </a:spcBef>
              <a:buClr>
                <a:srgbClr val="CC0066"/>
              </a:buClr>
            </a:pPr>
            <a:r>
              <a:rPr lang="en-US" altLang="zh-CN" sz="2800" b="1" dirty="0" smtClean="0">
                <a:solidFill>
                  <a:schemeClr val="bg1"/>
                </a:solidFill>
                <a:latin typeface="华文细黑" pitchFamily="2" charset="-122"/>
                <a:ea typeface="华文细黑" pitchFamily="2" charset="-122"/>
              </a:rPr>
              <a:t>Y  :  </a:t>
            </a:r>
            <a:r>
              <a:rPr lang="zh-CN" altLang="en-US" sz="2800" b="1" dirty="0" smtClean="0">
                <a:solidFill>
                  <a:schemeClr val="bg1"/>
                </a:solidFill>
                <a:latin typeface="华文细黑" pitchFamily="2" charset="-122"/>
                <a:ea typeface="华文细黑" pitchFamily="2" charset="-122"/>
              </a:rPr>
              <a:t>黄色</a:t>
            </a:r>
            <a:r>
              <a:rPr lang="zh-CN" altLang="en-US" sz="2800" b="1" dirty="0">
                <a:solidFill>
                  <a:schemeClr val="bg1"/>
                </a:solidFill>
                <a:latin typeface="华文细黑" pitchFamily="2" charset="-122"/>
                <a:ea typeface="华文细黑" pitchFamily="2" charset="-122"/>
              </a:rPr>
              <a:t>，从白色中滤去蓝色。</a:t>
            </a:r>
          </a:p>
        </p:txBody>
      </p:sp>
      <p:sp>
        <p:nvSpPr>
          <p:cNvPr id="5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603250" y="403698"/>
            <a:ext cx="8540750" cy="1143000"/>
          </a:xfrm>
        </p:spPr>
        <p:txBody>
          <a:bodyPr>
            <a:normAutofit/>
          </a:bodyPr>
          <a:lstStyle/>
          <a:p>
            <a:r>
              <a:rPr lang="en-US" altLang="zh-CN" sz="36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CMYK</a:t>
            </a:r>
            <a:r>
              <a:rPr lang="zh-CN" altLang="en-US" sz="36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色系与</a:t>
            </a:r>
            <a:r>
              <a:rPr lang="en-US" altLang="zh-CN" sz="36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RGB</a:t>
            </a:r>
            <a:r>
              <a:rPr lang="zh-CN" altLang="en-US" sz="36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色系的转换</a:t>
            </a:r>
          </a:p>
        </p:txBody>
      </p:sp>
      <p:sp>
        <p:nvSpPr>
          <p:cNvPr id="7475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03091" y="2060680"/>
            <a:ext cx="6081712" cy="665162"/>
          </a:xfrm>
          <a:ln w="38100">
            <a:noFill/>
          </a:ln>
        </p:spPr>
        <p:txBody>
          <a:bodyPr>
            <a:noAutofit/>
          </a:bodyPr>
          <a:lstStyle/>
          <a:p>
            <a:pPr>
              <a:lnSpc>
                <a:spcPct val="120000"/>
              </a:lnSpc>
              <a:buNone/>
            </a:pPr>
            <a:r>
              <a:rPr lang="en-US" altLang="zh-CN" sz="3200" dirty="0">
                <a:latin typeface="Times New Roman" pitchFamily="18" charset="0"/>
                <a:ea typeface="华文细黑" pitchFamily="2" charset="-122"/>
                <a:cs typeface="Times New Roman" pitchFamily="18" charset="0"/>
              </a:rPr>
              <a:t>RGB</a:t>
            </a:r>
            <a:r>
              <a:rPr lang="zh-CN" altLang="en-US" sz="3200" dirty="0">
                <a:latin typeface="楷体" pitchFamily="49" charset="-122"/>
                <a:ea typeface="楷体" pitchFamily="49" charset="-122"/>
                <a:cs typeface="Times New Roman" pitchFamily="18" charset="0"/>
              </a:rPr>
              <a:t>色系转换到</a:t>
            </a:r>
            <a:r>
              <a:rPr lang="en-US" altLang="zh-CN" sz="3200" dirty="0">
                <a:latin typeface="Times New Roman" pitchFamily="18" charset="0"/>
                <a:ea typeface="华文细黑" pitchFamily="2" charset="-122"/>
                <a:cs typeface="Times New Roman" pitchFamily="18" charset="0"/>
              </a:rPr>
              <a:t>CMYK</a:t>
            </a:r>
            <a:r>
              <a:rPr lang="zh-CN" altLang="en-US" sz="3200" dirty="0">
                <a:latin typeface="楷体" pitchFamily="49" charset="-122"/>
                <a:ea typeface="楷体" pitchFamily="49" charset="-122"/>
                <a:cs typeface="Times New Roman" pitchFamily="18" charset="0"/>
              </a:rPr>
              <a:t>色系</a:t>
            </a:r>
          </a:p>
        </p:txBody>
      </p:sp>
      <p:graphicFrame>
        <p:nvGraphicFramePr>
          <p:cNvPr id="747524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1703461" y="3107123"/>
          <a:ext cx="2808287" cy="1962150"/>
        </p:xfrm>
        <a:graphic>
          <a:graphicData uri="http://schemas.openxmlformats.org/presentationml/2006/ole">
            <p:oleObj spid="_x0000_s749570" name="公式" r:id="rId4" imgW="1307880" imgH="914400" progId="Equation.3">
              <p:embed/>
            </p:oleObj>
          </a:graphicData>
        </a:graphic>
      </p:graphicFrame>
      <p:sp>
        <p:nvSpPr>
          <p:cNvPr id="747526" name="Text Box 6"/>
          <p:cNvSpPr txBox="1">
            <a:spLocks noChangeArrowheads="1"/>
          </p:cNvSpPr>
          <p:nvPr/>
        </p:nvSpPr>
        <p:spPr bwMode="auto">
          <a:xfrm>
            <a:off x="4520023" y="4431830"/>
            <a:ext cx="345598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dirty="0">
                <a:latin typeface="楷体" pitchFamily="49" charset="-122"/>
                <a:ea typeface="楷体" pitchFamily="49" charset="-122"/>
                <a:cs typeface="Times New Roman" pitchFamily="18" charset="0"/>
              </a:rPr>
              <a:t>其中，</a:t>
            </a:r>
            <a:r>
              <a:rPr lang="en-US" altLang="zh-CN" sz="280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W</a:t>
            </a:r>
            <a:r>
              <a:rPr lang="zh-CN" altLang="en-US" sz="2800" dirty="0">
                <a:latin typeface="楷体" pitchFamily="49" charset="-122"/>
                <a:ea typeface="楷体" pitchFamily="49" charset="-122"/>
                <a:cs typeface="Times New Roman" pitchFamily="18" charset="0"/>
              </a:rPr>
              <a:t>表示白色</a:t>
            </a:r>
            <a:r>
              <a:rPr lang="zh-CN" altLang="en-US" sz="3200" dirty="0">
                <a:latin typeface="楷体" pitchFamily="49" charset="-122"/>
                <a:ea typeface="楷体" pitchFamily="49" charset="-122"/>
                <a:cs typeface="Times New Roman" pitchFamily="18" charset="0"/>
              </a:rPr>
              <a:t>。</a:t>
            </a:r>
          </a:p>
        </p:txBody>
      </p:sp>
      <p:sp>
        <p:nvSpPr>
          <p:cNvPr id="6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496806" y="533400"/>
            <a:ext cx="7011988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zh-CN" altLang="en-US" sz="40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贴标签： 算法</a:t>
            </a:r>
            <a:r>
              <a:rPr lang="zh-CN" altLang="en-US" sz="4000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步骤</a:t>
            </a:r>
          </a:p>
        </p:txBody>
      </p:sp>
      <p:sp>
        <p:nvSpPr>
          <p:cNvPr id="509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3506" y="1555506"/>
            <a:ext cx="8434567" cy="4892428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  <a:buClr>
                <a:schemeClr val="tx2"/>
              </a:buClr>
              <a:buFont typeface="Wingdings" pitchFamily="2" charset="2"/>
              <a:buChar char="n"/>
            </a:pP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 初始化：设标签号为</a:t>
            </a:r>
            <a:r>
              <a:rPr lang="en-US" altLang="zh-CN" sz="2400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L=0</a:t>
            </a:r>
            <a:r>
              <a:rPr lang="en-US" altLang="zh-CN" sz="2400" dirty="0" smtClean="0">
                <a:latin typeface="楷体" pitchFamily="49" charset="-122"/>
                <a:ea typeface="楷体" pitchFamily="49" charset="-122"/>
              </a:rPr>
              <a:t>,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已贴标签数</a:t>
            </a:r>
            <a:r>
              <a:rPr lang="en-US" altLang="zh-CN" sz="2400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N=0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，标签矩阵</a:t>
            </a:r>
            <a:r>
              <a:rPr lang="en-US" altLang="zh-CN" sz="2400" i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g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为全</a:t>
            </a:r>
            <a:r>
              <a:rPr lang="en-US" altLang="zh-CN" sz="2400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0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阵。</a:t>
            </a:r>
            <a:endParaRPr lang="en-US" altLang="zh-CN" sz="2400" dirty="0" smtClean="0"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20000"/>
              </a:lnSpc>
              <a:buClr>
                <a:schemeClr val="tx2"/>
              </a:buClr>
              <a:buFont typeface="Wingdings" pitchFamily="2" charset="2"/>
              <a:buChar char="n"/>
            </a:pP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 检查相邻像素的状态：</a:t>
            </a:r>
            <a:endParaRPr lang="en-US" altLang="zh-CN" sz="2400" dirty="0" smtClean="0">
              <a:latin typeface="楷体" pitchFamily="49" charset="-122"/>
              <a:ea typeface="楷体" pitchFamily="49" charset="-122"/>
            </a:endParaRPr>
          </a:p>
          <a:p>
            <a:pPr marL="631825" indent="-631825">
              <a:lnSpc>
                <a:spcPct val="120000"/>
              </a:lnSpc>
              <a:buClr>
                <a:schemeClr val="tx2"/>
              </a:buClr>
              <a:buNone/>
            </a:pP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   如果扫描过的像素均为</a:t>
            </a:r>
            <a:r>
              <a:rPr lang="en-US" altLang="zh-CN" sz="2400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0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，则</a:t>
            </a:r>
            <a:r>
              <a:rPr lang="en-US" altLang="zh-CN" sz="2400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L=L+1</a:t>
            </a:r>
            <a:r>
              <a:rPr lang="en-US" altLang="zh-CN" sz="2400" dirty="0" smtClean="0">
                <a:latin typeface="楷体" pitchFamily="49" charset="-122"/>
                <a:ea typeface="楷体" pitchFamily="49" charset="-122"/>
              </a:rPr>
              <a:t>, </a:t>
            </a:r>
            <a:r>
              <a:rPr lang="en-US" altLang="zh-CN" sz="2400" i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g</a:t>
            </a:r>
            <a:r>
              <a:rPr lang="en-US" altLang="zh-CN" sz="2400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(</a:t>
            </a:r>
            <a:r>
              <a:rPr lang="en-US" altLang="zh-CN" sz="2400" i="1" dirty="0" err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i</a:t>
            </a:r>
            <a:r>
              <a:rPr lang="en-US" altLang="zh-CN" sz="2400" dirty="0" err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,</a:t>
            </a:r>
            <a:r>
              <a:rPr lang="en-US" altLang="zh-CN" sz="2400" i="1" dirty="0" err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j</a:t>
            </a:r>
            <a:r>
              <a:rPr lang="en-US" altLang="zh-CN" sz="2400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)=L, N=N+1</a:t>
            </a:r>
            <a:r>
              <a:rPr lang="en-US" altLang="zh-CN" sz="2400" dirty="0" smtClean="0">
                <a:latin typeface="楷体" pitchFamily="49" charset="-122"/>
                <a:ea typeface="楷体" pitchFamily="49" charset="-122"/>
              </a:rPr>
              <a:t>;</a:t>
            </a:r>
          </a:p>
          <a:p>
            <a:pPr marL="631825" indent="-631825">
              <a:lnSpc>
                <a:spcPct val="120000"/>
              </a:lnSpc>
              <a:buClr>
                <a:schemeClr val="tx2"/>
              </a:buClr>
              <a:buNone/>
            </a:pP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   如果扫描过的像素标签号相同，则</a:t>
            </a:r>
            <a:r>
              <a:rPr lang="en-US" altLang="zh-CN" sz="2400" i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g</a:t>
            </a:r>
            <a:r>
              <a:rPr lang="en-US" altLang="zh-CN" sz="2400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(</a:t>
            </a:r>
            <a:r>
              <a:rPr lang="en-US" altLang="zh-CN" sz="2400" i="1" dirty="0" err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i</a:t>
            </a:r>
            <a:r>
              <a:rPr lang="en-US" altLang="zh-CN" sz="2400" dirty="0" err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,</a:t>
            </a:r>
            <a:r>
              <a:rPr lang="en-US" altLang="zh-CN" sz="2400" i="1" dirty="0" err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j</a:t>
            </a:r>
            <a:r>
              <a:rPr lang="en-US" altLang="zh-CN" sz="2400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)=L</a:t>
            </a:r>
            <a:r>
              <a:rPr lang="en-US" altLang="zh-CN" sz="2400" dirty="0" smtClean="0">
                <a:latin typeface="楷体" pitchFamily="49" charset="-122"/>
                <a:ea typeface="楷体" pitchFamily="49" charset="-122"/>
              </a:rPr>
              <a:t>;</a:t>
            </a:r>
          </a:p>
          <a:p>
            <a:pPr marL="358775" indent="-358775">
              <a:lnSpc>
                <a:spcPct val="120000"/>
              </a:lnSpc>
              <a:buClr>
                <a:schemeClr val="tx2"/>
              </a:buClr>
              <a:buNone/>
            </a:pP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   如果扫描过的像素标签号不相同，例如</a:t>
            </a:r>
            <a:r>
              <a:rPr lang="en-US" altLang="zh-CN" sz="2400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L</a:t>
            </a:r>
            <a:r>
              <a:rPr lang="en-US" altLang="zh-CN" sz="2400" baseline="-25000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en-US" altLang="zh-CN" sz="2400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&gt; L</a:t>
            </a:r>
            <a:r>
              <a:rPr lang="en-US" altLang="zh-CN" sz="2400" baseline="-25000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en-US" altLang="zh-CN" sz="2400" dirty="0" smtClean="0">
                <a:latin typeface="楷体" pitchFamily="49" charset="-122"/>
                <a:ea typeface="楷体" pitchFamily="49" charset="-122"/>
              </a:rPr>
              <a:t>, 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则</a:t>
            </a:r>
            <a:r>
              <a:rPr lang="en-US" altLang="zh-CN" sz="2400" i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g</a:t>
            </a:r>
            <a:r>
              <a:rPr lang="en-US" altLang="zh-CN" sz="2400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(</a:t>
            </a:r>
            <a:r>
              <a:rPr lang="en-US" altLang="zh-CN" sz="2400" i="1" dirty="0" err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i</a:t>
            </a:r>
            <a:r>
              <a:rPr lang="en-US" altLang="zh-CN" sz="2400" dirty="0" err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,</a:t>
            </a:r>
            <a:r>
              <a:rPr lang="en-US" altLang="zh-CN" sz="2400" i="1" dirty="0" err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j</a:t>
            </a:r>
            <a:r>
              <a:rPr lang="en-US" altLang="zh-CN" sz="2400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)=L</a:t>
            </a:r>
            <a:r>
              <a:rPr lang="en-US" altLang="zh-CN" sz="2400" baseline="-25000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，</a:t>
            </a:r>
            <a:r>
              <a:rPr lang="en-US" altLang="zh-CN" sz="2400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N=N-1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，修改所有为</a:t>
            </a:r>
            <a:r>
              <a:rPr lang="en-US" altLang="zh-CN" sz="2400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L</a:t>
            </a:r>
            <a:r>
              <a:rPr lang="en-US" altLang="zh-CN" sz="2400" baseline="-25000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的像素值，使之为</a:t>
            </a:r>
            <a:r>
              <a:rPr lang="en-US" altLang="zh-CN" sz="2400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L</a:t>
            </a:r>
            <a:r>
              <a:rPr lang="en-US" altLang="zh-CN" sz="2400" baseline="-25000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</a:p>
          <a:p>
            <a:pPr marL="358775" indent="-358775">
              <a:lnSpc>
                <a:spcPct val="120000"/>
              </a:lnSpc>
              <a:buClr>
                <a:schemeClr val="tx2"/>
              </a:buClr>
              <a:buFont typeface="Wingdings" pitchFamily="2" charset="2"/>
              <a:buChar char="n"/>
            </a:pP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将全部的像素进行步骤</a:t>
            </a:r>
            <a:r>
              <a:rPr lang="en-US" altLang="zh-CN" sz="2400" dirty="0" smtClean="0">
                <a:latin typeface="楷体" pitchFamily="49" charset="-122"/>
                <a:ea typeface="楷体" pitchFamily="49" charset="-122"/>
              </a:rPr>
              <a:t>2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的处理，直到所有的像素全部处理完成</a:t>
            </a:r>
            <a:endParaRPr lang="en-US" altLang="zh-CN" sz="2400" dirty="0" smtClean="0"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20000"/>
              </a:lnSpc>
              <a:spcBef>
                <a:spcPct val="50000"/>
              </a:spcBef>
              <a:buFont typeface="Wingdings" pitchFamily="2" charset="2"/>
              <a:buChar char="n"/>
            </a:pP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 判断最终的</a:t>
            </a:r>
            <a:r>
              <a:rPr lang="en-US" altLang="zh-CN" sz="2400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L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是否满足</a:t>
            </a:r>
            <a:r>
              <a:rPr lang="en-US" altLang="zh-CN" sz="2400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L=N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，     </a:t>
            </a:r>
          </a:p>
          <a:p>
            <a:pPr>
              <a:lnSpc>
                <a:spcPct val="120000"/>
              </a:lnSpc>
              <a:spcBef>
                <a:spcPct val="50000"/>
              </a:spcBef>
              <a:buNone/>
            </a:pP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   如果是，则贴标签处理完成；    </a:t>
            </a:r>
          </a:p>
          <a:p>
            <a:pPr marL="358775" indent="-358775">
              <a:lnSpc>
                <a:spcPct val="120000"/>
              </a:lnSpc>
              <a:spcBef>
                <a:spcPct val="50000"/>
              </a:spcBef>
              <a:buNone/>
            </a:pP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   如果不是，则表明已贴标签存在不连号情况</a:t>
            </a:r>
            <a:r>
              <a:rPr lang="en-US" altLang="zh-CN" sz="2400" dirty="0" smtClean="0">
                <a:latin typeface="楷体" pitchFamily="49" charset="-122"/>
                <a:ea typeface="楷体" pitchFamily="49" charset="-122"/>
              </a:rPr>
              <a:t>,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将进行一次编码整理，消除不连续编号的情况。</a:t>
            </a:r>
          </a:p>
          <a:p>
            <a:pPr marL="442913" indent="-442913">
              <a:lnSpc>
                <a:spcPct val="120000"/>
              </a:lnSpc>
              <a:buClr>
                <a:schemeClr val="tx2"/>
              </a:buClr>
              <a:buFont typeface="Wingdings" pitchFamily="2" charset="2"/>
              <a:buChar char="n"/>
            </a:pPr>
            <a:endParaRPr lang="en-US" altLang="zh-CN" sz="2400" dirty="0" smtClean="0">
              <a:latin typeface="楷体" pitchFamily="49" charset="-122"/>
              <a:ea typeface="楷体" pitchFamily="49" charset="-122"/>
            </a:endParaRPr>
          </a:p>
          <a:p>
            <a:pPr marL="631825" indent="-631825">
              <a:lnSpc>
                <a:spcPct val="120000"/>
              </a:lnSpc>
              <a:buClr>
                <a:schemeClr val="tx2"/>
              </a:buClr>
              <a:buNone/>
            </a:pPr>
            <a:endParaRPr lang="en-US" altLang="zh-CN" sz="2400" dirty="0" smtClean="0"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20000"/>
              </a:lnSpc>
              <a:buClr>
                <a:schemeClr val="tx2"/>
              </a:buClr>
              <a:buFont typeface="Wingdings" pitchFamily="2" charset="2"/>
              <a:buChar char="n"/>
            </a:pPr>
            <a:endParaRPr lang="zh-CN" altLang="en-US" sz="30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44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6002" y="277240"/>
            <a:ext cx="8540750" cy="1143000"/>
          </a:xfrm>
        </p:spPr>
        <p:txBody>
          <a:bodyPr>
            <a:normAutofit/>
          </a:bodyPr>
          <a:lstStyle/>
          <a:p>
            <a:r>
              <a:rPr lang="en-US" altLang="zh-CN" sz="36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CMYK</a:t>
            </a:r>
            <a:r>
              <a:rPr lang="zh-CN" altLang="en-US" sz="36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色系与</a:t>
            </a:r>
            <a:r>
              <a:rPr lang="en-US" altLang="zh-CN" sz="36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RGB</a:t>
            </a:r>
            <a:r>
              <a:rPr lang="zh-CN" altLang="en-US" sz="36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色系的转换</a:t>
            </a:r>
          </a:p>
        </p:txBody>
      </p:sp>
      <p:sp>
        <p:nvSpPr>
          <p:cNvPr id="7495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75069" y="1749392"/>
            <a:ext cx="6081712" cy="665162"/>
          </a:xfrm>
          <a:ln w="38100">
            <a:noFill/>
          </a:ln>
        </p:spPr>
        <p:txBody>
          <a:bodyPr>
            <a:noAutofit/>
          </a:bodyPr>
          <a:lstStyle/>
          <a:p>
            <a:pPr>
              <a:lnSpc>
                <a:spcPct val="120000"/>
              </a:lnSpc>
              <a:buNone/>
            </a:pPr>
            <a:r>
              <a:rPr lang="en-US" altLang="zh-CN" sz="3200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CMYK</a:t>
            </a:r>
            <a:r>
              <a:rPr lang="zh-CN" altLang="en-US" sz="3200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色</a:t>
            </a:r>
            <a:r>
              <a:rPr lang="zh-CN" altLang="en-US" sz="3200" dirty="0">
                <a:latin typeface="楷体" pitchFamily="49" charset="-122"/>
                <a:ea typeface="楷体" pitchFamily="49" charset="-122"/>
                <a:cs typeface="Times New Roman" pitchFamily="18" charset="0"/>
              </a:rPr>
              <a:t>系转换到</a:t>
            </a:r>
            <a:r>
              <a:rPr lang="en-US" altLang="zh-CN" sz="3200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RGB</a:t>
            </a:r>
            <a:r>
              <a:rPr lang="zh-CN" altLang="en-US" sz="3200" dirty="0">
                <a:latin typeface="楷体" pitchFamily="49" charset="-122"/>
                <a:ea typeface="楷体" pitchFamily="49" charset="-122"/>
                <a:cs typeface="Times New Roman" pitchFamily="18" charset="0"/>
              </a:rPr>
              <a:t>色系</a:t>
            </a:r>
          </a:p>
        </p:txBody>
      </p:sp>
      <p:graphicFrame>
        <p:nvGraphicFramePr>
          <p:cNvPr id="749572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965605" y="3300210"/>
          <a:ext cx="4032250" cy="1474787"/>
        </p:xfrm>
        <a:graphic>
          <a:graphicData uri="http://schemas.openxmlformats.org/presentationml/2006/ole">
            <p:oleObj spid="_x0000_s750594" name="公式" r:id="rId4" imgW="1942920" imgH="711000" progId="Equation.3">
              <p:embed/>
            </p:oleObj>
          </a:graphicData>
        </a:graphic>
      </p:graphicFrame>
      <p:sp>
        <p:nvSpPr>
          <p:cNvPr id="749573" name="Text Box 5"/>
          <p:cNvSpPr txBox="1">
            <a:spLocks noChangeArrowheads="1"/>
          </p:cNvSpPr>
          <p:nvPr/>
        </p:nvSpPr>
        <p:spPr bwMode="auto">
          <a:xfrm>
            <a:off x="5058384" y="4171071"/>
            <a:ext cx="356032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dirty="0">
                <a:latin typeface="楷体" pitchFamily="49" charset="-122"/>
                <a:ea typeface="楷体" pitchFamily="49" charset="-122"/>
              </a:rPr>
              <a:t>其中，</a:t>
            </a:r>
            <a:r>
              <a:rPr lang="en-US" altLang="zh-CN" sz="280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W</a:t>
            </a:r>
            <a:r>
              <a:rPr lang="zh-CN" altLang="en-US" sz="2800" dirty="0">
                <a:latin typeface="楷体" pitchFamily="49" charset="-122"/>
                <a:ea typeface="楷体" pitchFamily="49" charset="-122"/>
              </a:rPr>
              <a:t>表示白色。</a:t>
            </a:r>
          </a:p>
        </p:txBody>
      </p:sp>
      <p:sp>
        <p:nvSpPr>
          <p:cNvPr id="7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398057" y="682421"/>
            <a:ext cx="6226479" cy="779463"/>
          </a:xfrm>
        </p:spPr>
        <p:txBody>
          <a:bodyPr>
            <a:noAutofit/>
          </a:bodyPr>
          <a:lstStyle/>
          <a:p>
            <a:r>
              <a:rPr lang="en-US" altLang="zh-CN" sz="36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YUV</a:t>
            </a:r>
            <a:r>
              <a:rPr lang="zh-CN" altLang="en-US" sz="36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表色系：基本概念</a:t>
            </a:r>
          </a:p>
        </p:txBody>
      </p:sp>
      <p:sp>
        <p:nvSpPr>
          <p:cNvPr id="75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1780" y="1578686"/>
            <a:ext cx="8626305" cy="2449512"/>
          </a:xfrm>
          <a:ln w="38100" cmpd="dbl">
            <a:noFill/>
          </a:ln>
        </p:spPr>
        <p:txBody>
          <a:bodyPr>
            <a:noAutofit/>
          </a:bodyPr>
          <a:lstStyle/>
          <a:p>
            <a:pPr>
              <a:lnSpc>
                <a:spcPct val="120000"/>
              </a:lnSpc>
              <a:buFont typeface="Wingdings" pitchFamily="2" charset="2"/>
              <a:buChar char="n"/>
            </a:pPr>
            <a:r>
              <a:rPr lang="zh-CN" altLang="en-US" sz="3200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 在</a:t>
            </a:r>
            <a:r>
              <a:rPr lang="en-US" altLang="zh-CN" sz="3200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YUV</a:t>
            </a:r>
            <a:r>
              <a:rPr lang="zh-CN" altLang="en-US" sz="3200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表</a:t>
            </a:r>
            <a:r>
              <a:rPr lang="zh-CN" altLang="en-US" sz="3200" dirty="0">
                <a:latin typeface="楷体" pitchFamily="49" charset="-122"/>
                <a:ea typeface="楷体" pitchFamily="49" charset="-122"/>
                <a:cs typeface="Times New Roman" pitchFamily="18" charset="0"/>
              </a:rPr>
              <a:t>色系统中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zh-CN" altLang="en-US" sz="3200" dirty="0">
                <a:latin typeface="楷体" pitchFamily="49" charset="-122"/>
                <a:ea typeface="楷体" pitchFamily="49" charset="-122"/>
                <a:cs typeface="Times New Roman" pitchFamily="18" charset="0"/>
              </a:rPr>
              <a:t>         </a:t>
            </a:r>
            <a:r>
              <a:rPr lang="en-US" altLang="zh-CN" sz="3200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Y</a:t>
            </a:r>
            <a:r>
              <a:rPr lang="zh-CN" altLang="en-US" sz="3200" dirty="0">
                <a:latin typeface="楷体" pitchFamily="49" charset="-122"/>
                <a:ea typeface="楷体" pitchFamily="49" charset="-122"/>
                <a:cs typeface="Times New Roman" pitchFamily="18" charset="0"/>
              </a:rPr>
              <a:t>：亮度；</a:t>
            </a:r>
            <a:r>
              <a:rPr lang="en-US" altLang="zh-CN" sz="3200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U</a:t>
            </a:r>
            <a:r>
              <a:rPr lang="zh-CN" altLang="en-US" sz="3200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</a:t>
            </a:r>
            <a:r>
              <a:rPr lang="en-US" altLang="zh-CN" sz="3200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V</a:t>
            </a:r>
            <a:r>
              <a:rPr lang="zh-CN" altLang="en-US" sz="3200" dirty="0">
                <a:latin typeface="楷体" pitchFamily="49" charset="-122"/>
                <a:ea typeface="楷体" pitchFamily="49" charset="-122"/>
                <a:cs typeface="Times New Roman" pitchFamily="18" charset="0"/>
              </a:rPr>
              <a:t>：色差信号</a:t>
            </a:r>
          </a:p>
          <a:p>
            <a:pPr>
              <a:lnSpc>
                <a:spcPct val="120000"/>
              </a:lnSpc>
              <a:buFont typeface="Wingdings" pitchFamily="2" charset="2"/>
              <a:buChar char="n"/>
            </a:pPr>
            <a:r>
              <a:rPr lang="zh-CN" altLang="en-US" sz="3200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 目的：为了</a:t>
            </a:r>
            <a:r>
              <a:rPr lang="zh-CN" altLang="en-US" sz="3200" dirty="0">
                <a:latin typeface="楷体" pitchFamily="49" charset="-122"/>
                <a:ea typeface="楷体" pitchFamily="49" charset="-122"/>
                <a:cs typeface="Times New Roman" pitchFamily="18" charset="0"/>
              </a:rPr>
              <a:t>可以使</a:t>
            </a:r>
            <a:r>
              <a:rPr lang="zh-CN" altLang="en-US" sz="3200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电视节目同时</a:t>
            </a:r>
            <a:r>
              <a:rPr lang="zh-CN" altLang="en-US" sz="3200" dirty="0">
                <a:latin typeface="楷体" pitchFamily="49" charset="-122"/>
                <a:ea typeface="楷体" pitchFamily="49" charset="-122"/>
                <a:cs typeface="Times New Roman" pitchFamily="18" charset="0"/>
              </a:rPr>
              <a:t>被黑白电视及彩色电视接收。</a:t>
            </a:r>
          </a:p>
        </p:txBody>
      </p:sp>
      <p:sp>
        <p:nvSpPr>
          <p:cNvPr id="750598" name="Rectangle 6"/>
          <p:cNvSpPr>
            <a:spLocks noChangeArrowheads="1"/>
          </p:cNvSpPr>
          <p:nvPr/>
        </p:nvSpPr>
        <p:spPr bwMode="auto">
          <a:xfrm>
            <a:off x="653882" y="4698257"/>
            <a:ext cx="7777162" cy="1295400"/>
          </a:xfrm>
          <a:prstGeom prst="rect">
            <a:avLst/>
          </a:prstGeom>
          <a:solidFill>
            <a:schemeClr val="accent5"/>
          </a:solidFill>
          <a:ln w="2857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chemeClr val="tx2"/>
              </a:buClr>
              <a:buSzPct val="70000"/>
            </a:pPr>
            <a:r>
              <a:rPr lang="zh-CN" altLang="en-US" sz="2800" b="1" dirty="0">
                <a:solidFill>
                  <a:schemeClr val="bg1"/>
                </a:solidFill>
                <a:latin typeface="华文细黑" pitchFamily="2" charset="-122"/>
                <a:ea typeface="华文细黑" pitchFamily="2" charset="-122"/>
              </a:rPr>
              <a:t>电视信号在发射时，转换成</a:t>
            </a:r>
            <a:r>
              <a:rPr lang="en-US" altLang="zh-CN" sz="2800" b="1" dirty="0">
                <a:solidFill>
                  <a:schemeClr val="bg1"/>
                </a:solidFill>
                <a:latin typeface="华文细黑" pitchFamily="2" charset="-122"/>
                <a:ea typeface="华文细黑" pitchFamily="2" charset="-122"/>
              </a:rPr>
              <a:t>YUV</a:t>
            </a:r>
            <a:r>
              <a:rPr lang="zh-CN" altLang="en-US" sz="2800" b="1" dirty="0">
                <a:solidFill>
                  <a:schemeClr val="bg1"/>
                </a:solidFill>
                <a:latin typeface="华文细黑" pitchFamily="2" charset="-122"/>
                <a:ea typeface="华文细黑" pitchFamily="2" charset="-122"/>
              </a:rPr>
              <a:t>形式；接收时再还原成</a:t>
            </a:r>
            <a:r>
              <a:rPr lang="en-US" altLang="zh-CN" sz="2800" b="1" dirty="0">
                <a:solidFill>
                  <a:schemeClr val="bg1"/>
                </a:solidFill>
                <a:latin typeface="华文细黑" pitchFamily="2" charset="-122"/>
                <a:ea typeface="华文细黑" pitchFamily="2" charset="-122"/>
              </a:rPr>
              <a:t>RGB</a:t>
            </a:r>
            <a:r>
              <a:rPr lang="zh-CN" altLang="en-US" sz="2800" b="1" dirty="0">
                <a:solidFill>
                  <a:schemeClr val="bg1"/>
                </a:solidFill>
                <a:latin typeface="华文细黑" pitchFamily="2" charset="-122"/>
                <a:ea typeface="华文细黑" pitchFamily="2" charset="-122"/>
              </a:rPr>
              <a:t>三基色信号，由显像管显示。</a:t>
            </a:r>
          </a:p>
        </p:txBody>
      </p:sp>
      <p:sp>
        <p:nvSpPr>
          <p:cNvPr id="5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350195" y="248390"/>
            <a:ext cx="8145699" cy="1325563"/>
          </a:xfrm>
        </p:spPr>
        <p:txBody>
          <a:bodyPr>
            <a:normAutofit/>
          </a:bodyPr>
          <a:lstStyle/>
          <a:p>
            <a:r>
              <a:rPr lang="en-US" altLang="zh-CN" sz="36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YUV</a:t>
            </a:r>
            <a:r>
              <a:rPr lang="zh-CN" altLang="en-US" sz="36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表色系：电视信号接收原理示意图</a:t>
            </a:r>
          </a:p>
        </p:txBody>
      </p:sp>
      <p:sp>
        <p:nvSpPr>
          <p:cNvPr id="751620" name="Line 4"/>
          <p:cNvSpPr>
            <a:spLocks noChangeShapeType="1"/>
          </p:cNvSpPr>
          <p:nvPr/>
        </p:nvSpPr>
        <p:spPr bwMode="auto">
          <a:xfrm flipH="1">
            <a:off x="2268538" y="3860800"/>
            <a:ext cx="503237" cy="504825"/>
          </a:xfrm>
          <a:prstGeom prst="line">
            <a:avLst/>
          </a:prstGeom>
          <a:noFill/>
          <a:ln w="76200" cmpd="tri">
            <a:solidFill>
              <a:srgbClr val="808080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zh-CN" altLang="en-US"/>
          </a:p>
        </p:txBody>
      </p:sp>
      <p:sp>
        <p:nvSpPr>
          <p:cNvPr id="751621" name="Line 5"/>
          <p:cNvSpPr>
            <a:spLocks noChangeShapeType="1"/>
          </p:cNvSpPr>
          <p:nvPr/>
        </p:nvSpPr>
        <p:spPr bwMode="auto">
          <a:xfrm>
            <a:off x="5334000" y="3962400"/>
            <a:ext cx="504825" cy="431800"/>
          </a:xfrm>
          <a:prstGeom prst="line">
            <a:avLst/>
          </a:prstGeom>
          <a:noFill/>
          <a:ln w="76200" cmpd="tri">
            <a:solidFill>
              <a:srgbClr val="808080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zh-CN" altLang="en-US"/>
          </a:p>
        </p:txBody>
      </p:sp>
      <p:sp>
        <p:nvSpPr>
          <p:cNvPr id="751622" name="Text Box 6"/>
          <p:cNvSpPr txBox="1">
            <a:spLocks noChangeArrowheads="1"/>
          </p:cNvSpPr>
          <p:nvPr/>
        </p:nvSpPr>
        <p:spPr bwMode="auto">
          <a:xfrm>
            <a:off x="2916238" y="3500438"/>
            <a:ext cx="936625" cy="376237"/>
          </a:xfrm>
          <a:prstGeom prst="rect">
            <a:avLst/>
          </a:prstGeom>
          <a:noFill/>
          <a:ln w="9525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1">
                <a:latin typeface="Arial" charset="0"/>
              </a:rPr>
              <a:t>Y,U,V</a:t>
            </a:r>
          </a:p>
        </p:txBody>
      </p:sp>
      <p:sp>
        <p:nvSpPr>
          <p:cNvPr id="751623" name="Text Box 7"/>
          <p:cNvSpPr txBox="1">
            <a:spLocks noChangeArrowheads="1"/>
          </p:cNvSpPr>
          <p:nvPr/>
        </p:nvSpPr>
        <p:spPr bwMode="auto">
          <a:xfrm>
            <a:off x="1763713" y="4292600"/>
            <a:ext cx="431800" cy="376238"/>
          </a:xfrm>
          <a:prstGeom prst="rect">
            <a:avLst/>
          </a:prstGeom>
          <a:noFill/>
          <a:ln w="9525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1">
                <a:latin typeface="Arial" charset="0"/>
              </a:rPr>
              <a:t>Y</a:t>
            </a:r>
          </a:p>
        </p:txBody>
      </p:sp>
      <p:sp>
        <p:nvSpPr>
          <p:cNvPr id="751624" name="Text Box 8"/>
          <p:cNvSpPr txBox="1">
            <a:spLocks noChangeArrowheads="1"/>
          </p:cNvSpPr>
          <p:nvPr/>
        </p:nvSpPr>
        <p:spPr bwMode="auto">
          <a:xfrm>
            <a:off x="5219700" y="3500438"/>
            <a:ext cx="431800" cy="376237"/>
          </a:xfrm>
          <a:prstGeom prst="rect">
            <a:avLst/>
          </a:prstGeom>
          <a:noFill/>
          <a:ln w="9525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1">
                <a:latin typeface="Arial" charset="0"/>
              </a:rPr>
              <a:t>Y</a:t>
            </a:r>
          </a:p>
        </p:txBody>
      </p:sp>
      <p:sp>
        <p:nvSpPr>
          <p:cNvPr id="751625" name="Text Box 9"/>
          <p:cNvSpPr txBox="1">
            <a:spLocks noChangeArrowheads="1"/>
          </p:cNvSpPr>
          <p:nvPr/>
        </p:nvSpPr>
        <p:spPr bwMode="auto">
          <a:xfrm>
            <a:off x="5003800" y="4797425"/>
            <a:ext cx="792163" cy="376238"/>
          </a:xfrm>
          <a:prstGeom prst="rect">
            <a:avLst/>
          </a:prstGeom>
          <a:noFill/>
          <a:ln w="9525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1">
                <a:latin typeface="Arial" charset="0"/>
              </a:rPr>
              <a:t>Y,0,0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752600" y="1676400"/>
            <a:ext cx="2468563" cy="1798638"/>
            <a:chOff x="1104" y="1071"/>
            <a:chExt cx="1555" cy="1133"/>
          </a:xfrm>
        </p:grpSpPr>
        <p:pic>
          <p:nvPicPr>
            <p:cNvPr id="751627" name="Picture 11" descr="j0190009[1]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383" y="1071"/>
              <a:ext cx="1276" cy="113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751628" name="Text Box 12"/>
            <p:cNvSpPr txBox="1">
              <a:spLocks noChangeArrowheads="1"/>
            </p:cNvSpPr>
            <p:nvPr/>
          </p:nvSpPr>
          <p:spPr bwMode="auto">
            <a:xfrm>
              <a:off x="1104" y="1152"/>
              <a:ext cx="289" cy="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eaVer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>
                  <a:latin typeface="Arial" charset="0"/>
                  <a:ea typeface="黑体" pitchFamily="2" charset="-122"/>
                </a:rPr>
                <a:t>彩色电视信号</a:t>
              </a:r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5003800" y="1700213"/>
            <a:ext cx="2465388" cy="1798637"/>
            <a:chOff x="3152" y="1071"/>
            <a:chExt cx="1553" cy="1133"/>
          </a:xfrm>
        </p:grpSpPr>
        <p:pic>
          <p:nvPicPr>
            <p:cNvPr id="751630" name="Picture 14" descr="j0190009[1]"/>
            <p:cNvPicPr>
              <a:picLocks noChangeAspect="1" noChangeArrowheads="1"/>
            </p:cNvPicPr>
            <p:nvPr/>
          </p:nvPicPr>
          <p:blipFill>
            <a:blip r:embed="rId3" cstate="print">
              <a:grayscl/>
            </a:blip>
            <a:srcRect/>
            <a:stretch>
              <a:fillRect/>
            </a:stretch>
          </p:blipFill>
          <p:spPr bwMode="auto">
            <a:xfrm>
              <a:off x="3152" y="1071"/>
              <a:ext cx="1276" cy="113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751631" name="Text Box 15"/>
            <p:cNvSpPr txBox="1">
              <a:spLocks noChangeArrowheads="1"/>
            </p:cNvSpPr>
            <p:nvPr/>
          </p:nvSpPr>
          <p:spPr bwMode="auto">
            <a:xfrm>
              <a:off x="4416" y="1152"/>
              <a:ext cx="289" cy="1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eaVer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>
                  <a:latin typeface="Arial" charset="0"/>
                  <a:ea typeface="黑体" pitchFamily="2" charset="-122"/>
                </a:rPr>
                <a:t>黑白电视信号</a:t>
              </a:r>
            </a:p>
          </p:txBody>
        </p:sp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1219200" y="4581525"/>
            <a:ext cx="1758950" cy="1881188"/>
            <a:chOff x="768" y="2886"/>
            <a:chExt cx="1108" cy="1185"/>
          </a:xfrm>
        </p:grpSpPr>
        <p:grpSp>
          <p:nvGrpSpPr>
            <p:cNvPr id="5" name="Group 17"/>
            <p:cNvGrpSpPr>
              <a:grpSpLocks/>
            </p:cNvGrpSpPr>
            <p:nvPr/>
          </p:nvGrpSpPr>
          <p:grpSpPr bwMode="auto">
            <a:xfrm>
              <a:off x="768" y="2886"/>
              <a:ext cx="1108" cy="1185"/>
              <a:chOff x="768" y="2886"/>
              <a:chExt cx="1108" cy="1185"/>
            </a:xfrm>
          </p:grpSpPr>
          <p:grpSp>
            <p:nvGrpSpPr>
              <p:cNvPr id="6" name="Group 18"/>
              <p:cNvGrpSpPr>
                <a:grpSpLocks/>
              </p:cNvGrpSpPr>
              <p:nvPr/>
            </p:nvGrpSpPr>
            <p:grpSpPr bwMode="auto">
              <a:xfrm>
                <a:off x="793" y="2886"/>
                <a:ext cx="1083" cy="1020"/>
                <a:chOff x="748" y="2886"/>
                <a:chExt cx="1083" cy="1020"/>
              </a:xfrm>
            </p:grpSpPr>
            <p:pic>
              <p:nvPicPr>
                <p:cNvPr id="751635" name="Picture 19" descr="HH01163_[1]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748" y="2886"/>
                  <a:ext cx="1083" cy="1020"/>
                </a:xfrm>
                <a:prstGeom prst="rect">
                  <a:avLst/>
                </a:prstGeom>
                <a:noFill/>
              </p:spPr>
            </p:pic>
            <p:pic>
              <p:nvPicPr>
                <p:cNvPr id="751636" name="Picture 20" descr="j0188629[1]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839" y="3149"/>
                  <a:ext cx="562" cy="567"/>
                </a:xfrm>
                <a:prstGeom prst="rect">
                  <a:avLst/>
                </a:prstGeom>
                <a:noFill/>
              </p:spPr>
            </p:pic>
          </p:grpSp>
          <p:sp>
            <p:nvSpPr>
              <p:cNvPr id="751637" name="Text Box 21"/>
              <p:cNvSpPr txBox="1">
                <a:spLocks noChangeArrowheads="1"/>
              </p:cNvSpPr>
              <p:nvPr/>
            </p:nvSpPr>
            <p:spPr bwMode="auto">
              <a:xfrm>
                <a:off x="768" y="3840"/>
                <a:ext cx="105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>
                    <a:latin typeface="Arial" charset="0"/>
                    <a:ea typeface="黑体" pitchFamily="2" charset="-122"/>
                  </a:rPr>
                  <a:t>黑白电视机</a:t>
                </a:r>
              </a:p>
            </p:txBody>
          </p:sp>
        </p:grpSp>
        <p:pic>
          <p:nvPicPr>
            <p:cNvPr id="751638" name="Picture 22" descr="j0190009[1]"/>
            <p:cNvPicPr>
              <a:picLocks noChangeAspect="1" noChangeArrowheads="1"/>
            </p:cNvPicPr>
            <p:nvPr/>
          </p:nvPicPr>
          <p:blipFill>
            <a:blip r:embed="rId3" cstate="print">
              <a:grayscl/>
            </a:blip>
            <a:srcRect/>
            <a:stretch>
              <a:fillRect/>
            </a:stretch>
          </p:blipFill>
          <p:spPr bwMode="auto">
            <a:xfrm>
              <a:off x="864" y="3168"/>
              <a:ext cx="672" cy="5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Group 23"/>
          <p:cNvGrpSpPr>
            <a:grpSpLocks/>
          </p:cNvGrpSpPr>
          <p:nvPr/>
        </p:nvGrpSpPr>
        <p:grpSpPr bwMode="auto">
          <a:xfrm>
            <a:off x="5791200" y="3962400"/>
            <a:ext cx="2378075" cy="2652713"/>
            <a:chOff x="3744" y="2496"/>
            <a:chExt cx="1498" cy="1671"/>
          </a:xfrm>
        </p:grpSpPr>
        <p:pic>
          <p:nvPicPr>
            <p:cNvPr id="751640" name="Picture 24" descr="BS01827_[1]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744" y="2496"/>
              <a:ext cx="1498" cy="1543"/>
            </a:xfrm>
            <a:prstGeom prst="rect">
              <a:avLst/>
            </a:prstGeom>
            <a:noFill/>
          </p:spPr>
        </p:pic>
        <p:sp>
          <p:nvSpPr>
            <p:cNvPr id="751641" name="Text Box 25"/>
            <p:cNvSpPr txBox="1">
              <a:spLocks noChangeArrowheads="1"/>
            </p:cNvSpPr>
            <p:nvPr/>
          </p:nvSpPr>
          <p:spPr bwMode="auto">
            <a:xfrm>
              <a:off x="4032" y="3936"/>
              <a:ext cx="96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>
                  <a:latin typeface="Arial" charset="0"/>
                  <a:ea typeface="黑体" pitchFamily="2" charset="-122"/>
                </a:rPr>
                <a:t>彩色电视机</a:t>
              </a:r>
            </a:p>
          </p:txBody>
        </p:sp>
        <p:pic>
          <p:nvPicPr>
            <p:cNvPr id="751642" name="Picture 26" descr="j0190009[1]"/>
            <p:cNvPicPr>
              <a:picLocks noChangeAspect="1" noChangeArrowheads="1"/>
            </p:cNvPicPr>
            <p:nvPr/>
          </p:nvPicPr>
          <p:blipFill>
            <a:blip r:embed="rId3" cstate="print">
              <a:grayscl/>
            </a:blip>
            <a:srcRect/>
            <a:stretch>
              <a:fillRect/>
            </a:stretch>
          </p:blipFill>
          <p:spPr bwMode="auto">
            <a:xfrm>
              <a:off x="3936" y="3024"/>
              <a:ext cx="912" cy="80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</p:grpSp>
      <p:sp>
        <p:nvSpPr>
          <p:cNvPr id="26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51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51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51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751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751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751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1620" grpId="0" animBg="1"/>
      <p:bldP spid="751621" grpId="0" animBg="1"/>
      <p:bldP spid="751622" grpId="0" animBg="1" autoUpdateAnimBg="0"/>
      <p:bldP spid="751623" grpId="0" animBg="1" autoUpdateAnimBg="0"/>
      <p:bldP spid="751624" grpId="0" animBg="1" autoUpdateAnimBg="0"/>
      <p:bldP spid="751625" grpId="0" animBg="1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82102" y="484086"/>
            <a:ext cx="8312893" cy="1143000"/>
          </a:xfrm>
        </p:spPr>
        <p:txBody>
          <a:bodyPr>
            <a:noAutofit/>
          </a:bodyPr>
          <a:lstStyle/>
          <a:p>
            <a:r>
              <a:rPr lang="zh-CN" altLang="en-US" sz="36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彩色信号与黑白电视兼容的问题思考？</a:t>
            </a:r>
          </a:p>
        </p:txBody>
      </p:sp>
      <p:sp>
        <p:nvSpPr>
          <p:cNvPr id="523279" name="Text Box 15"/>
          <p:cNvSpPr txBox="1">
            <a:spLocks noChangeArrowheads="1"/>
          </p:cNvSpPr>
          <p:nvPr/>
        </p:nvSpPr>
        <p:spPr bwMode="auto">
          <a:xfrm>
            <a:off x="369652" y="1882572"/>
            <a:ext cx="8261890" cy="27019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zh-CN" altLang="en-US" sz="3200" b="1" dirty="0">
                <a:latin typeface="华文细黑" pitchFamily="2" charset="-122"/>
                <a:ea typeface="华文细黑" pitchFamily="2" charset="-122"/>
                <a:hlinkClick r:id="" action="ppaction://noaction"/>
              </a:rPr>
              <a:t>问题</a:t>
            </a:r>
            <a:r>
              <a:rPr lang="zh-CN" altLang="en-US" sz="3200" b="1" dirty="0">
                <a:latin typeface="华文细黑" pitchFamily="2" charset="-122"/>
                <a:ea typeface="华文细黑" pitchFamily="2" charset="-122"/>
              </a:rPr>
              <a:t>：</a:t>
            </a:r>
          </a:p>
          <a:p>
            <a:pPr>
              <a:lnSpc>
                <a:spcPct val="120000"/>
              </a:lnSpc>
              <a:spcBef>
                <a:spcPct val="5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zh-CN" altLang="en-US" sz="3200" b="1" dirty="0">
                <a:latin typeface="华文细黑" pitchFamily="2" charset="-122"/>
                <a:ea typeface="华文细黑" pitchFamily="2" charset="-122"/>
              </a:rPr>
              <a:t>        </a:t>
            </a:r>
            <a:r>
              <a:rPr lang="zh-CN" altLang="en-US" sz="3200" dirty="0">
                <a:latin typeface="楷体" pitchFamily="49" charset="-122"/>
                <a:ea typeface="楷体" pitchFamily="49" charset="-122"/>
                <a:cs typeface="Times New Roman" pitchFamily="18" charset="0"/>
              </a:rPr>
              <a:t>当彩色的视频信号传输给</a:t>
            </a:r>
            <a:r>
              <a:rPr lang="zh-CN" altLang="en-US" sz="3200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黑白电视机</a:t>
            </a:r>
            <a:r>
              <a:rPr lang="zh-CN" altLang="en-US" sz="3200" dirty="0">
                <a:latin typeface="楷体" pitchFamily="49" charset="-122"/>
                <a:ea typeface="楷体" pitchFamily="49" charset="-122"/>
                <a:cs typeface="Times New Roman" pitchFamily="18" charset="0"/>
              </a:rPr>
              <a:t>时，既然是三取一，可否直接选择</a:t>
            </a:r>
            <a:r>
              <a:rPr lang="en-US" altLang="zh-CN" sz="320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R</a:t>
            </a:r>
            <a:r>
              <a:rPr lang="zh-CN" altLang="en-US" sz="3200" dirty="0">
                <a:latin typeface="楷体" pitchFamily="49" charset="-122"/>
                <a:ea typeface="楷体" pitchFamily="49" charset="-122"/>
                <a:cs typeface="Times New Roman" pitchFamily="18" charset="0"/>
              </a:rPr>
              <a:t>或</a:t>
            </a:r>
            <a:r>
              <a:rPr lang="en-US" altLang="zh-CN" sz="320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G</a:t>
            </a:r>
            <a:r>
              <a:rPr lang="zh-CN" altLang="en-US" sz="3200" dirty="0">
                <a:latin typeface="楷体" pitchFamily="49" charset="-122"/>
                <a:ea typeface="楷体" pitchFamily="49" charset="-122"/>
                <a:cs typeface="Times New Roman" pitchFamily="18" charset="0"/>
              </a:rPr>
              <a:t>或</a:t>
            </a:r>
            <a:r>
              <a:rPr lang="en-US" altLang="zh-CN" sz="3200" dirty="0">
                <a:latin typeface="楷体" pitchFamily="49" charset="-122"/>
                <a:ea typeface="楷体" pitchFamily="49" charset="-122"/>
                <a:cs typeface="Times New Roman" pitchFamily="18" charset="0"/>
              </a:rPr>
              <a:t>B</a:t>
            </a:r>
            <a:r>
              <a:rPr lang="zh-CN" altLang="en-US" sz="3200" dirty="0">
                <a:latin typeface="楷体" pitchFamily="49" charset="-122"/>
                <a:ea typeface="楷体" pitchFamily="49" charset="-122"/>
                <a:cs typeface="Times New Roman" pitchFamily="18" charset="0"/>
              </a:rPr>
              <a:t>信号来作为其输入？</a:t>
            </a:r>
          </a:p>
        </p:txBody>
      </p:sp>
      <p:sp>
        <p:nvSpPr>
          <p:cNvPr id="4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754" name="Rectangle 2"/>
          <p:cNvSpPr>
            <a:spLocks noGrp="1" noChangeArrowheads="1"/>
          </p:cNvSpPr>
          <p:nvPr>
            <p:ph type="title"/>
          </p:nvPr>
        </p:nvSpPr>
        <p:spPr>
          <a:xfrm>
            <a:off x="284668" y="503542"/>
            <a:ext cx="6696075" cy="946150"/>
          </a:xfrm>
        </p:spPr>
        <p:txBody>
          <a:bodyPr>
            <a:noAutofit/>
          </a:bodyPr>
          <a:lstStyle/>
          <a:p>
            <a:r>
              <a:rPr lang="en-US" altLang="zh-CN" sz="36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YUV</a:t>
            </a:r>
            <a:r>
              <a:rPr lang="zh-CN" altLang="en-US" sz="36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表色系与</a:t>
            </a:r>
            <a:r>
              <a:rPr lang="en-US" altLang="zh-CN" sz="36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RGB</a:t>
            </a:r>
            <a:r>
              <a:rPr lang="zh-CN" altLang="en-US" sz="36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色系的转换</a:t>
            </a:r>
          </a:p>
        </p:txBody>
      </p:sp>
      <p:sp>
        <p:nvSpPr>
          <p:cNvPr id="458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4622" y="1504207"/>
            <a:ext cx="4818063" cy="650875"/>
          </a:xfrm>
          <a:ln w="28575">
            <a:noFill/>
          </a:ln>
        </p:spPr>
        <p:txBody>
          <a:bodyPr/>
          <a:lstStyle/>
          <a:p>
            <a:pPr marL="609600" indent="-609600">
              <a:lnSpc>
                <a:spcPct val="90000"/>
              </a:lnSpc>
              <a:buFont typeface="Wingdings" pitchFamily="2" charset="2"/>
              <a:buChar char="n"/>
            </a:pPr>
            <a:r>
              <a:rPr lang="en-US" altLang="zh-CN" sz="3200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RGB</a:t>
            </a:r>
            <a:r>
              <a:rPr lang="zh-CN" altLang="en-US" sz="3200" dirty="0">
                <a:latin typeface="楷体" pitchFamily="49" charset="-122"/>
                <a:ea typeface="楷体" pitchFamily="49" charset="-122"/>
              </a:rPr>
              <a:t>到</a:t>
            </a:r>
            <a:r>
              <a:rPr lang="en-US" altLang="zh-CN" sz="320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YUV</a:t>
            </a:r>
            <a:r>
              <a:rPr lang="zh-CN" altLang="en-US" sz="3200" dirty="0">
                <a:latin typeface="楷体" pitchFamily="49" charset="-122"/>
                <a:ea typeface="楷体" pitchFamily="49" charset="-122"/>
              </a:rPr>
              <a:t>的转换</a:t>
            </a:r>
          </a:p>
        </p:txBody>
      </p:sp>
      <p:graphicFrame>
        <p:nvGraphicFramePr>
          <p:cNvPr id="458756" name="Object 4"/>
          <p:cNvGraphicFramePr>
            <a:graphicFrameLocks noChangeAspect="1"/>
          </p:cNvGraphicFramePr>
          <p:nvPr/>
        </p:nvGraphicFramePr>
        <p:xfrm>
          <a:off x="1685452" y="2189805"/>
          <a:ext cx="4647254" cy="1655551"/>
        </p:xfrm>
        <a:graphic>
          <a:graphicData uri="http://schemas.openxmlformats.org/presentationml/2006/ole">
            <p:oleObj spid="_x0000_s751618" name="公式" r:id="rId4" imgW="1993680" imgH="711000" progId="Equation.3">
              <p:embed/>
            </p:oleObj>
          </a:graphicData>
        </a:graphic>
      </p:graphicFrame>
      <p:sp>
        <p:nvSpPr>
          <p:cNvPr id="5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825263" y="3996482"/>
            <a:ext cx="4678362" cy="647700"/>
          </a:xfrm>
          <a:prstGeom prst="rect">
            <a:avLst/>
          </a:prstGeom>
          <a:ln w="28575"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n"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细黑" pitchFamily="2" charset="-122"/>
                <a:ea typeface="华文细黑" pitchFamily="2" charset="-122"/>
                <a:cs typeface="+mn-cs"/>
              </a:rPr>
              <a:t>   </a:t>
            </a:r>
            <a:r>
              <a:rPr lang="en-US" altLang="zh-CN" sz="3200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YUV</a:t>
            </a:r>
            <a:r>
              <a:rPr lang="zh-CN" altLang="en-US" sz="3200" dirty="0" smtClean="0">
                <a:latin typeface="楷体" pitchFamily="49" charset="-122"/>
                <a:ea typeface="楷体" pitchFamily="49" charset="-122"/>
              </a:rPr>
              <a:t>到</a:t>
            </a:r>
            <a:r>
              <a:rPr lang="en-US" altLang="zh-CN" sz="3200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RGB</a:t>
            </a:r>
            <a:r>
              <a:rPr lang="zh-CN" altLang="en-US" sz="3200" dirty="0" smtClean="0">
                <a:latin typeface="楷体" pitchFamily="49" charset="-122"/>
                <a:ea typeface="楷体" pitchFamily="49" charset="-122"/>
              </a:rPr>
              <a:t>的转换</a:t>
            </a:r>
            <a:endParaRPr lang="zh-CN" altLang="en-US" sz="3200" dirty="0">
              <a:latin typeface="楷体" pitchFamily="49" charset="-122"/>
              <a:ea typeface="楷体" pitchFamily="49" charset="-122"/>
            </a:endParaRPr>
          </a:p>
        </p:txBody>
      </p:sp>
      <p:graphicFrame>
        <p:nvGraphicFramePr>
          <p:cNvPr id="7" name="Object 5"/>
          <p:cNvGraphicFramePr>
            <a:graphicFrameLocks noChangeAspect="1"/>
          </p:cNvGraphicFramePr>
          <p:nvPr/>
        </p:nvGraphicFramePr>
        <p:xfrm>
          <a:off x="1682108" y="4564806"/>
          <a:ext cx="4103687" cy="1768475"/>
        </p:xfrm>
        <a:graphic>
          <a:graphicData uri="http://schemas.openxmlformats.org/presentationml/2006/ole">
            <p:oleObj spid="_x0000_s751619" name="公式" r:id="rId5" imgW="1650960" imgH="711000" progId="Equation.3">
              <p:embed/>
            </p:oleObj>
          </a:graphicData>
        </a:graphic>
      </p:graphicFrame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5544767" y="3292983"/>
            <a:ext cx="3375497" cy="1200329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chemeClr val="bg1"/>
                </a:solidFill>
                <a:latin typeface="Arial" charset="0"/>
                <a:ea typeface="华文细黑" pitchFamily="2" charset="-122"/>
              </a:rPr>
              <a:t>特点：这两个色系的转换非常简单，所以可满足转换的快速性要求。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>
            <a:off x="326193" y="552574"/>
            <a:ext cx="203132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本章提纲</a:t>
            </a:r>
            <a:endParaRPr lang="en-US" altLang="zh-CN" sz="3600" dirty="0" smtClean="0">
              <a:solidFill>
                <a:srgbClr val="00B0F0"/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zh-CN" altLang="en-US" sz="3600" dirty="0">
              <a:solidFill>
                <a:srgbClr val="00B0F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234117" y="2055545"/>
            <a:ext cx="7685696" cy="26853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altLang="zh-CN" sz="3600" b="1" dirty="0" smtClean="0"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/>
            </a:pPr>
            <a:r>
              <a:rPr lang="en-US" altLang="zh-CN" sz="3600" b="1" dirty="0" smtClean="0">
                <a:solidFill>
                  <a:srgbClr val="00B0F0"/>
                </a:solidFill>
                <a:latin typeface="楷体" pitchFamily="49" charset="-122"/>
                <a:ea typeface="楷体" pitchFamily="49" charset="-122"/>
              </a:rPr>
              <a:t> </a:t>
            </a:r>
            <a:r>
              <a:rPr lang="zh-CN" altLang="en-US" sz="3600" b="1" dirty="0" smtClean="0">
                <a:solidFill>
                  <a:srgbClr val="00B0F0"/>
                </a:solidFill>
                <a:latin typeface="楷体" pitchFamily="49" charset="-122"/>
                <a:ea typeface="楷体" pitchFamily="49" charset="-122"/>
              </a:rPr>
              <a:t>彩色图像的基本概念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/>
            </a:pPr>
            <a:r>
              <a:rPr lang="zh-CN" altLang="en-US" sz="3600" b="1" dirty="0" smtClean="0">
                <a:solidFill>
                  <a:srgbClr val="00B0F0"/>
                </a:solidFill>
                <a:latin typeface="楷体" pitchFamily="49" charset="-122"/>
                <a:ea typeface="楷体" pitchFamily="49" charset="-122"/>
              </a:rPr>
              <a:t> 表色系统　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/>
            </a:pPr>
            <a:r>
              <a:rPr lang="zh-CN" altLang="en-US" sz="3600" b="1" dirty="0" smtClean="0">
                <a:solidFill>
                  <a:srgbClr val="00B0F0"/>
                </a:solidFill>
                <a:latin typeface="楷体" pitchFamily="49" charset="-122"/>
                <a:ea typeface="楷体" pitchFamily="49" charset="-122"/>
              </a:rPr>
              <a:t> 彩色图像的处理</a:t>
            </a:r>
            <a:endParaRPr lang="en-US" altLang="zh-CN" sz="3600" b="1" dirty="0" smtClean="0">
              <a:solidFill>
                <a:srgbClr val="00B0F0"/>
              </a:solidFill>
              <a:latin typeface="楷体" pitchFamily="49" charset="-122"/>
              <a:ea typeface="楷体" pitchFamily="49" charset="-122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/>
            </a:pPr>
            <a:endParaRPr lang="en-US" altLang="zh-CN" sz="3600" b="1" dirty="0" smtClean="0">
              <a:solidFill>
                <a:srgbClr val="00B0F0"/>
              </a:solidFill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50000"/>
              </a:lnSpc>
              <a:buClr>
                <a:srgbClr val="FF66FF"/>
              </a:buClr>
            </a:pPr>
            <a:endParaRPr lang="zh-CN" altLang="en-US" sz="3600" b="1" dirty="0" smtClean="0">
              <a:solidFill>
                <a:srgbClr val="00B0F0"/>
              </a:solidFill>
              <a:latin typeface="楷体" pitchFamily="49" charset="-122"/>
              <a:ea typeface="楷体" pitchFamily="49" charset="-122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zh-CN" alt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itchFamily="49" charset="-122"/>
              <a:ea typeface="楷体" pitchFamily="49" charset="-122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zh-CN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249937" y="3845618"/>
            <a:ext cx="3847357" cy="6858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84823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8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0039" y="649896"/>
            <a:ext cx="6330950" cy="863600"/>
          </a:xfrm>
        </p:spPr>
        <p:txBody>
          <a:bodyPr>
            <a:normAutofit/>
          </a:bodyPr>
          <a:lstStyle/>
          <a:p>
            <a:r>
              <a:rPr lang="zh-CN" altLang="en-US" sz="36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彩色图像的常规处理</a:t>
            </a:r>
          </a:p>
        </p:txBody>
      </p:sp>
      <p:sp>
        <p:nvSpPr>
          <p:cNvPr id="464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6121" y="1861225"/>
            <a:ext cx="8527138" cy="3624263"/>
          </a:xfrm>
          <a:ln w="76200" cmpd="tri">
            <a:noFill/>
          </a:ln>
        </p:spPr>
        <p:txBody>
          <a:bodyPr>
            <a:noAutofit/>
          </a:bodyPr>
          <a:lstStyle/>
          <a:p>
            <a:pPr>
              <a:lnSpc>
                <a:spcPct val="120000"/>
              </a:lnSpc>
              <a:buFont typeface="Wingdings" pitchFamily="2" charset="2"/>
              <a:buChar char="n"/>
            </a:pPr>
            <a:r>
              <a:rPr lang="zh-CN" altLang="en-US" sz="3200" dirty="0" smtClean="0">
                <a:solidFill>
                  <a:srgbClr val="0070C0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 </a:t>
            </a:r>
            <a:r>
              <a:rPr lang="zh-CN" altLang="en-US" sz="3200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在</a:t>
            </a:r>
            <a:r>
              <a:rPr lang="zh-CN" altLang="en-US" sz="3200" dirty="0">
                <a:latin typeface="楷体" pitchFamily="49" charset="-122"/>
                <a:ea typeface="楷体" pitchFamily="49" charset="-122"/>
                <a:cs typeface="Times New Roman" pitchFamily="18" charset="0"/>
              </a:rPr>
              <a:t>灰度图像处理中我们讨论</a:t>
            </a:r>
            <a:r>
              <a:rPr lang="zh-CN" altLang="en-US" sz="3200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了图像</a:t>
            </a:r>
            <a:r>
              <a:rPr lang="zh-CN" altLang="en-US" sz="3200" dirty="0">
                <a:latin typeface="楷体" pitchFamily="49" charset="-122"/>
                <a:ea typeface="楷体" pitchFamily="49" charset="-122"/>
                <a:cs typeface="Times New Roman" pitchFamily="18" charset="0"/>
              </a:rPr>
              <a:t>的平滑滤波，图像的</a:t>
            </a:r>
            <a:r>
              <a:rPr lang="zh-CN" altLang="en-US" sz="3200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锐化等</a:t>
            </a:r>
            <a:r>
              <a:rPr lang="zh-CN" altLang="en-US" sz="3200" dirty="0">
                <a:latin typeface="楷体" pitchFamily="49" charset="-122"/>
                <a:ea typeface="楷体" pitchFamily="49" charset="-122"/>
                <a:cs typeface="Times New Roman" pitchFamily="18" charset="0"/>
              </a:rPr>
              <a:t>方法，在彩色图像中</a:t>
            </a:r>
            <a:r>
              <a:rPr lang="zh-CN" altLang="en-US" sz="3200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仍旧可以</a:t>
            </a:r>
            <a:r>
              <a:rPr lang="zh-CN" altLang="en-US" sz="3200" dirty="0">
                <a:latin typeface="楷体" pitchFamily="49" charset="-122"/>
                <a:ea typeface="楷体" pitchFamily="49" charset="-122"/>
                <a:cs typeface="Times New Roman" pitchFamily="18" charset="0"/>
              </a:rPr>
              <a:t>进行这些处理。</a:t>
            </a:r>
          </a:p>
          <a:p>
            <a:pPr>
              <a:lnSpc>
                <a:spcPct val="120000"/>
              </a:lnSpc>
              <a:buFont typeface="Wingdings" pitchFamily="2" charset="2"/>
              <a:buChar char="n"/>
            </a:pPr>
            <a:r>
              <a:rPr lang="zh-CN" altLang="en-US" sz="3200" dirty="0" smtClean="0">
                <a:solidFill>
                  <a:srgbClr val="0070C0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 </a:t>
            </a:r>
            <a:r>
              <a:rPr lang="zh-CN" altLang="en-US" sz="3200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处理</a:t>
            </a:r>
            <a:r>
              <a:rPr lang="zh-CN" altLang="en-US" sz="3200" dirty="0">
                <a:latin typeface="楷体" pitchFamily="49" charset="-122"/>
                <a:ea typeface="楷体" pitchFamily="49" charset="-122"/>
                <a:cs typeface="Times New Roman" pitchFamily="18" charset="0"/>
              </a:rPr>
              <a:t>的方法是，将同样的操作在</a:t>
            </a:r>
            <a:r>
              <a:rPr lang="en-US" altLang="zh-CN" sz="3200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R,G,B</a:t>
            </a:r>
            <a:r>
              <a:rPr lang="zh-CN" altLang="en-US" sz="3200" dirty="0">
                <a:latin typeface="楷体" pitchFamily="49" charset="-122"/>
                <a:ea typeface="楷体" pitchFamily="49" charset="-122"/>
                <a:cs typeface="Times New Roman" pitchFamily="18" charset="0"/>
              </a:rPr>
              <a:t>三个分量上分别进行。</a:t>
            </a:r>
          </a:p>
        </p:txBody>
      </p:sp>
      <p:sp>
        <p:nvSpPr>
          <p:cNvPr id="6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6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彩色图像的平滑处理示例</a:t>
            </a:r>
          </a:p>
        </p:txBody>
      </p:sp>
      <p:pic>
        <p:nvPicPr>
          <p:cNvPr id="528393" name="Picture 9" descr="Tests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989138"/>
            <a:ext cx="4329112" cy="32385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528394" name="Picture 10" descr="Tests2fil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989138"/>
            <a:ext cx="4329113" cy="32385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6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8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8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8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28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6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彩色图像的锐化处理示例</a:t>
            </a:r>
          </a:p>
        </p:txBody>
      </p:sp>
      <p:pic>
        <p:nvPicPr>
          <p:cNvPr id="529414" name="Picture 6" descr="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2060575"/>
            <a:ext cx="4318000" cy="3238500"/>
          </a:xfrm>
          <a:noFill/>
          <a:ln/>
        </p:spPr>
      </p:pic>
      <p:pic>
        <p:nvPicPr>
          <p:cNvPr id="529416" name="Picture 8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060575"/>
            <a:ext cx="4318000" cy="3238500"/>
          </a:xfrm>
          <a:prstGeom prst="rect">
            <a:avLst/>
          </a:prstGeom>
          <a:noFill/>
        </p:spPr>
      </p:pic>
      <p:sp>
        <p:nvSpPr>
          <p:cNvPr id="6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29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29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0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03" y="541001"/>
            <a:ext cx="5992813" cy="935037"/>
          </a:xfrm>
        </p:spPr>
        <p:txBody>
          <a:bodyPr>
            <a:normAutofit/>
          </a:bodyPr>
          <a:lstStyle/>
          <a:p>
            <a:r>
              <a:rPr lang="zh-CN" altLang="en-US" sz="36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彩色平衡 ：问题的提出</a:t>
            </a:r>
          </a:p>
        </p:txBody>
      </p:sp>
      <p:sp>
        <p:nvSpPr>
          <p:cNvPr id="472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9169" y="1994068"/>
            <a:ext cx="8375180" cy="3344862"/>
          </a:xfrm>
          <a:noFill/>
          <a:ln w="38100" cmpd="dbl">
            <a:noFill/>
          </a:ln>
        </p:spPr>
        <p:txBody>
          <a:bodyPr>
            <a:noAutofit/>
          </a:bodyPr>
          <a:lstStyle/>
          <a:p>
            <a:pPr>
              <a:lnSpc>
                <a:spcPct val="120000"/>
              </a:lnSpc>
              <a:buFont typeface="Wingdings" pitchFamily="2" charset="2"/>
              <a:buChar char="n"/>
            </a:pPr>
            <a:r>
              <a:rPr lang="zh-CN" altLang="en-US" sz="3200" dirty="0" smtClean="0">
                <a:solidFill>
                  <a:srgbClr val="0070C0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 </a:t>
            </a:r>
            <a:r>
              <a:rPr lang="zh-CN" altLang="en-US" sz="3200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当</a:t>
            </a:r>
            <a:r>
              <a:rPr lang="zh-CN" altLang="en-US" sz="3200" dirty="0">
                <a:latin typeface="楷体" pitchFamily="49" charset="-122"/>
                <a:ea typeface="楷体" pitchFamily="49" charset="-122"/>
                <a:cs typeface="Times New Roman" pitchFamily="18" charset="0"/>
              </a:rPr>
              <a:t>一幅彩色图像数字化后，在显示时颜色经常看起来有些不正常</a:t>
            </a:r>
            <a:r>
              <a:rPr lang="zh-CN" altLang="en-US" sz="3200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。</a:t>
            </a:r>
            <a:endParaRPr lang="en-US" altLang="zh-CN" sz="3200" dirty="0" smtClean="0">
              <a:latin typeface="楷体" pitchFamily="49" charset="-122"/>
              <a:ea typeface="楷体" pitchFamily="49" charset="-122"/>
              <a:cs typeface="Times New Roman" pitchFamily="18" charset="0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n"/>
            </a:pPr>
            <a:r>
              <a:rPr lang="zh-CN" altLang="en-US" sz="3200" dirty="0" smtClean="0">
                <a:solidFill>
                  <a:srgbClr val="0070C0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 </a:t>
            </a:r>
            <a:r>
              <a:rPr lang="zh-CN" altLang="en-US" sz="3200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因为</a:t>
            </a:r>
            <a:r>
              <a:rPr lang="zh-CN" altLang="en-US" sz="3200" dirty="0">
                <a:latin typeface="楷体" pitchFamily="49" charset="-122"/>
                <a:ea typeface="楷体" pitchFamily="49" charset="-122"/>
                <a:cs typeface="Times New Roman" pitchFamily="18" charset="0"/>
              </a:rPr>
              <a:t>色通道的不同敏感度、增光因子、偏移量等原因导致。称之为</a:t>
            </a:r>
            <a:r>
              <a:rPr lang="zh-CN" altLang="en-US" sz="3200" b="1" dirty="0">
                <a:solidFill>
                  <a:srgbClr val="0070C0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三基色不平衡</a:t>
            </a:r>
            <a:r>
              <a:rPr lang="zh-CN" altLang="en-US" sz="3200" dirty="0">
                <a:latin typeface="楷体" pitchFamily="49" charset="-122"/>
                <a:ea typeface="楷体" pitchFamily="49" charset="-122"/>
                <a:cs typeface="Times New Roman" pitchFamily="18" charset="0"/>
              </a:rPr>
              <a:t>。将其校正的过程就是彩色平衡。</a:t>
            </a:r>
          </a:p>
        </p:txBody>
      </p:sp>
      <p:sp>
        <p:nvSpPr>
          <p:cNvPr id="4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2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2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2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2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2067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>
            <a:off x="326193" y="552574"/>
            <a:ext cx="203132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本章提纲</a:t>
            </a:r>
            <a:endParaRPr lang="en-US" altLang="zh-CN" sz="3600" dirty="0" smtClean="0">
              <a:solidFill>
                <a:srgbClr val="00B0F0"/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zh-CN" altLang="en-US" sz="3600" dirty="0">
              <a:solidFill>
                <a:srgbClr val="00B0F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234117" y="2055545"/>
            <a:ext cx="7685696" cy="26853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altLang="zh-CN" sz="3600" b="1" dirty="0" smtClean="0"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/>
            </a:pPr>
            <a:r>
              <a:rPr lang="en-US" altLang="zh-CN" sz="3600" b="1" dirty="0" smtClean="0">
                <a:solidFill>
                  <a:srgbClr val="00B0F0"/>
                </a:solidFill>
                <a:latin typeface="楷体" pitchFamily="49" charset="-122"/>
                <a:ea typeface="楷体" pitchFamily="49" charset="-122"/>
              </a:rPr>
              <a:t> </a:t>
            </a:r>
            <a:r>
              <a:rPr lang="zh-CN" altLang="en-US" sz="3600" b="1" dirty="0" smtClean="0">
                <a:solidFill>
                  <a:srgbClr val="00B0F0"/>
                </a:solidFill>
                <a:latin typeface="楷体" pitchFamily="49" charset="-122"/>
                <a:ea typeface="楷体" pitchFamily="49" charset="-122"/>
              </a:rPr>
              <a:t>彩色图像的基本概念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/>
            </a:pPr>
            <a:r>
              <a:rPr lang="zh-CN" altLang="en-US" sz="3600" b="1" dirty="0" smtClean="0">
                <a:solidFill>
                  <a:srgbClr val="00B0F0"/>
                </a:solidFill>
                <a:latin typeface="楷体" pitchFamily="49" charset="-122"/>
                <a:ea typeface="楷体" pitchFamily="49" charset="-122"/>
              </a:rPr>
              <a:t> 表色系统　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/>
            </a:pPr>
            <a:r>
              <a:rPr lang="zh-CN" altLang="en-US" sz="3600" b="1" dirty="0" smtClean="0">
                <a:solidFill>
                  <a:srgbClr val="00B0F0"/>
                </a:solidFill>
                <a:latin typeface="楷体" pitchFamily="49" charset="-122"/>
                <a:ea typeface="楷体" pitchFamily="49" charset="-122"/>
              </a:rPr>
              <a:t> 彩色图像的处理</a:t>
            </a:r>
            <a:endParaRPr lang="en-US" altLang="zh-CN" sz="3600" b="1" dirty="0" smtClean="0">
              <a:solidFill>
                <a:srgbClr val="00B0F0"/>
              </a:solidFill>
              <a:latin typeface="楷体" pitchFamily="49" charset="-122"/>
              <a:ea typeface="楷体" pitchFamily="49" charset="-122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/>
            </a:pPr>
            <a:endParaRPr lang="en-US" altLang="zh-CN" sz="3600" b="1" dirty="0" smtClean="0">
              <a:solidFill>
                <a:srgbClr val="00B0F0"/>
              </a:solidFill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50000"/>
              </a:lnSpc>
              <a:buClr>
                <a:srgbClr val="FF66FF"/>
              </a:buClr>
            </a:pPr>
            <a:endParaRPr lang="zh-CN" altLang="en-US" sz="3600" b="1" dirty="0" smtClean="0">
              <a:solidFill>
                <a:srgbClr val="00B0F0"/>
              </a:solidFill>
              <a:latin typeface="楷体" pitchFamily="49" charset="-122"/>
              <a:ea typeface="楷体" pitchFamily="49" charset="-122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zh-CN" alt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itchFamily="49" charset="-122"/>
              <a:ea typeface="楷体" pitchFamily="49" charset="-122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zh-CN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191571" y="2561567"/>
            <a:ext cx="4817344" cy="6858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84823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Rectangle 2"/>
          <p:cNvSpPr>
            <a:spLocks noGrp="1" noChangeArrowheads="1"/>
          </p:cNvSpPr>
          <p:nvPr>
            <p:ph type="title"/>
          </p:nvPr>
        </p:nvSpPr>
        <p:spPr>
          <a:xfrm>
            <a:off x="506177" y="736904"/>
            <a:ext cx="4611688" cy="742950"/>
          </a:xfrm>
        </p:spPr>
        <p:txBody>
          <a:bodyPr>
            <a:normAutofit/>
          </a:bodyPr>
          <a:lstStyle/>
          <a:p>
            <a:r>
              <a:rPr lang="zh-CN" altLang="en-US" sz="36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彩色平衡效果示例</a:t>
            </a:r>
          </a:p>
        </p:txBody>
      </p:sp>
      <p:pic>
        <p:nvPicPr>
          <p:cNvPr id="535555" name="Picture 3" descr="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388" y="1989138"/>
            <a:ext cx="4318000" cy="3238500"/>
          </a:xfrm>
          <a:noFill/>
          <a:ln/>
        </p:spPr>
      </p:pic>
      <p:pic>
        <p:nvPicPr>
          <p:cNvPr id="535558" name="Picture 6" descr="4s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989138"/>
            <a:ext cx="4318000" cy="3238500"/>
          </a:xfrm>
          <a:prstGeom prst="rect">
            <a:avLst/>
          </a:prstGeom>
          <a:noFill/>
        </p:spPr>
      </p:pic>
      <p:sp>
        <p:nvSpPr>
          <p:cNvPr id="6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35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35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9767" y="550728"/>
            <a:ext cx="6680335" cy="935037"/>
          </a:xfrm>
        </p:spPr>
        <p:txBody>
          <a:bodyPr>
            <a:noAutofit/>
          </a:bodyPr>
          <a:lstStyle/>
          <a:p>
            <a:r>
              <a:rPr lang="zh-CN" altLang="en-US" sz="36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彩色平衡： 基本设计思想</a:t>
            </a:r>
          </a:p>
        </p:txBody>
      </p:sp>
      <p:sp>
        <p:nvSpPr>
          <p:cNvPr id="780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9444" y="1818972"/>
            <a:ext cx="8161168" cy="3344862"/>
          </a:xfrm>
          <a:noFill/>
          <a:ln w="38100" cmpd="dbl">
            <a:noFill/>
          </a:ln>
        </p:spPr>
        <p:txBody>
          <a:bodyPr>
            <a:noAutofit/>
          </a:bodyPr>
          <a:lstStyle/>
          <a:p>
            <a:pPr>
              <a:lnSpc>
                <a:spcPct val="120000"/>
              </a:lnSpc>
              <a:buFont typeface="Wingdings" pitchFamily="2" charset="2"/>
              <a:buChar char="n"/>
            </a:pPr>
            <a:r>
              <a:rPr lang="zh-CN" altLang="en-US" sz="3200" dirty="0" smtClean="0">
                <a:solidFill>
                  <a:srgbClr val="0070C0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 </a:t>
            </a:r>
            <a:r>
              <a:rPr lang="zh-CN" altLang="en-US" sz="3200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在</a:t>
            </a:r>
            <a:r>
              <a:rPr lang="zh-CN" altLang="en-US" sz="3200" dirty="0">
                <a:latin typeface="楷体" pitchFamily="49" charset="-122"/>
                <a:ea typeface="楷体" pitchFamily="49" charset="-122"/>
                <a:cs typeface="Times New Roman" pitchFamily="18" charset="0"/>
              </a:rPr>
              <a:t>画面中，寻找不同亮暗的</a:t>
            </a:r>
            <a:r>
              <a:rPr lang="zh-CN" altLang="en-US" sz="3200" b="1" dirty="0">
                <a:solidFill>
                  <a:srgbClr val="0070C0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中性色</a:t>
            </a:r>
            <a:r>
              <a:rPr lang="zh-CN" altLang="en-US" sz="3200" dirty="0">
                <a:latin typeface="楷体" pitchFamily="49" charset="-122"/>
                <a:ea typeface="楷体" pitchFamily="49" charset="-122"/>
                <a:cs typeface="Times New Roman" pitchFamily="18" charset="0"/>
              </a:rPr>
              <a:t>的像素点，这些点</a:t>
            </a:r>
            <a:r>
              <a:rPr lang="zh-CN" altLang="en-US" sz="3200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应满足</a:t>
            </a:r>
            <a:r>
              <a:rPr lang="en-US" altLang="zh-CN" sz="320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R=G=B</a:t>
            </a:r>
            <a:r>
              <a:rPr lang="zh-CN" altLang="en-US" sz="3200" dirty="0">
                <a:latin typeface="楷体" pitchFamily="49" charset="-122"/>
                <a:ea typeface="楷体" pitchFamily="49" charset="-122"/>
                <a:cs typeface="Times New Roman" pitchFamily="18" charset="0"/>
              </a:rPr>
              <a:t>的，但是因为色偏的缘故不</a:t>
            </a:r>
            <a:r>
              <a:rPr lang="zh-CN" altLang="en-US" sz="3200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相等。</a:t>
            </a:r>
            <a:endParaRPr lang="en-US" altLang="zh-CN" sz="3200" dirty="0" smtClean="0">
              <a:latin typeface="楷体" pitchFamily="49" charset="-122"/>
              <a:ea typeface="楷体" pitchFamily="49" charset="-122"/>
              <a:cs typeface="Times New Roman" pitchFamily="18" charset="0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n"/>
            </a:pPr>
            <a:r>
              <a:rPr lang="en-US" altLang="zh-CN" sz="3200" dirty="0" smtClean="0">
                <a:solidFill>
                  <a:srgbClr val="0070C0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 </a:t>
            </a:r>
            <a:r>
              <a:rPr lang="zh-CN" altLang="en-US" sz="3200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通过</a:t>
            </a:r>
            <a:r>
              <a:rPr lang="zh-CN" altLang="en-US" sz="3200" dirty="0">
                <a:latin typeface="楷体" pitchFamily="49" charset="-122"/>
                <a:ea typeface="楷体" pitchFamily="49" charset="-122"/>
                <a:cs typeface="Times New Roman" pitchFamily="18" charset="0"/>
              </a:rPr>
              <a:t>将其影射为相等值获得彩色平衡的</a:t>
            </a:r>
            <a:r>
              <a:rPr lang="zh-CN" altLang="en-US" sz="3200" b="1" dirty="0">
                <a:solidFill>
                  <a:srgbClr val="0070C0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作用矩阵</a:t>
            </a:r>
            <a:r>
              <a:rPr lang="zh-CN" altLang="en-US" sz="3200" dirty="0">
                <a:latin typeface="楷体" pitchFamily="49" charset="-122"/>
                <a:ea typeface="楷体" pitchFamily="49" charset="-122"/>
                <a:cs typeface="Times New Roman" pitchFamily="18" charset="0"/>
              </a:rPr>
              <a:t>，就可进行彩色平衡处理。</a:t>
            </a:r>
          </a:p>
        </p:txBody>
      </p:sp>
      <p:sp>
        <p:nvSpPr>
          <p:cNvPr id="4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98678" y="433996"/>
            <a:ext cx="6840538" cy="936625"/>
          </a:xfrm>
        </p:spPr>
        <p:txBody>
          <a:bodyPr>
            <a:normAutofit/>
          </a:bodyPr>
          <a:lstStyle/>
          <a:p>
            <a:r>
              <a:rPr lang="zh-CN" altLang="en-US" sz="36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彩色平衡： 白平衡算法步骤</a:t>
            </a:r>
          </a:p>
        </p:txBody>
      </p:sp>
      <p:sp>
        <p:nvSpPr>
          <p:cNvPr id="781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3736" y="1336675"/>
            <a:ext cx="8342312" cy="862013"/>
          </a:xfrm>
          <a:noFill/>
          <a:ln/>
        </p:spPr>
        <p:txBody>
          <a:bodyPr>
            <a:noAutofit/>
          </a:bodyPr>
          <a:lstStyle/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en-US" altLang="zh-CN" sz="3200" dirty="0">
                <a:latin typeface="楷体" pitchFamily="49" charset="-122"/>
                <a:ea typeface="楷体" pitchFamily="49" charset="-122"/>
                <a:cs typeface="Times New Roman" pitchFamily="18" charset="0"/>
              </a:rPr>
              <a:t>1. </a:t>
            </a:r>
            <a:r>
              <a:rPr lang="zh-CN" altLang="en-US" sz="3200" dirty="0">
                <a:latin typeface="楷体" pitchFamily="49" charset="-122"/>
                <a:ea typeface="楷体" pitchFamily="49" charset="-122"/>
                <a:cs typeface="Times New Roman" pitchFamily="18" charset="0"/>
              </a:rPr>
              <a:t>计算输入的具有色偏的原图亮度，即：</a:t>
            </a:r>
          </a:p>
        </p:txBody>
      </p:sp>
      <p:graphicFrame>
        <p:nvGraphicFramePr>
          <p:cNvPr id="781318" name="Object 6"/>
          <p:cNvGraphicFramePr>
            <a:graphicFrameLocks noChangeAspect="1"/>
          </p:cNvGraphicFramePr>
          <p:nvPr/>
        </p:nvGraphicFramePr>
        <p:xfrm>
          <a:off x="2119144" y="2101546"/>
          <a:ext cx="4883150" cy="406400"/>
        </p:xfrm>
        <a:graphic>
          <a:graphicData uri="http://schemas.openxmlformats.org/presentationml/2006/ole">
            <p:oleObj spid="_x0000_s763906" name="公式" r:id="rId3" imgW="2133360" imgH="177480" progId="Equation.3">
              <p:embed/>
            </p:oleObj>
          </a:graphicData>
        </a:graphic>
      </p:graphicFrame>
      <p:sp>
        <p:nvSpPr>
          <p:cNvPr id="5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56938" y="2712328"/>
            <a:ext cx="8750874" cy="3097213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Autofit/>
          </a:bodyPr>
          <a:lstStyle/>
          <a:p>
            <a:pPr marL="228600" marR="0" lvl="0" indent="-228600" algn="just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en-US" altLang="zh-CN" sz="3200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2. </a:t>
            </a:r>
            <a:r>
              <a:rPr lang="zh-CN" altLang="en-US" sz="3200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根据计算出的亮度值来寻找图像中的白色点。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zh-CN" altLang="en-US" sz="3200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考虑到实际中，白色的点不一定是理想状态下的白点，因此在这里只是将白色定义为亮度值为最大的点，即：</a:t>
            </a:r>
            <a:endParaRPr lang="zh-CN" altLang="en-US" sz="3200" dirty="0">
              <a:latin typeface="楷体" pitchFamily="49" charset="-122"/>
              <a:ea typeface="楷体" pitchFamily="49" charset="-122"/>
              <a:cs typeface="Times New Roman" pitchFamily="18" charset="0"/>
            </a:endParaRPr>
          </a:p>
        </p:txBody>
      </p:sp>
      <p:graphicFrame>
        <p:nvGraphicFramePr>
          <p:cNvPr id="7" name="Object 7"/>
          <p:cNvGraphicFramePr>
            <a:graphicFrameLocks noChangeAspect="1"/>
          </p:cNvGraphicFramePr>
          <p:nvPr/>
        </p:nvGraphicFramePr>
        <p:xfrm>
          <a:off x="3102955" y="5360177"/>
          <a:ext cx="2092325" cy="522287"/>
        </p:xfrm>
        <a:graphic>
          <a:graphicData uri="http://schemas.openxmlformats.org/presentationml/2006/ole">
            <p:oleObj spid="_x0000_s763907" name="公式" r:id="rId4" imgW="914400" imgH="22860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11128" y="589638"/>
            <a:ext cx="6840538" cy="936625"/>
          </a:xfrm>
        </p:spPr>
        <p:txBody>
          <a:bodyPr>
            <a:normAutofit/>
          </a:bodyPr>
          <a:lstStyle/>
          <a:p>
            <a:r>
              <a:rPr lang="zh-CN" altLang="en-US" sz="36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彩色平衡 ：白平衡算法步骤</a:t>
            </a:r>
          </a:p>
        </p:txBody>
      </p:sp>
      <p:sp>
        <p:nvSpPr>
          <p:cNvPr id="785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3670" y="1622831"/>
            <a:ext cx="8254763" cy="2160588"/>
          </a:xfrm>
          <a:noFill/>
          <a:ln/>
        </p:spPr>
        <p:txBody>
          <a:bodyPr>
            <a:noAutofit/>
          </a:bodyPr>
          <a:lstStyle/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en-US" altLang="zh-CN" sz="3200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3. </a:t>
            </a:r>
            <a:r>
              <a:rPr lang="zh-CN" altLang="en-US" sz="3200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考虑到对环境光照具有一定的适应性，寻找出原图中所有亮度值不小于</a:t>
            </a:r>
            <a:r>
              <a:rPr lang="en-US" altLang="zh-CN" sz="3200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0.95</a:t>
            </a:r>
            <a:r>
              <a:rPr lang="zh-CN" altLang="en-US" sz="3200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倍最大亮度值的点。令这些点构成白色点集合，即：</a:t>
            </a:r>
          </a:p>
        </p:txBody>
      </p:sp>
      <p:graphicFrame>
        <p:nvGraphicFramePr>
          <p:cNvPr id="785412" name="Object 4"/>
          <p:cNvGraphicFramePr>
            <a:graphicFrameLocks noChangeAspect="1"/>
          </p:cNvGraphicFramePr>
          <p:nvPr/>
        </p:nvGraphicFramePr>
        <p:xfrm>
          <a:off x="2800350" y="3666686"/>
          <a:ext cx="3776663" cy="522287"/>
        </p:xfrm>
        <a:graphic>
          <a:graphicData uri="http://schemas.openxmlformats.org/presentationml/2006/ole">
            <p:oleObj spid="_x0000_s765954" name="公式" r:id="rId3" imgW="1650960" imgH="228600" progId="Equation.3">
              <p:embed/>
            </p:oleObj>
          </a:graphicData>
        </a:graphic>
      </p:graphicFrame>
      <p:sp>
        <p:nvSpPr>
          <p:cNvPr id="5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03169" y="4426727"/>
            <a:ext cx="8241997" cy="1512887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en-US" altLang="zh-CN" sz="3200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4. </a:t>
            </a:r>
            <a:r>
              <a:rPr lang="zh-CN" altLang="en-US" sz="3200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计算白色点集</a:t>
            </a:r>
            <a:r>
              <a:rPr lang="el-GR" altLang="zh-CN" sz="3200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Ω</a:t>
            </a:r>
            <a:r>
              <a:rPr lang="en-US" altLang="zh-CN" sz="3200" baseline="-25000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white</a:t>
            </a:r>
            <a:r>
              <a:rPr lang="zh-CN" altLang="en-US" sz="3200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中所有像素的</a:t>
            </a:r>
            <a:r>
              <a:rPr lang="en-US" altLang="zh-CN" sz="3200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R,G,B</a:t>
            </a:r>
            <a:r>
              <a:rPr lang="zh-CN" altLang="en-US" sz="3200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三个颜色分量的均值。</a:t>
            </a:r>
            <a:endParaRPr lang="zh-CN" altLang="el-GR" sz="3200" dirty="0">
              <a:latin typeface="楷体" pitchFamily="49" charset="-122"/>
              <a:ea typeface="楷体" pitchFamily="49" charset="-122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72218" y="492362"/>
            <a:ext cx="6840538" cy="936625"/>
          </a:xfrm>
        </p:spPr>
        <p:txBody>
          <a:bodyPr>
            <a:normAutofit/>
          </a:bodyPr>
          <a:lstStyle/>
          <a:p>
            <a:r>
              <a:rPr lang="zh-CN" altLang="en-US" sz="36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彩色平衡： 白平衡算法步骤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7617" y="2188926"/>
            <a:ext cx="8600467" cy="863600"/>
          </a:xfrm>
          <a:noFill/>
          <a:ln/>
        </p:spPr>
        <p:txBody>
          <a:bodyPr>
            <a:noAutofit/>
          </a:bodyPr>
          <a:lstStyle/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en-US" altLang="zh-CN" sz="3200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5. </a:t>
            </a:r>
            <a:r>
              <a:rPr lang="zh-CN" altLang="en-US" sz="3200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按照下面的公式计算颜色均衡化的调整参数：</a:t>
            </a:r>
            <a:endParaRPr lang="zh-CN" altLang="el-GR" sz="3200" dirty="0" smtClean="0">
              <a:latin typeface="楷体" pitchFamily="49" charset="-122"/>
              <a:ea typeface="楷体" pitchFamily="49" charset="-122"/>
              <a:cs typeface="Times New Roman" pitchFamily="18" charset="0"/>
            </a:endParaRPr>
          </a:p>
        </p:txBody>
      </p:sp>
      <p:graphicFrame>
        <p:nvGraphicFramePr>
          <p:cNvPr id="787463" name="Object 7"/>
          <p:cNvGraphicFramePr>
            <a:graphicFrameLocks noChangeAspect="1"/>
          </p:cNvGraphicFramePr>
          <p:nvPr/>
        </p:nvGraphicFramePr>
        <p:xfrm>
          <a:off x="3189051" y="3024932"/>
          <a:ext cx="1511300" cy="522287"/>
        </p:xfrm>
        <a:graphic>
          <a:graphicData uri="http://schemas.openxmlformats.org/presentationml/2006/ole">
            <p:oleObj spid="_x0000_s768002" name="公式" r:id="rId3" imgW="660240" imgH="228600" progId="Equation.3">
              <p:embed/>
            </p:oleObj>
          </a:graphicData>
        </a:graphic>
      </p:graphicFrame>
      <p:graphicFrame>
        <p:nvGraphicFramePr>
          <p:cNvPr id="787471" name="Object 15"/>
          <p:cNvGraphicFramePr>
            <a:graphicFrameLocks noChangeAspect="1"/>
          </p:cNvGraphicFramePr>
          <p:nvPr/>
        </p:nvGraphicFramePr>
        <p:xfrm>
          <a:off x="3116026" y="3817094"/>
          <a:ext cx="1570038" cy="550863"/>
        </p:xfrm>
        <a:graphic>
          <a:graphicData uri="http://schemas.openxmlformats.org/presentationml/2006/ole">
            <p:oleObj spid="_x0000_s768003" name="公式" r:id="rId4" imgW="685800" imgH="241200" progId="Equation.3">
              <p:embed/>
            </p:oleObj>
          </a:graphicData>
        </a:graphic>
      </p:graphicFrame>
      <p:graphicFrame>
        <p:nvGraphicFramePr>
          <p:cNvPr id="787474" name="Object 18"/>
          <p:cNvGraphicFramePr>
            <a:graphicFrameLocks noChangeAspect="1"/>
          </p:cNvGraphicFramePr>
          <p:nvPr/>
        </p:nvGraphicFramePr>
        <p:xfrm>
          <a:off x="3116026" y="4536232"/>
          <a:ext cx="1511300" cy="522287"/>
        </p:xfrm>
        <a:graphic>
          <a:graphicData uri="http://schemas.openxmlformats.org/presentationml/2006/ole">
            <p:oleObj spid="_x0000_s768004" name="公式" r:id="rId5" imgW="660240" imgH="228600" progId="Equation.3">
              <p:embed/>
            </p:oleObj>
          </a:graphicData>
        </a:graphic>
      </p:graphicFrame>
      <p:sp>
        <p:nvSpPr>
          <p:cNvPr id="7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602" name="Rectangle 2"/>
          <p:cNvSpPr>
            <a:spLocks noGrp="1" noChangeArrowheads="1"/>
          </p:cNvSpPr>
          <p:nvPr>
            <p:ph type="title"/>
          </p:nvPr>
        </p:nvSpPr>
        <p:spPr>
          <a:xfrm>
            <a:off x="527860" y="531272"/>
            <a:ext cx="6840538" cy="936625"/>
          </a:xfrm>
        </p:spPr>
        <p:txBody>
          <a:bodyPr>
            <a:normAutofit/>
          </a:bodyPr>
          <a:lstStyle/>
          <a:p>
            <a:r>
              <a:rPr lang="zh-CN" altLang="en-US" sz="36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彩色平衡： 白平衡算法步骤</a:t>
            </a:r>
          </a:p>
        </p:txBody>
      </p:sp>
      <p:sp>
        <p:nvSpPr>
          <p:cNvPr id="793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4350" y="1566356"/>
            <a:ext cx="8512918" cy="1584325"/>
          </a:xfrm>
          <a:noFill/>
          <a:ln/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en-US" altLang="zh-CN" sz="3200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6. </a:t>
            </a:r>
            <a:r>
              <a:rPr lang="zh-CN" altLang="en-US" sz="3200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对整幅图像的</a:t>
            </a:r>
            <a:r>
              <a:rPr lang="en-US" altLang="zh-CN" sz="3200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R,G,B</a:t>
            </a:r>
            <a:r>
              <a:rPr lang="zh-CN" altLang="en-US" sz="3200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三个颜色分量，进行彩色平衡调整如下：</a:t>
            </a:r>
            <a:endParaRPr lang="zh-CN" altLang="el-GR" sz="3200" dirty="0" smtClean="0">
              <a:latin typeface="楷体" pitchFamily="49" charset="-122"/>
              <a:ea typeface="楷体" pitchFamily="49" charset="-122"/>
              <a:cs typeface="Times New Roman" pitchFamily="18" charset="0"/>
            </a:endParaRPr>
          </a:p>
        </p:txBody>
      </p:sp>
      <p:graphicFrame>
        <p:nvGraphicFramePr>
          <p:cNvPr id="793604" name="Object 4"/>
          <p:cNvGraphicFramePr>
            <a:graphicFrameLocks noChangeAspect="1"/>
          </p:cNvGraphicFramePr>
          <p:nvPr/>
        </p:nvGraphicFramePr>
        <p:xfrm>
          <a:off x="3354421" y="2863344"/>
          <a:ext cx="1570038" cy="493712"/>
        </p:xfrm>
        <a:graphic>
          <a:graphicData uri="http://schemas.openxmlformats.org/presentationml/2006/ole">
            <p:oleObj spid="_x0000_s769026" name="公式" r:id="rId3" imgW="685800" imgH="215640" progId="Equation.3">
              <p:embed/>
            </p:oleObj>
          </a:graphicData>
        </a:graphic>
      </p:graphicFrame>
      <p:graphicFrame>
        <p:nvGraphicFramePr>
          <p:cNvPr id="793605" name="Object 5"/>
          <p:cNvGraphicFramePr>
            <a:graphicFrameLocks noChangeAspect="1"/>
          </p:cNvGraphicFramePr>
          <p:nvPr/>
        </p:nvGraphicFramePr>
        <p:xfrm>
          <a:off x="3354421" y="3511044"/>
          <a:ext cx="1628775" cy="520700"/>
        </p:xfrm>
        <a:graphic>
          <a:graphicData uri="http://schemas.openxmlformats.org/presentationml/2006/ole">
            <p:oleObj spid="_x0000_s769027" name="公式" r:id="rId4" imgW="711000" imgH="228600" progId="Equation.3">
              <p:embed/>
            </p:oleObj>
          </a:graphicData>
        </a:graphic>
      </p:graphicFrame>
      <p:graphicFrame>
        <p:nvGraphicFramePr>
          <p:cNvPr id="793606" name="Object 6"/>
          <p:cNvGraphicFramePr>
            <a:graphicFrameLocks noChangeAspect="1"/>
          </p:cNvGraphicFramePr>
          <p:nvPr/>
        </p:nvGraphicFramePr>
        <p:xfrm>
          <a:off x="3425859" y="4158744"/>
          <a:ext cx="1570037" cy="492125"/>
        </p:xfrm>
        <a:graphic>
          <a:graphicData uri="http://schemas.openxmlformats.org/presentationml/2006/ole">
            <p:oleObj spid="_x0000_s769028" name="公式" r:id="rId5" imgW="685800" imgH="215640" progId="Equation.3">
              <p:embed/>
            </p:oleObj>
          </a:graphicData>
        </a:graphic>
      </p:graphicFrame>
      <p:sp>
        <p:nvSpPr>
          <p:cNvPr id="793607" name="Text Box 7"/>
          <p:cNvSpPr txBox="1">
            <a:spLocks noChangeArrowheads="1"/>
          </p:cNvSpPr>
          <p:nvPr/>
        </p:nvSpPr>
        <p:spPr bwMode="auto">
          <a:xfrm>
            <a:off x="1379098" y="5132388"/>
            <a:ext cx="6432213" cy="523220"/>
          </a:xfrm>
          <a:prstGeom prst="rect">
            <a:avLst/>
          </a:prstGeom>
          <a:solidFill>
            <a:schemeClr val="accent1"/>
          </a:solidFill>
          <a:ln w="2857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800" b="1" dirty="0">
                <a:solidFill>
                  <a:schemeClr val="bg1"/>
                </a:solidFill>
                <a:latin typeface="Tahoma" pitchFamily="34" charset="0"/>
                <a:ea typeface="华文细黑" pitchFamily="2" charset="-122"/>
              </a:rPr>
              <a:t>得到的图像就是彩色平衡后的</a:t>
            </a:r>
            <a:r>
              <a:rPr kumimoji="1" lang="zh-CN" altLang="en-US" sz="2800" b="1" dirty="0" smtClean="0">
                <a:solidFill>
                  <a:schemeClr val="bg1"/>
                </a:solidFill>
                <a:latin typeface="Tahoma" pitchFamily="34" charset="0"/>
                <a:ea typeface="华文细黑" pitchFamily="2" charset="-122"/>
              </a:rPr>
              <a:t>图像</a:t>
            </a:r>
            <a:endParaRPr kumimoji="1" lang="zh-CN" altLang="en-US" sz="2800" b="1" dirty="0">
              <a:solidFill>
                <a:schemeClr val="bg1"/>
              </a:solidFill>
              <a:latin typeface="Tahoma" pitchFamily="34" charset="0"/>
              <a:ea typeface="华文细黑" pitchFamily="2" charset="-122"/>
            </a:endParaRPr>
          </a:p>
        </p:txBody>
      </p:sp>
      <p:sp>
        <p:nvSpPr>
          <p:cNvPr id="9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186" name="Rectangle 2"/>
          <p:cNvSpPr>
            <a:spLocks noGrp="1" noChangeArrowheads="1"/>
          </p:cNvSpPr>
          <p:nvPr>
            <p:ph type="title"/>
          </p:nvPr>
        </p:nvSpPr>
        <p:spPr>
          <a:xfrm>
            <a:off x="641249" y="524888"/>
            <a:ext cx="6492875" cy="850900"/>
          </a:xfrm>
        </p:spPr>
        <p:txBody>
          <a:bodyPr>
            <a:normAutofit/>
          </a:bodyPr>
          <a:lstStyle/>
          <a:p>
            <a:r>
              <a:rPr lang="zh-CN" altLang="en-US" sz="36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基于彩色信息的图像识别</a:t>
            </a:r>
          </a:p>
        </p:txBody>
      </p:sp>
      <p:pic>
        <p:nvPicPr>
          <p:cNvPr id="477187" name="Picture 3" descr="edge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113" y="4292600"/>
            <a:ext cx="1828800" cy="1828800"/>
          </a:xfrm>
          <a:prstGeom prst="rect">
            <a:avLst/>
          </a:prstGeom>
          <a:noFill/>
        </p:spPr>
      </p:pic>
      <p:pic>
        <p:nvPicPr>
          <p:cNvPr id="477188" name="Picture 4" descr="edge2g"/>
          <p:cNvPicPr>
            <a:picLocks noChangeAspect="1" noChangeArrowheads="1"/>
          </p:cNvPicPr>
          <p:nvPr/>
        </p:nvPicPr>
        <p:blipFill>
          <a:blip r:embed="rId3" cstate="print">
            <a:lum contrast="-90000"/>
          </a:blip>
          <a:srcRect/>
          <a:stretch>
            <a:fillRect/>
          </a:stretch>
        </p:blipFill>
        <p:spPr bwMode="auto">
          <a:xfrm>
            <a:off x="1042988" y="4292600"/>
            <a:ext cx="1828800" cy="1828800"/>
          </a:xfrm>
          <a:prstGeom prst="rect">
            <a:avLst/>
          </a:prstGeom>
          <a:noFill/>
        </p:spPr>
      </p:pic>
      <p:pic>
        <p:nvPicPr>
          <p:cNvPr id="477189" name="Picture 5" descr="edge1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2069492" y="1796037"/>
            <a:ext cx="1795463" cy="1903413"/>
          </a:xfrm>
          <a:noFill/>
          <a:ln/>
        </p:spPr>
      </p:pic>
      <p:sp>
        <p:nvSpPr>
          <p:cNvPr id="477190" name="Rectangle 6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5442626" y="1968230"/>
            <a:ext cx="3124200" cy="3962400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kumimoji="1" lang="zh-CN" altLang="en-US" sz="2800" dirty="0">
                <a:latin typeface="楷体" pitchFamily="49" charset="-122"/>
                <a:ea typeface="楷体" pitchFamily="49" charset="-122"/>
              </a:rPr>
              <a:t>对灰度图像：</a:t>
            </a: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SzPct val="60000"/>
              <a:buFont typeface="Wingdings" pitchFamily="2" charset="2"/>
              <a:buChar char="n"/>
            </a:pPr>
            <a:r>
              <a:rPr kumimoji="1" lang="zh-CN" altLang="en-US" sz="2800" dirty="0">
                <a:latin typeface="楷体" pitchFamily="49" charset="-122"/>
                <a:ea typeface="楷体" pitchFamily="49" charset="-122"/>
              </a:rPr>
              <a:t>灰度跳变的视觉反映是边界的存在。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kumimoji="1" lang="zh-CN" altLang="en-US" sz="2800" dirty="0">
                <a:latin typeface="楷体" pitchFamily="49" charset="-122"/>
                <a:ea typeface="楷体" pitchFamily="49" charset="-122"/>
              </a:rPr>
              <a:t>对彩色图像：</a:t>
            </a: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SzPct val="60000"/>
              <a:buFont typeface="Wingdings" pitchFamily="2" charset="2"/>
              <a:buChar char="n"/>
            </a:pPr>
            <a:r>
              <a:rPr kumimoji="1" lang="zh-CN" altLang="en-US" sz="2800" dirty="0">
                <a:latin typeface="楷体" pitchFamily="49" charset="-122"/>
                <a:ea typeface="楷体" pitchFamily="49" charset="-122"/>
              </a:rPr>
              <a:t>颜色跳变的视觉反映是边界的存在。</a:t>
            </a:r>
          </a:p>
        </p:txBody>
      </p:sp>
      <p:sp>
        <p:nvSpPr>
          <p:cNvPr id="7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>
            <a:off x="1697793" y="3467224"/>
            <a:ext cx="45172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 smtClean="0">
                <a:solidFill>
                  <a:srgbClr val="00B0F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Any Questions</a:t>
            </a:r>
            <a:r>
              <a:rPr lang="zh-CN" altLang="en-US" sz="3600" b="1" dirty="0" smtClean="0">
                <a:solidFill>
                  <a:srgbClr val="00B0F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？</a:t>
            </a:r>
            <a:endParaRPr lang="en-US" altLang="zh-CN" sz="3600" b="1" dirty="0" smtClean="0">
              <a:solidFill>
                <a:srgbClr val="00B0F0"/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  <a:p>
            <a:endParaRPr lang="zh-CN" altLang="en-US" sz="3600" b="1" dirty="0">
              <a:solidFill>
                <a:srgbClr val="00B0F0"/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4823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2"/>
          <p:cNvSpPr>
            <a:spLocks noGrp="1" noChangeArrowheads="1"/>
          </p:cNvSpPr>
          <p:nvPr>
            <p:ph type="title"/>
          </p:nvPr>
        </p:nvSpPr>
        <p:spPr>
          <a:xfrm>
            <a:off x="508181" y="351790"/>
            <a:ext cx="7343775" cy="1231900"/>
          </a:xfrm>
        </p:spPr>
        <p:txBody>
          <a:bodyPr>
            <a:normAutofit/>
          </a:bodyPr>
          <a:lstStyle/>
          <a:p>
            <a:r>
              <a:rPr lang="zh-CN" altLang="en-US" sz="36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彩色图像的基本概念：色彩</a:t>
            </a:r>
          </a:p>
        </p:txBody>
      </p:sp>
      <p:sp>
        <p:nvSpPr>
          <p:cNvPr id="4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61583" y="1534961"/>
            <a:ext cx="8407041" cy="4040188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ct val="50000"/>
              </a:spcBef>
              <a:buClr>
                <a:schemeClr val="accent5"/>
              </a:buClr>
              <a:buFont typeface="Wingdings" pitchFamily="2" charset="2"/>
              <a:buChar char="n"/>
            </a:pPr>
            <a:r>
              <a:rPr lang="zh-CN" altLang="en-US" sz="3000" dirty="0" smtClean="0">
                <a:latin typeface="楷体" pitchFamily="49" charset="-122"/>
                <a:ea typeface="楷体" pitchFamily="49" charset="-122"/>
              </a:rPr>
              <a:t> 人眼对于彩色的观察和处理是一种生理和心理现象，其机理还没有完全搞清楚，因而对于彩色的许多结论都是建立在实验基础之上的</a:t>
            </a:r>
            <a:r>
              <a:rPr lang="zh-CN" altLang="en-US" sz="3200" b="1" dirty="0" smtClean="0">
                <a:latin typeface="华文细黑" pitchFamily="2" charset="-122"/>
                <a:ea typeface="华文细黑" pitchFamily="2" charset="-122"/>
              </a:rPr>
              <a:t>。</a:t>
            </a:r>
            <a:endParaRPr lang="zh-CN" altLang="en-US" sz="3200" b="1" dirty="0">
              <a:latin typeface="华文细黑" pitchFamily="2" charset="-122"/>
              <a:ea typeface="华文细黑" pitchFamily="2" charset="-122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8171" y="3642261"/>
            <a:ext cx="5788789" cy="2954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097279" y="5726000"/>
            <a:ext cx="7323319" cy="113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2383323" y="5965868"/>
            <a:ext cx="485944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rgbClr val="CC3399"/>
                </a:solidFill>
                <a:latin typeface="Arial" charset="0"/>
                <a:ea typeface="华文细黑" pitchFamily="2" charset="-122"/>
              </a:rPr>
              <a:t>   </a:t>
            </a:r>
            <a:r>
              <a:rPr lang="zh-CN" altLang="en-US" sz="2400" b="1" dirty="0">
                <a:solidFill>
                  <a:srgbClr val="CC3399"/>
                </a:solidFill>
                <a:latin typeface="Arial" charset="0"/>
                <a:ea typeface="华文细黑" pitchFamily="2" charset="-122"/>
              </a:rPr>
              <a:t>光学原理解释的色彩的形成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788178" y="4721056"/>
            <a:ext cx="7620000" cy="1479550"/>
            <a:chOff x="476" y="2750"/>
            <a:chExt cx="4800" cy="932"/>
          </a:xfrm>
        </p:grpSpPr>
        <p:sp>
          <p:nvSpPr>
            <p:cNvPr id="440325" name="Rectangle 5"/>
            <p:cNvSpPr>
              <a:spLocks noChangeArrowheads="1"/>
            </p:cNvSpPr>
            <p:nvPr/>
          </p:nvSpPr>
          <p:spPr bwMode="auto">
            <a:xfrm>
              <a:off x="1244" y="2750"/>
              <a:ext cx="3120" cy="240"/>
            </a:xfrm>
            <a:prstGeom prst="rect">
              <a:avLst/>
            </a:prstGeom>
            <a:gradFill rotWithShape="0"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40326" name="Line 6"/>
            <p:cNvSpPr>
              <a:spLocks noChangeShapeType="1"/>
            </p:cNvSpPr>
            <p:nvPr/>
          </p:nvSpPr>
          <p:spPr bwMode="auto">
            <a:xfrm>
              <a:off x="476" y="2990"/>
              <a:ext cx="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40327" name="Line 7"/>
            <p:cNvSpPr>
              <a:spLocks noChangeShapeType="1"/>
            </p:cNvSpPr>
            <p:nvPr/>
          </p:nvSpPr>
          <p:spPr bwMode="auto">
            <a:xfrm>
              <a:off x="1244" y="299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40328" name="Line 8"/>
            <p:cNvSpPr>
              <a:spLocks noChangeShapeType="1"/>
            </p:cNvSpPr>
            <p:nvPr/>
          </p:nvSpPr>
          <p:spPr bwMode="auto">
            <a:xfrm>
              <a:off x="4364" y="2942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40329" name="Text Box 9"/>
            <p:cNvSpPr txBox="1">
              <a:spLocks noChangeArrowheads="1"/>
            </p:cNvSpPr>
            <p:nvPr/>
          </p:nvSpPr>
          <p:spPr bwMode="auto">
            <a:xfrm>
              <a:off x="764" y="3182"/>
              <a:ext cx="72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1600" b="1">
                  <a:latin typeface="Tahoma" pitchFamily="34" charset="0"/>
                </a:rPr>
                <a:t>400nm</a:t>
              </a:r>
            </a:p>
          </p:txBody>
        </p:sp>
        <p:sp>
          <p:nvSpPr>
            <p:cNvPr id="440330" name="Text Box 10"/>
            <p:cNvSpPr txBox="1">
              <a:spLocks noChangeArrowheads="1"/>
            </p:cNvSpPr>
            <p:nvPr/>
          </p:nvSpPr>
          <p:spPr bwMode="auto">
            <a:xfrm>
              <a:off x="3470" y="3294"/>
              <a:ext cx="61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1600" b="1">
                  <a:latin typeface="Tahoma" pitchFamily="34" charset="0"/>
                </a:rPr>
                <a:t>700nm</a:t>
              </a:r>
            </a:p>
          </p:txBody>
        </p:sp>
        <p:sp>
          <p:nvSpPr>
            <p:cNvPr id="440331" name="Text Box 11"/>
            <p:cNvSpPr txBox="1">
              <a:spLocks noChangeArrowheads="1"/>
            </p:cNvSpPr>
            <p:nvPr/>
          </p:nvSpPr>
          <p:spPr bwMode="auto">
            <a:xfrm>
              <a:off x="620" y="2768"/>
              <a:ext cx="624" cy="22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50000"/>
                </a:spcBef>
              </a:pPr>
              <a:r>
                <a:rPr kumimoji="1" lang="zh-CN" altLang="en-US" sz="2000" b="1">
                  <a:latin typeface="Tahoma" pitchFamily="34" charset="0"/>
                  <a:ea typeface="黑体" pitchFamily="2" charset="-122"/>
                </a:rPr>
                <a:t>紫外光</a:t>
              </a:r>
            </a:p>
          </p:txBody>
        </p:sp>
        <p:sp>
          <p:nvSpPr>
            <p:cNvPr id="440332" name="Text Box 12"/>
            <p:cNvSpPr txBox="1">
              <a:spLocks noChangeArrowheads="1"/>
            </p:cNvSpPr>
            <p:nvPr/>
          </p:nvSpPr>
          <p:spPr bwMode="auto">
            <a:xfrm>
              <a:off x="4364" y="2768"/>
              <a:ext cx="720" cy="22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50000"/>
                </a:spcBef>
              </a:pPr>
              <a:r>
                <a:rPr kumimoji="1" lang="zh-CN" altLang="en-US" sz="2000" b="1">
                  <a:latin typeface="Tahoma" pitchFamily="34" charset="0"/>
                  <a:ea typeface="黑体" pitchFamily="2" charset="-122"/>
                </a:rPr>
                <a:t>红外光</a:t>
              </a:r>
            </a:p>
          </p:txBody>
        </p:sp>
        <p:sp>
          <p:nvSpPr>
            <p:cNvPr id="440333" name="Text Box 13"/>
            <p:cNvSpPr txBox="1">
              <a:spLocks noChangeArrowheads="1"/>
            </p:cNvSpPr>
            <p:nvPr/>
          </p:nvSpPr>
          <p:spPr bwMode="auto">
            <a:xfrm>
              <a:off x="2924" y="3038"/>
              <a:ext cx="105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zh-CN" altLang="en-US" sz="1600" b="1">
                  <a:latin typeface="Tahoma" pitchFamily="34" charset="0"/>
                  <a:ea typeface="黑体" pitchFamily="2" charset="-122"/>
                </a:rPr>
                <a:t>可见光区</a:t>
              </a:r>
            </a:p>
          </p:txBody>
        </p:sp>
        <p:sp>
          <p:nvSpPr>
            <p:cNvPr id="440334" name="AutoShape 14"/>
            <p:cNvSpPr>
              <a:spLocks noChangeArrowheads="1"/>
            </p:cNvSpPr>
            <p:nvPr/>
          </p:nvSpPr>
          <p:spPr bwMode="auto">
            <a:xfrm>
              <a:off x="3692" y="2990"/>
              <a:ext cx="96" cy="288"/>
            </a:xfrm>
            <a:prstGeom prst="downArrow">
              <a:avLst>
                <a:gd name="adj1" fmla="val 50000"/>
                <a:gd name="adj2" fmla="val 75000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ja-JP" altLang="en-US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440335" name="AutoShape 15"/>
            <p:cNvSpPr>
              <a:spLocks noChangeArrowheads="1"/>
            </p:cNvSpPr>
            <p:nvPr/>
          </p:nvSpPr>
          <p:spPr bwMode="auto">
            <a:xfrm>
              <a:off x="2348" y="2990"/>
              <a:ext cx="96" cy="384"/>
            </a:xfrm>
            <a:prstGeom prst="downArrow">
              <a:avLst>
                <a:gd name="adj1" fmla="val 50000"/>
                <a:gd name="adj2" fmla="val 100000"/>
              </a:avLst>
            </a:prstGeom>
            <a:solidFill>
              <a:srgbClr val="00CC00"/>
            </a:solidFill>
            <a:ln w="9525">
              <a:solidFill>
                <a:srgbClr val="00CC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40336" name="Text Box 16"/>
            <p:cNvSpPr txBox="1">
              <a:spLocks noChangeArrowheads="1"/>
            </p:cNvSpPr>
            <p:nvPr/>
          </p:nvSpPr>
          <p:spPr bwMode="auto">
            <a:xfrm>
              <a:off x="2300" y="3374"/>
              <a:ext cx="76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1600" b="1">
                  <a:latin typeface="Tahoma" pitchFamily="34" charset="0"/>
                </a:rPr>
                <a:t>546.1nm</a:t>
              </a:r>
            </a:p>
          </p:txBody>
        </p:sp>
        <p:sp>
          <p:nvSpPr>
            <p:cNvPr id="440337" name="AutoShape 17"/>
            <p:cNvSpPr>
              <a:spLocks noChangeArrowheads="1"/>
            </p:cNvSpPr>
            <p:nvPr/>
          </p:nvSpPr>
          <p:spPr bwMode="auto">
            <a:xfrm>
              <a:off x="1724" y="2990"/>
              <a:ext cx="96" cy="432"/>
            </a:xfrm>
            <a:prstGeom prst="downArrow">
              <a:avLst>
                <a:gd name="adj1" fmla="val 50000"/>
                <a:gd name="adj2" fmla="val 112500"/>
              </a:avLst>
            </a:prstGeom>
            <a:solidFill>
              <a:srgbClr val="0033CC"/>
            </a:solidFill>
            <a:ln w="9525">
              <a:solidFill>
                <a:srgbClr val="0033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40338" name="Text Box 18"/>
            <p:cNvSpPr txBox="1">
              <a:spLocks noChangeArrowheads="1"/>
            </p:cNvSpPr>
            <p:nvPr/>
          </p:nvSpPr>
          <p:spPr bwMode="auto">
            <a:xfrm>
              <a:off x="1383" y="3470"/>
              <a:ext cx="77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1600" b="1">
                  <a:latin typeface="Tahoma" pitchFamily="34" charset="0"/>
                </a:rPr>
                <a:t>435.8nm</a:t>
              </a:r>
            </a:p>
          </p:txBody>
        </p:sp>
        <p:sp>
          <p:nvSpPr>
            <p:cNvPr id="440339" name="Text Box 19"/>
            <p:cNvSpPr txBox="1">
              <a:spLocks noChangeArrowheads="1"/>
            </p:cNvSpPr>
            <p:nvPr/>
          </p:nvSpPr>
          <p:spPr bwMode="auto">
            <a:xfrm>
              <a:off x="4316" y="3278"/>
              <a:ext cx="67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1600" b="1">
                  <a:latin typeface="Tahoma" pitchFamily="34" charset="0"/>
                </a:rPr>
                <a:t>780nm</a:t>
              </a:r>
            </a:p>
          </p:txBody>
        </p:sp>
      </p:grpSp>
      <p:sp>
        <p:nvSpPr>
          <p:cNvPr id="440340" name="Rectangle 20"/>
          <p:cNvSpPr>
            <a:spLocks noChangeArrowheads="1"/>
          </p:cNvSpPr>
          <p:nvPr/>
        </p:nvSpPr>
        <p:spPr bwMode="auto">
          <a:xfrm>
            <a:off x="448991" y="377916"/>
            <a:ext cx="7345362" cy="13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zh-CN" altLang="en-US" sz="36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彩色图像的基本概念：色彩的分布</a:t>
            </a:r>
          </a:p>
        </p:txBody>
      </p:sp>
      <p:sp>
        <p:nvSpPr>
          <p:cNvPr id="20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2" name="Rectangle 3"/>
          <p:cNvSpPr txBox="1">
            <a:spLocks noChangeArrowheads="1"/>
          </p:cNvSpPr>
          <p:nvPr/>
        </p:nvSpPr>
        <p:spPr>
          <a:xfrm>
            <a:off x="250297" y="1564144"/>
            <a:ext cx="8407041" cy="4040188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  <a:buClr>
                <a:schemeClr val="accent5"/>
              </a:buClr>
              <a:buFont typeface="Wingdings" pitchFamily="2" charset="2"/>
              <a:buChar char="n"/>
            </a:pPr>
            <a:r>
              <a:rPr lang="zh-CN" altLang="en-US" sz="3000" dirty="0" smtClean="0">
                <a:latin typeface="楷体" pitchFamily="49" charset="-122"/>
                <a:ea typeface="楷体" pitchFamily="49" charset="-122"/>
              </a:rPr>
              <a:t> 可见光区的波长在</a:t>
            </a:r>
            <a:r>
              <a:rPr lang="en-US" altLang="zh-CN" sz="3000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400nm ~ 700nm</a:t>
            </a:r>
            <a:r>
              <a:rPr lang="zh-CN" altLang="en-US" sz="3000" dirty="0" smtClean="0">
                <a:latin typeface="楷体" pitchFamily="49" charset="-122"/>
                <a:ea typeface="楷体" pitchFamily="49" charset="-122"/>
              </a:rPr>
              <a:t>，人类视觉系统对红、绿、蓝三个光波段敏感</a:t>
            </a:r>
            <a:endParaRPr lang="en-US" altLang="zh-CN" sz="3000" dirty="0" smtClean="0"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20000"/>
              </a:lnSpc>
              <a:spcBef>
                <a:spcPct val="50000"/>
              </a:spcBef>
              <a:buClr>
                <a:schemeClr val="accent5"/>
              </a:buClr>
              <a:buFont typeface="Wingdings" pitchFamily="2" charset="2"/>
              <a:buChar char="n"/>
            </a:pPr>
            <a:r>
              <a:rPr lang="en-US" altLang="zh-CN" sz="3000" dirty="0" smtClean="0">
                <a:latin typeface="楷体" pitchFamily="49" charset="-122"/>
                <a:ea typeface="楷体" pitchFamily="49" charset="-122"/>
              </a:rPr>
              <a:t> </a:t>
            </a:r>
            <a:r>
              <a:rPr lang="zh-CN" altLang="en-US" sz="3000" dirty="0" smtClean="0">
                <a:latin typeface="楷体" pitchFamily="49" charset="-122"/>
                <a:ea typeface="楷体" pitchFamily="49" charset="-122"/>
              </a:rPr>
              <a:t>对这三个光谱带的光能量进行采样，就可以得到一幅彩色图像</a:t>
            </a:r>
            <a:endParaRPr lang="zh-CN" altLang="en-US" sz="3200" b="1" dirty="0">
              <a:latin typeface="华文细黑" pitchFamily="2" charset="-122"/>
              <a:ea typeface="华文细黑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69" name="Rectangle 13"/>
          <p:cNvSpPr>
            <a:spLocks noChangeArrowheads="1"/>
          </p:cNvSpPr>
          <p:nvPr/>
        </p:nvSpPr>
        <p:spPr bwMode="auto">
          <a:xfrm>
            <a:off x="1403350" y="260350"/>
            <a:ext cx="69850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endParaRPr lang="zh-CN" altLang="zh-CN" sz="3200">
              <a:solidFill>
                <a:schemeClr val="tx2"/>
              </a:solidFill>
              <a:latin typeface="Arial" charset="0"/>
              <a:ea typeface="黑体" pitchFamily="2" charset="-122"/>
            </a:endParaRPr>
          </a:p>
        </p:txBody>
      </p:sp>
      <p:sp>
        <p:nvSpPr>
          <p:cNvPr id="429084" name="Rectangle 28"/>
          <p:cNvSpPr>
            <a:spLocks noGrp="1" noChangeArrowheads="1"/>
          </p:cNvSpPr>
          <p:nvPr>
            <p:ph type="title"/>
          </p:nvPr>
        </p:nvSpPr>
        <p:spPr>
          <a:xfrm>
            <a:off x="527368" y="390978"/>
            <a:ext cx="7313612" cy="1143000"/>
          </a:xfrm>
        </p:spPr>
        <p:txBody>
          <a:bodyPr>
            <a:normAutofit/>
          </a:bodyPr>
          <a:lstStyle/>
          <a:p>
            <a:r>
              <a:rPr lang="zh-CN" altLang="en-US" sz="36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彩色图像的基本概念：色彩的分布</a:t>
            </a:r>
          </a:p>
        </p:txBody>
      </p:sp>
      <p:grpSp>
        <p:nvGrpSpPr>
          <p:cNvPr id="2" name="Group 43"/>
          <p:cNvGrpSpPr>
            <a:grpSpLocks/>
          </p:cNvGrpSpPr>
          <p:nvPr/>
        </p:nvGrpSpPr>
        <p:grpSpPr bwMode="auto">
          <a:xfrm>
            <a:off x="2627313" y="1844675"/>
            <a:ext cx="3581400" cy="3589338"/>
            <a:chOff x="930" y="1344"/>
            <a:chExt cx="2256" cy="2261"/>
          </a:xfrm>
        </p:grpSpPr>
        <p:grpSp>
          <p:nvGrpSpPr>
            <p:cNvPr id="3" name="Group 41"/>
            <p:cNvGrpSpPr>
              <a:grpSpLocks/>
            </p:cNvGrpSpPr>
            <p:nvPr/>
          </p:nvGrpSpPr>
          <p:grpSpPr bwMode="auto">
            <a:xfrm>
              <a:off x="930" y="1344"/>
              <a:ext cx="2256" cy="2261"/>
              <a:chOff x="930" y="1344"/>
              <a:chExt cx="2256" cy="2261"/>
            </a:xfrm>
          </p:grpSpPr>
          <p:grpSp>
            <p:nvGrpSpPr>
              <p:cNvPr id="4" name="Group 39"/>
              <p:cNvGrpSpPr>
                <a:grpSpLocks/>
              </p:cNvGrpSpPr>
              <p:nvPr/>
            </p:nvGrpSpPr>
            <p:grpSpPr bwMode="auto">
              <a:xfrm>
                <a:off x="930" y="1344"/>
                <a:ext cx="2256" cy="2261"/>
                <a:chOff x="930" y="1344"/>
                <a:chExt cx="2256" cy="2261"/>
              </a:xfrm>
            </p:grpSpPr>
            <p:grpSp>
              <p:nvGrpSpPr>
                <p:cNvPr id="5" name="Group 37"/>
                <p:cNvGrpSpPr>
                  <a:grpSpLocks/>
                </p:cNvGrpSpPr>
                <p:nvPr/>
              </p:nvGrpSpPr>
              <p:grpSpPr bwMode="auto">
                <a:xfrm>
                  <a:off x="930" y="1344"/>
                  <a:ext cx="2256" cy="2261"/>
                  <a:chOff x="930" y="1344"/>
                  <a:chExt cx="2256" cy="2261"/>
                </a:xfrm>
              </p:grpSpPr>
              <p:grpSp>
                <p:nvGrpSpPr>
                  <p:cNvPr id="6" name="Group 35"/>
                  <p:cNvGrpSpPr>
                    <a:grpSpLocks/>
                  </p:cNvGrpSpPr>
                  <p:nvPr/>
                </p:nvGrpSpPr>
                <p:grpSpPr bwMode="auto">
                  <a:xfrm>
                    <a:off x="930" y="1344"/>
                    <a:ext cx="2256" cy="2261"/>
                    <a:chOff x="703" y="1344"/>
                    <a:chExt cx="2256" cy="2261"/>
                  </a:xfrm>
                </p:grpSpPr>
                <p:grpSp>
                  <p:nvGrpSpPr>
                    <p:cNvPr id="7" name="Group 3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03" y="1344"/>
                      <a:ext cx="2256" cy="2261"/>
                      <a:chOff x="703" y="1344"/>
                      <a:chExt cx="2256" cy="2261"/>
                    </a:xfrm>
                  </p:grpSpPr>
                  <p:grpSp>
                    <p:nvGrpSpPr>
                      <p:cNvPr id="8" name="Group 3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703" y="1344"/>
                        <a:ext cx="2256" cy="2261"/>
                        <a:chOff x="703" y="1344"/>
                        <a:chExt cx="2256" cy="2261"/>
                      </a:xfrm>
                    </p:grpSpPr>
                    <p:pic>
                      <p:nvPicPr>
                        <p:cNvPr id="429083" name="Picture 27" descr="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 cstate="print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3" y="1344"/>
                          <a:ext cx="2256" cy="2261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</p:spPr>
                    </p:pic>
                    <p:sp>
                      <p:nvSpPr>
                        <p:cNvPr id="429086" name="Text Box 30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156" y="2704"/>
                          <a:ext cx="409" cy="36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>
                          <a:spAutoFit/>
                        </a:bodyPr>
                        <a:lstStyle/>
                        <a:p>
                          <a:pPr>
                            <a:spcBef>
                              <a:spcPct val="50000"/>
                            </a:spcBef>
                          </a:pPr>
                          <a:r>
                            <a:rPr lang="zh-CN" altLang="en-US" sz="3200" b="1">
                              <a:solidFill>
                                <a:schemeClr val="bg1"/>
                              </a:solidFill>
                              <a:ea typeface="华文行楷" pitchFamily="2" charset="-122"/>
                            </a:rPr>
                            <a:t>红</a:t>
                          </a:r>
                        </a:p>
                      </p:txBody>
                    </p:sp>
                  </p:grpSp>
                  <p:sp>
                    <p:nvSpPr>
                      <p:cNvPr id="429088" name="Text Box 3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2200" y="2750"/>
                        <a:ext cx="453" cy="32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>
                        <a:spAutoFit/>
                      </a:bodyPr>
                      <a:lstStyle/>
                      <a:p>
                        <a:pPr>
                          <a:spcBef>
                            <a:spcPct val="50000"/>
                          </a:spcBef>
                        </a:pPr>
                        <a:r>
                          <a:rPr lang="zh-CN" altLang="en-US" sz="2800" b="1">
                            <a:solidFill>
                              <a:schemeClr val="bg1"/>
                            </a:solidFill>
                            <a:ea typeface="华文行楷" pitchFamily="2" charset="-122"/>
                          </a:rPr>
                          <a:t>蓝</a:t>
                        </a:r>
                      </a:p>
                    </p:txBody>
                  </p:sp>
                </p:grpSp>
                <p:sp>
                  <p:nvSpPr>
                    <p:cNvPr id="429090" name="Text Box 34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701" y="1706"/>
                      <a:ext cx="408" cy="36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zh-CN" altLang="en-US" sz="3200" b="1">
                          <a:solidFill>
                            <a:schemeClr val="bg1"/>
                          </a:solidFill>
                          <a:ea typeface="华文行楷" pitchFamily="2" charset="-122"/>
                        </a:rPr>
                        <a:t>绿</a:t>
                      </a:r>
                    </a:p>
                  </p:txBody>
                </p:sp>
              </p:grpSp>
              <p:sp>
                <p:nvSpPr>
                  <p:cNvPr id="429092" name="Text Box 3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200" y="2296"/>
                    <a:ext cx="4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zh-CN" altLang="en-US" sz="2400">
                        <a:solidFill>
                          <a:srgbClr val="004442"/>
                        </a:solidFill>
                        <a:ea typeface="华文新魏" pitchFamily="2" charset="-122"/>
                      </a:rPr>
                      <a:t>青</a:t>
                    </a:r>
                  </a:p>
                </p:txBody>
              </p:sp>
            </p:grpSp>
            <p:sp>
              <p:nvSpPr>
                <p:cNvPr id="429094" name="Text Box 38"/>
                <p:cNvSpPr txBox="1">
                  <a:spLocks noChangeArrowheads="1"/>
                </p:cNvSpPr>
                <p:nvPr/>
              </p:nvSpPr>
              <p:spPr bwMode="auto">
                <a:xfrm>
                  <a:off x="1655" y="2296"/>
                  <a:ext cx="363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zh-CN" altLang="en-US" sz="2400" b="1">
                      <a:solidFill>
                        <a:srgbClr val="FF6600"/>
                      </a:solidFill>
                      <a:ea typeface="华文新魏" pitchFamily="2" charset="-122"/>
                    </a:rPr>
                    <a:t>黄</a:t>
                  </a:r>
                </a:p>
              </p:txBody>
            </p:sp>
          </p:grpSp>
          <p:sp>
            <p:nvSpPr>
              <p:cNvPr id="429096" name="Text Box 40"/>
              <p:cNvSpPr txBox="1">
                <a:spLocks noChangeArrowheads="1"/>
              </p:cNvSpPr>
              <p:nvPr/>
            </p:nvSpPr>
            <p:spPr bwMode="auto">
              <a:xfrm>
                <a:off x="1882" y="2750"/>
                <a:ext cx="499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2400" b="1">
                    <a:solidFill>
                      <a:srgbClr val="660066"/>
                    </a:solidFill>
                    <a:ea typeface="华文新魏" pitchFamily="2" charset="-122"/>
                  </a:rPr>
                  <a:t>紫</a:t>
                </a:r>
              </a:p>
            </p:txBody>
          </p:sp>
        </p:grpSp>
        <p:sp>
          <p:nvSpPr>
            <p:cNvPr id="429098" name="Text Box 42"/>
            <p:cNvSpPr txBox="1">
              <a:spLocks noChangeArrowheads="1"/>
            </p:cNvSpPr>
            <p:nvPr/>
          </p:nvSpPr>
          <p:spPr bwMode="auto">
            <a:xfrm>
              <a:off x="1927" y="2432"/>
              <a:ext cx="40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b="1">
                  <a:ea typeface="华文细黑" pitchFamily="2" charset="-122"/>
                </a:rPr>
                <a:t>白</a:t>
              </a:r>
            </a:p>
          </p:txBody>
        </p:sp>
      </p:grpSp>
      <p:sp>
        <p:nvSpPr>
          <p:cNvPr id="19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63048" y="5544766"/>
            <a:ext cx="29863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楷体" pitchFamily="49" charset="-122"/>
                <a:ea typeface="楷体" pitchFamily="49" charset="-122"/>
              </a:rPr>
              <a:t>色彩的构成</a:t>
            </a:r>
            <a:endParaRPr lang="zh-CN" altLang="en-US" sz="2800" dirty="0"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5079" y="346438"/>
            <a:ext cx="7127875" cy="1079500"/>
          </a:xfrm>
        </p:spPr>
        <p:txBody>
          <a:bodyPr>
            <a:normAutofit/>
          </a:bodyPr>
          <a:lstStyle/>
          <a:p>
            <a:r>
              <a:rPr lang="zh-CN" altLang="en-US" sz="36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彩色图像的基本概念：色彩的描述</a:t>
            </a:r>
          </a:p>
        </p:txBody>
      </p:sp>
      <p:sp>
        <p:nvSpPr>
          <p:cNvPr id="422918" name="Text Box 6"/>
          <p:cNvSpPr txBox="1">
            <a:spLocks noChangeArrowheads="1"/>
          </p:cNvSpPr>
          <p:nvPr/>
        </p:nvSpPr>
        <p:spPr bwMode="auto">
          <a:xfrm>
            <a:off x="1334817" y="5151843"/>
            <a:ext cx="6388943" cy="954107"/>
          </a:xfrm>
          <a:prstGeom prst="rect">
            <a:avLst/>
          </a:prstGeom>
          <a:solidFill>
            <a:schemeClr val="accent1"/>
          </a:solidFill>
          <a:ln w="9525">
            <a:solidFill>
              <a:srgbClr val="660066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zh-CN" altLang="en-US" sz="2800" b="1" dirty="0">
                <a:solidFill>
                  <a:schemeClr val="bg1"/>
                </a:solidFill>
                <a:latin typeface="华文细黑" pitchFamily="2" charset="-122"/>
                <a:ea typeface="华文细黑" pitchFamily="2" charset="-122"/>
              </a:rPr>
              <a:t>各种不同的颜色模型之间可以通过数学方法互相</a:t>
            </a:r>
            <a:r>
              <a:rPr lang="zh-CN" altLang="en-US" sz="2800" b="1" dirty="0" smtClean="0">
                <a:solidFill>
                  <a:schemeClr val="bg1"/>
                </a:solidFill>
                <a:latin typeface="华文细黑" pitchFamily="2" charset="-122"/>
                <a:ea typeface="华文细黑" pitchFamily="2" charset="-122"/>
              </a:rPr>
              <a:t>转换</a:t>
            </a:r>
            <a:r>
              <a:rPr lang="zh-CN" altLang="en-US" sz="2800" dirty="0" smtClean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 </a:t>
            </a:r>
            <a:endParaRPr lang="zh-CN" altLang="en-US" sz="2800" dirty="0">
              <a:solidFill>
                <a:schemeClr val="bg1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5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47573" y="1583599"/>
            <a:ext cx="8407041" cy="4040188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  <a:buClr>
                <a:schemeClr val="accent5"/>
              </a:buClr>
              <a:buFont typeface="Wingdings" pitchFamily="2" charset="2"/>
              <a:buChar char="n"/>
            </a:pPr>
            <a:r>
              <a:rPr lang="zh-CN" altLang="en-US" sz="3000" dirty="0" smtClean="0">
                <a:latin typeface="楷体" pitchFamily="49" charset="-122"/>
                <a:ea typeface="楷体" pitchFamily="49" charset="-122"/>
              </a:rPr>
              <a:t> 色彩的描述：通过建立色彩模型来实现的，不同的色彩模型对应于不同的处理目的。</a:t>
            </a:r>
          </a:p>
          <a:p>
            <a:pPr>
              <a:lnSpc>
                <a:spcPct val="120000"/>
              </a:lnSpc>
              <a:spcBef>
                <a:spcPct val="50000"/>
              </a:spcBef>
              <a:buClr>
                <a:schemeClr val="accent5"/>
              </a:buClr>
              <a:buFont typeface="Wingdings" pitchFamily="2" charset="2"/>
              <a:buChar char="n"/>
            </a:pPr>
            <a:r>
              <a:rPr lang="en-US" altLang="zh-CN" sz="3000" dirty="0" smtClean="0">
                <a:latin typeface="楷体" pitchFamily="49" charset="-122"/>
                <a:ea typeface="楷体" pitchFamily="49" charset="-122"/>
              </a:rPr>
              <a:t> </a:t>
            </a:r>
            <a:r>
              <a:rPr lang="en-US" altLang="zh-CN" sz="3000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CIE</a:t>
            </a:r>
            <a:r>
              <a:rPr lang="zh-CN" altLang="en-US" sz="3000" dirty="0" smtClean="0">
                <a:latin typeface="楷体" pitchFamily="49" charset="-122"/>
                <a:ea typeface="楷体" pitchFamily="49" charset="-122"/>
              </a:rPr>
              <a:t>（国际照明委员会）在进行大量的色彩测试实验的基础上，提出了一系列的</a:t>
            </a:r>
            <a:r>
              <a:rPr lang="zh-CN" altLang="en-US" sz="3000" b="1" dirty="0" smtClean="0">
                <a:solidFill>
                  <a:schemeClr val="accent5"/>
                </a:solidFill>
                <a:latin typeface="楷体" pitchFamily="49" charset="-122"/>
                <a:ea typeface="楷体" pitchFamily="49" charset="-122"/>
              </a:rPr>
              <a:t>颜色模型</a:t>
            </a:r>
            <a:r>
              <a:rPr lang="zh-CN" altLang="en-US" sz="3000" dirty="0" smtClean="0">
                <a:latin typeface="楷体" pitchFamily="49" charset="-122"/>
                <a:ea typeface="楷体" pitchFamily="49" charset="-122"/>
              </a:rPr>
              <a:t>用于对色彩进行描述。</a:t>
            </a:r>
            <a:endParaRPr lang="zh-CN" altLang="en-US" sz="3200" b="1" dirty="0">
              <a:latin typeface="华文细黑" pitchFamily="2" charset="-122"/>
              <a:ea typeface="华文细黑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>
            <a:off x="326193" y="552574"/>
            <a:ext cx="203132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本章提纲</a:t>
            </a:r>
            <a:endParaRPr lang="en-US" altLang="zh-CN" sz="3600" dirty="0" smtClean="0">
              <a:solidFill>
                <a:srgbClr val="00B0F0"/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zh-CN" altLang="en-US" sz="3600" dirty="0">
              <a:solidFill>
                <a:srgbClr val="00B0F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234117" y="2055545"/>
            <a:ext cx="7685696" cy="26853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altLang="zh-CN" sz="3600" b="1" dirty="0" smtClean="0"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/>
            </a:pPr>
            <a:r>
              <a:rPr lang="en-US" altLang="zh-CN" sz="3600" b="1" dirty="0" smtClean="0">
                <a:solidFill>
                  <a:srgbClr val="00B0F0"/>
                </a:solidFill>
                <a:latin typeface="楷体" pitchFamily="49" charset="-122"/>
                <a:ea typeface="楷体" pitchFamily="49" charset="-122"/>
              </a:rPr>
              <a:t> </a:t>
            </a:r>
            <a:r>
              <a:rPr lang="zh-CN" altLang="en-US" sz="3600" b="1" dirty="0" smtClean="0">
                <a:solidFill>
                  <a:srgbClr val="00B0F0"/>
                </a:solidFill>
                <a:latin typeface="楷体" pitchFamily="49" charset="-122"/>
                <a:ea typeface="楷体" pitchFamily="49" charset="-122"/>
              </a:rPr>
              <a:t>彩色图像的基本概念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/>
            </a:pPr>
            <a:r>
              <a:rPr lang="zh-CN" altLang="en-US" sz="3600" b="1" dirty="0" smtClean="0">
                <a:solidFill>
                  <a:srgbClr val="00B0F0"/>
                </a:solidFill>
                <a:latin typeface="楷体" pitchFamily="49" charset="-122"/>
                <a:ea typeface="楷体" pitchFamily="49" charset="-122"/>
              </a:rPr>
              <a:t> 表色系统　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/>
            </a:pPr>
            <a:r>
              <a:rPr lang="zh-CN" altLang="en-US" sz="3600" b="1" dirty="0" smtClean="0">
                <a:solidFill>
                  <a:srgbClr val="00B0F0"/>
                </a:solidFill>
                <a:latin typeface="楷体" pitchFamily="49" charset="-122"/>
                <a:ea typeface="楷体" pitchFamily="49" charset="-122"/>
              </a:rPr>
              <a:t> 彩色图像的处理</a:t>
            </a:r>
            <a:endParaRPr lang="en-US" altLang="zh-CN" sz="3600" b="1" dirty="0" smtClean="0">
              <a:solidFill>
                <a:srgbClr val="00B0F0"/>
              </a:solidFill>
              <a:latin typeface="楷体" pitchFamily="49" charset="-122"/>
              <a:ea typeface="楷体" pitchFamily="49" charset="-122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/>
            </a:pPr>
            <a:endParaRPr lang="en-US" altLang="zh-CN" sz="3600" b="1" dirty="0" smtClean="0">
              <a:solidFill>
                <a:srgbClr val="00B0F0"/>
              </a:solidFill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50000"/>
              </a:lnSpc>
              <a:buClr>
                <a:srgbClr val="FF66FF"/>
              </a:buClr>
            </a:pPr>
            <a:endParaRPr lang="zh-CN" altLang="en-US" sz="3600" b="1" dirty="0" smtClean="0">
              <a:solidFill>
                <a:srgbClr val="00B0F0"/>
              </a:solidFill>
              <a:latin typeface="楷体" pitchFamily="49" charset="-122"/>
              <a:ea typeface="楷体" pitchFamily="49" charset="-122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zh-CN" alt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itchFamily="49" charset="-122"/>
              <a:ea typeface="楷体" pitchFamily="49" charset="-122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zh-CN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211026" y="3213320"/>
            <a:ext cx="2660583" cy="6858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84823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3174</TotalTime>
  <Words>1748</Words>
  <Application>Microsoft Office PowerPoint</Application>
  <PresentationFormat>全屏显示(4:3)</PresentationFormat>
  <Paragraphs>270</Paragraphs>
  <Slides>47</Slides>
  <Notes>28</Notes>
  <HiddenSlides>3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3</vt:i4>
      </vt:variant>
      <vt:variant>
        <vt:lpstr>幻灯片标题</vt:lpstr>
      </vt:variant>
      <vt:variant>
        <vt:i4>47</vt:i4>
      </vt:variant>
    </vt:vector>
  </HeadingPairs>
  <TitlesOfParts>
    <vt:vector size="51" baseType="lpstr">
      <vt:lpstr>Office 主题​​</vt:lpstr>
      <vt:lpstr>Equation</vt:lpstr>
      <vt:lpstr>Microsoft 公式 3.0</vt:lpstr>
      <vt:lpstr>公式</vt:lpstr>
      <vt:lpstr>幻灯片 1</vt:lpstr>
      <vt:lpstr>幻灯片 2</vt:lpstr>
      <vt:lpstr>贴标签： 算法步骤</vt:lpstr>
      <vt:lpstr>幻灯片 4</vt:lpstr>
      <vt:lpstr>彩色图像的基本概念：色彩</vt:lpstr>
      <vt:lpstr>幻灯片 6</vt:lpstr>
      <vt:lpstr>彩色图像的基本概念：色彩的分布</vt:lpstr>
      <vt:lpstr>彩色图像的基本概念：色彩的描述</vt:lpstr>
      <vt:lpstr>幻灯片 9</vt:lpstr>
      <vt:lpstr>几种常用的表色系</vt:lpstr>
      <vt:lpstr>RGB色系： 基本概念</vt:lpstr>
      <vt:lpstr>RGB色系 ：应用场合</vt:lpstr>
      <vt:lpstr>HSI色系： 问题的提出</vt:lpstr>
      <vt:lpstr>HSI色系： 亮度分量I</vt:lpstr>
      <vt:lpstr>幻灯片 15</vt:lpstr>
      <vt:lpstr>HSI色系： 色度分量H</vt:lpstr>
      <vt:lpstr>HSI色系： 色度H效果示意图</vt:lpstr>
      <vt:lpstr>HSI色系 ：饱和度分量S</vt:lpstr>
      <vt:lpstr>HSI色系：饱和度S效果示意图</vt:lpstr>
      <vt:lpstr>HSI色系： 颜色描述</vt:lpstr>
      <vt:lpstr>红点的顺（逆）时针转动</vt:lpstr>
      <vt:lpstr>红点的上下移动</vt:lpstr>
      <vt:lpstr>红点向圆心方向移动</vt:lpstr>
      <vt:lpstr>HSI色系与RGB色系的相互转换</vt:lpstr>
      <vt:lpstr>HSI色系与RGB色系的相互转换</vt:lpstr>
      <vt:lpstr>HSI色系 与RGB色系的相互转换</vt:lpstr>
      <vt:lpstr>HSI色系与RGB色系的相互转换</vt:lpstr>
      <vt:lpstr>CMYK色系：基本概念</vt:lpstr>
      <vt:lpstr>CMYK色系与RGB色系的转换</vt:lpstr>
      <vt:lpstr>CMYK色系与RGB色系的转换</vt:lpstr>
      <vt:lpstr>YUV表色系：基本概念</vt:lpstr>
      <vt:lpstr>YUV表色系：电视信号接收原理示意图</vt:lpstr>
      <vt:lpstr>彩色信号与黑白电视兼容的问题思考？</vt:lpstr>
      <vt:lpstr>YUV表色系与RGB色系的转换</vt:lpstr>
      <vt:lpstr>幻灯片 35</vt:lpstr>
      <vt:lpstr>彩色图像的常规处理</vt:lpstr>
      <vt:lpstr>彩色图像的平滑处理示例</vt:lpstr>
      <vt:lpstr>彩色图像的锐化处理示例</vt:lpstr>
      <vt:lpstr>彩色平衡 ：问题的提出</vt:lpstr>
      <vt:lpstr>彩色平衡效果示例</vt:lpstr>
      <vt:lpstr>彩色平衡： 基本设计思想</vt:lpstr>
      <vt:lpstr>彩色平衡： 白平衡算法步骤</vt:lpstr>
      <vt:lpstr>彩色平衡 ：白平衡算法步骤</vt:lpstr>
      <vt:lpstr>彩色平衡： 白平衡算法步骤</vt:lpstr>
      <vt:lpstr>彩色平衡： 白平衡算法步骤</vt:lpstr>
      <vt:lpstr>基于彩色信息的图像识别</vt:lpstr>
      <vt:lpstr>幻灯片 47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Yirui Wu</dc:creator>
  <cp:lastModifiedBy>thinkpad</cp:lastModifiedBy>
  <cp:revision>343</cp:revision>
  <dcterms:created xsi:type="dcterms:W3CDTF">2017-03-05T02:04:51Z</dcterms:created>
  <dcterms:modified xsi:type="dcterms:W3CDTF">2018-06-01T01:36:57Z</dcterms:modified>
</cp:coreProperties>
</file>