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331" r:id="rId4"/>
    <p:sldId id="338" r:id="rId5"/>
    <p:sldId id="413" r:id="rId6"/>
    <p:sldId id="332" r:id="rId7"/>
    <p:sldId id="339" r:id="rId8"/>
    <p:sldId id="414" r:id="rId9"/>
    <p:sldId id="415" r:id="rId10"/>
    <p:sldId id="340" r:id="rId11"/>
    <p:sldId id="341" r:id="rId12"/>
    <p:sldId id="465" r:id="rId13"/>
    <p:sldId id="342" r:id="rId14"/>
    <p:sldId id="416" r:id="rId15"/>
    <p:sldId id="417" r:id="rId16"/>
    <p:sldId id="418" r:id="rId17"/>
    <p:sldId id="344" r:id="rId18"/>
    <p:sldId id="345" r:id="rId19"/>
    <p:sldId id="467" r:id="rId20"/>
    <p:sldId id="346" r:id="rId21"/>
    <p:sldId id="343" r:id="rId22"/>
    <p:sldId id="466" r:id="rId23"/>
    <p:sldId id="373" r:id="rId24"/>
    <p:sldId id="347" r:id="rId25"/>
    <p:sldId id="348" r:id="rId26"/>
    <p:sldId id="419" r:id="rId27"/>
    <p:sldId id="349" r:id="rId28"/>
    <p:sldId id="420" r:id="rId29"/>
    <p:sldId id="350" r:id="rId30"/>
    <p:sldId id="421" r:id="rId31"/>
    <p:sldId id="422" r:id="rId32"/>
    <p:sldId id="423" r:id="rId33"/>
    <p:sldId id="424" r:id="rId34"/>
    <p:sldId id="374" r:id="rId35"/>
    <p:sldId id="468" r:id="rId36"/>
    <p:sldId id="359" r:id="rId37"/>
    <p:sldId id="358" r:id="rId38"/>
    <p:sldId id="357" r:id="rId39"/>
    <p:sldId id="469" r:id="rId40"/>
    <p:sldId id="470" r:id="rId41"/>
    <p:sldId id="354" r:id="rId42"/>
    <p:sldId id="366" r:id="rId43"/>
    <p:sldId id="429" r:id="rId44"/>
    <p:sldId id="430" r:id="rId45"/>
    <p:sldId id="355" r:id="rId46"/>
    <p:sldId id="425" r:id="rId47"/>
    <p:sldId id="426" r:id="rId48"/>
    <p:sldId id="375" r:id="rId49"/>
    <p:sldId id="365" r:id="rId50"/>
    <p:sldId id="427" r:id="rId51"/>
    <p:sldId id="364" r:id="rId52"/>
    <p:sldId id="363" r:id="rId53"/>
    <p:sldId id="362" r:id="rId54"/>
    <p:sldId id="361" r:id="rId55"/>
    <p:sldId id="360" r:id="rId56"/>
    <p:sldId id="371" r:id="rId57"/>
    <p:sldId id="370" r:id="rId58"/>
    <p:sldId id="369" r:id="rId59"/>
    <p:sldId id="368" r:id="rId60"/>
    <p:sldId id="428" r:id="rId61"/>
    <p:sldId id="315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020" autoAdjust="0"/>
  </p:normalViewPr>
  <p:slideViewPr>
    <p:cSldViewPr snapToGrid="0" snapToObjects="1">
      <p:cViewPr varScale="1">
        <p:scale>
          <a:sx n="83" d="100"/>
          <a:sy n="83" d="100"/>
        </p:scale>
        <p:origin x="1378" y="48"/>
      </p:cViewPr>
      <p:guideLst>
        <p:guide orient="horz" pos="2160"/>
        <p:guide pos="28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5" Type="http://schemas.openxmlformats.org/officeDocument/2006/relationships/tableStyles" Target="tableStyles.xml"/><Relationship Id="rId64" Type="http://schemas.openxmlformats.org/officeDocument/2006/relationships/viewProps" Target="viewProps.xml"/><Relationship Id="rId63" Type="http://schemas.openxmlformats.org/officeDocument/2006/relationships/presProps" Target="presProps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5AE77-B561-0244-B3AB-E6657E625B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762A58-CA00-754F-B1F3-D960A23842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5AE77-B561-0244-B3AB-E6657E625B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62A58-CA00-754F-B1F3-D960A23842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5AE77-B561-0244-B3AB-E6657E625B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62A58-CA00-754F-B1F3-D960A23842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5AE77-B561-0244-B3AB-E6657E625B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62A58-CA00-754F-B1F3-D960A23842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5AE77-B561-0244-B3AB-E6657E625B0D}" type="datetimeFigureOut">
              <a:rPr lang="en-US" smtClean="0"/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62A58-CA00-754F-B1F3-D960A23842B9}" type="slidenum">
              <a:rPr lang="en-US" smtClean="0"/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5AE77-B561-0244-B3AB-E6657E625B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62A58-CA00-754F-B1F3-D960A23842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5AE77-B561-0244-B3AB-E6657E625B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62A58-CA00-754F-B1F3-D960A23842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5AE77-B561-0244-B3AB-E6657E625B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62A58-CA00-754F-B1F3-D960A23842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5AE77-B561-0244-B3AB-E6657E625B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62A58-CA00-754F-B1F3-D960A23842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5AE77-B561-0244-B3AB-E6657E625B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62A58-CA00-754F-B1F3-D960A23842B9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5AE77-B561-0244-B3AB-E6657E625B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762A58-CA00-754F-B1F3-D960A23842B9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215AE77-B561-0244-B3AB-E6657E625B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3762A58-CA00-754F-B1F3-D960A23842B9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66503" y="1495425"/>
            <a:ext cx="33909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jpeg"/><Relationship Id="rId2" Type="http://schemas.openxmlformats.org/officeDocument/2006/relationships/slide" Target="slide1.xml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0.png"/><Relationship Id="rId10" Type="http://schemas.openxmlformats.org/officeDocument/2006/relationships/image" Target="../media/image39.png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6.jpe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jpeg"/><Relationship Id="rId8" Type="http://schemas.openxmlformats.org/officeDocument/2006/relationships/image" Target="../media/image54.jpeg"/><Relationship Id="rId7" Type="http://schemas.openxmlformats.org/officeDocument/2006/relationships/image" Target="../media/image53.jpeg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58.jpe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1" Type="http://schemas.openxmlformats.org/officeDocument/2006/relationships/hyperlink" Target="https://www.tesla.cn/models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jpeg"/><Relationship Id="rId8" Type="http://schemas.openxmlformats.org/officeDocument/2006/relationships/image" Target="../media/image72.png"/><Relationship Id="rId7" Type="http://schemas.openxmlformats.org/officeDocument/2006/relationships/image" Target="../media/image71.jpe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image68.wdp"/><Relationship Id="rId3" Type="http://schemas.openxmlformats.org/officeDocument/2006/relationships/image" Target="../media/image67.jpeg"/><Relationship Id="rId2" Type="http://schemas.microsoft.com/office/2007/relationships/hdphoto" Target="../media/image66.wdp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81.png"/><Relationship Id="rId17" Type="http://schemas.openxmlformats.org/officeDocument/2006/relationships/image" Target="../media/image80.jpeg"/><Relationship Id="rId16" Type="http://schemas.openxmlformats.org/officeDocument/2006/relationships/image" Target="../media/image79.png"/><Relationship Id="rId15" Type="http://schemas.openxmlformats.org/officeDocument/2006/relationships/image" Target="../media/image1.tiff"/><Relationship Id="rId14" Type="http://schemas.openxmlformats.org/officeDocument/2006/relationships/image" Target="../media/image78.jpeg"/><Relationship Id="rId13" Type="http://schemas.openxmlformats.org/officeDocument/2006/relationships/image" Target="../media/image77.png"/><Relationship Id="rId12" Type="http://schemas.microsoft.com/office/2007/relationships/hdphoto" Target="../media/image76.wdp"/><Relationship Id="rId11" Type="http://schemas.openxmlformats.org/officeDocument/2006/relationships/image" Target="../media/image75.jpeg"/><Relationship Id="rId10" Type="http://schemas.openxmlformats.org/officeDocument/2006/relationships/image" Target="../media/image74.jpeg"/><Relationship Id="rId1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4.jpeg"/><Relationship Id="rId1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1.jpeg"/><Relationship Id="rId1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7.jpeg"/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9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9.jpeg"/><Relationship Id="rId1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.png"/><Relationship Id="rId7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tags" Target="../tags/tag3.xml"/><Relationship Id="rId4" Type="http://schemas.openxmlformats.org/officeDocument/2006/relationships/image" Target="../media/image4.png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hyperlink" Target="http://www.gnu.org/software/octave/" TargetMode="External"/><Relationship Id="rId1" Type="http://schemas.openxmlformats.org/officeDocument/2006/relationships/hyperlink" Target="http://cn.mathworks.com/help/matlab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hyperlink" Target="http://www.gnu.org/software/octave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67156" y="3052942"/>
            <a:ext cx="8635999" cy="963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b="1" dirty="0">
                <a:solidFill>
                  <a:srgbClr val="7F7F7F"/>
                </a:solidFill>
                <a:latin typeface="+mj-lt"/>
                <a:cs typeface="Helvetica" pitchFamily="34" charset="0"/>
              </a:rPr>
              <a:t>巫义锐</a:t>
            </a:r>
            <a:endParaRPr lang="en-US" b="1" dirty="0">
              <a:solidFill>
                <a:srgbClr val="7F7F7F"/>
              </a:solidFill>
              <a:latin typeface="+mj-lt"/>
              <a:cs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10" y="1690173"/>
            <a:ext cx="8983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数字图像处理</a:t>
            </a:r>
            <a:endParaRPr lang="zh-CN" altLang="en-US" sz="48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矩形 20"/>
          <p:cNvSpPr/>
          <p:nvPr/>
        </p:nvSpPr>
        <p:spPr>
          <a:xfrm>
            <a:off x="80210" y="4457701"/>
            <a:ext cx="8809892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</a:pPr>
            <a:endParaRPr lang="en-US" sz="3200" b="1" i="1" dirty="0">
              <a:solidFill>
                <a:srgbClr val="000000"/>
              </a:solidFill>
              <a:cs typeface="Helvetica" pitchFamily="34" charset="0"/>
            </a:endParaRPr>
          </a:p>
          <a:p>
            <a:pPr algn="ctr"/>
            <a:r>
              <a:rPr lang="zh-CN" altLang="en-US" sz="3200" b="1" dirty="0"/>
              <a:t>河海大学计算机与信息学院</a:t>
            </a:r>
            <a:endParaRPr lang="en-US" altLang="zh-CN" sz="3200" b="1" dirty="0"/>
          </a:p>
          <a:p>
            <a:pPr>
              <a:defRPr/>
            </a:pPr>
            <a:r>
              <a:rPr lang="zh-CN" altLang="en-US" sz="3200" b="1" dirty="0"/>
              <a:t>               个人网址：</a:t>
            </a:r>
            <a:r>
              <a:rPr lang="en-US" altLang="zh-CN" sz="3200" b="1" dirty="0"/>
              <a:t>wuyirui.github.io</a:t>
            </a:r>
            <a:endParaRPr lang="en-US" altLang="zh-CN" sz="3200" b="1" dirty="0"/>
          </a:p>
          <a:p>
            <a:pPr>
              <a:defRPr/>
            </a:pPr>
            <a:r>
              <a:rPr lang="zh-CN" altLang="en-US" sz="3200" b="1" dirty="0"/>
              <a:t>             电子邮箱：</a:t>
            </a:r>
            <a:r>
              <a:rPr lang="en-US" altLang="zh-CN" sz="3200" b="1" dirty="0"/>
              <a:t>wuyirui@hhu.edu.cn</a:t>
            </a:r>
            <a:endParaRPr lang="zh-CN" altLang="en-US" sz="3200" b="1" dirty="0"/>
          </a:p>
          <a:p>
            <a:pPr algn="ctr"/>
            <a:endParaRPr lang="zh-CN" altLang="en-US" sz="3200" b="1" dirty="0"/>
          </a:p>
          <a:p>
            <a:pPr algn="ctr"/>
            <a:r>
              <a:rPr lang="en-US" altLang="zh-CN" sz="3200" i="1" dirty="0"/>
              <a:t>      </a:t>
            </a:r>
            <a:endParaRPr lang="en-US" altLang="zh-CN" sz="3200" i="1" dirty="0"/>
          </a:p>
          <a:p>
            <a:pPr algn="ctr">
              <a:lnSpc>
                <a:spcPct val="60000"/>
              </a:lnSpc>
            </a:pPr>
            <a:endParaRPr lang="en-US" sz="3200" i="1" baseline="30000" dirty="0">
              <a:solidFill>
                <a:schemeClr val="bg1"/>
              </a:solidFill>
            </a:endParaRPr>
          </a:p>
          <a:p>
            <a:pPr algn="ctr">
              <a:lnSpc>
                <a:spcPct val="60000"/>
              </a:lnSpc>
            </a:pPr>
            <a:r>
              <a:rPr lang="en-US" sz="3200" i="1" baseline="30000" dirty="0">
                <a:solidFill>
                  <a:schemeClr val="bg1"/>
                </a:solidFill>
              </a:rPr>
              <a:t> </a:t>
            </a:r>
            <a:endParaRPr lang="zh-CN" altLang="en-US" sz="32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489548" y="178306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dirty="0"/>
              <a:t>国内外著名期刊</a:t>
            </a:r>
            <a:endParaRPr lang="en-US" sz="4400" dirty="0"/>
          </a:p>
        </p:txBody>
      </p:sp>
      <p:sp>
        <p:nvSpPr>
          <p:cNvPr id="3" name="矩形 2"/>
          <p:cNvSpPr/>
          <p:nvPr/>
        </p:nvSpPr>
        <p:spPr>
          <a:xfrm>
            <a:off x="489548" y="1245106"/>
            <a:ext cx="844109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著名期刊</a:t>
            </a:r>
            <a:r>
              <a:rPr lang="zh-CN" altLang="en-US" sz="2400" dirty="0">
                <a:solidFill>
                  <a:srgbClr val="00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：</a:t>
            </a:r>
            <a:br>
              <a:rPr lang="zh-CN" altLang="en-US" sz="2400" dirty="0">
                <a:solidFill>
                  <a:srgbClr val="00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</a:br>
            <a:endParaRPr lang="en-US" altLang="zh-CN" sz="2400" dirty="0">
              <a:solidFill>
                <a:srgbClr val="000000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Pattern Analysis and Machine Intelligence (PAMI)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Image Processing (TIP)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Circuits and Systems for Video Technology (CSVT)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Computer Vision (IJCV)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 Recognition (PR)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and Vision Computing (IVC) </a:t>
            </a:r>
            <a:br>
              <a:rPr lang="en-US" altLang="zh-CN" sz="2400" dirty="0"/>
            </a:b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…… </a:t>
            </a:r>
            <a:br>
              <a:rPr lang="en-US" altLang="zh-CN" dirty="0"/>
            </a:br>
            <a:br>
              <a:rPr lang="en-US" altLang="zh-CN" dirty="0"/>
            </a:b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489548" y="178306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dirty="0">
                <a:solidFill>
                  <a:srgbClr val="FF0000"/>
                </a:solidFill>
              </a:rPr>
              <a:t>国内外著名期刊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7318" y="1868676"/>
            <a:ext cx="8441092" cy="390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国内著名期刊</a:t>
            </a:r>
            <a:r>
              <a:rPr lang="en-US" altLang="zh-CN" sz="2400" b="1" dirty="0">
                <a:solidFill>
                  <a:srgbClr val="00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(</a:t>
            </a:r>
            <a:r>
              <a:rPr lang="zh-CN" altLang="en-US" sz="2400" b="1" dirty="0">
                <a:solidFill>
                  <a:srgbClr val="00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响应把文章写在祖国大地上</a:t>
            </a:r>
            <a:r>
              <a:rPr lang="en-US" altLang="zh-CN" sz="2400" b="1" dirty="0">
                <a:solidFill>
                  <a:srgbClr val="00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)</a:t>
            </a:r>
            <a:r>
              <a:rPr lang="zh-CN" altLang="en-US" sz="2400" dirty="0">
                <a:solidFill>
                  <a:srgbClr val="00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：</a:t>
            </a:r>
            <a:br>
              <a:rPr lang="zh-CN" altLang="en-US" sz="2400" dirty="0">
                <a:solidFill>
                  <a:srgbClr val="00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</a:br>
            <a:endParaRPr lang="en-US" altLang="zh-CN" sz="2400" dirty="0">
              <a:solidFill>
                <a:srgbClr val="000000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 of Computer Science and Technology (JCST)(SCI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CCF-B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计算机学报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软件学报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计算机研究与发展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电子学报</a:t>
            </a:r>
            <a:br>
              <a:rPr lang="en-US" altLang="zh-CN" sz="2400" dirty="0"/>
            </a:b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…… </a:t>
            </a:r>
            <a:br>
              <a:rPr lang="en-US" altLang="zh-CN" dirty="0"/>
            </a:br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右大括号 3"/>
          <p:cNvSpPr/>
          <p:nvPr/>
        </p:nvSpPr>
        <p:spPr>
          <a:xfrm>
            <a:off x="3435985" y="3320415"/>
            <a:ext cx="367665" cy="1003935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870666" y="3637420"/>
            <a:ext cx="404446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俗称：计算机三大学报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611626" y="582605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/>
              <a:t>提纲</a:t>
            </a:r>
            <a:endParaRPr lang="en-US" sz="3700" dirty="0"/>
          </a:p>
        </p:txBody>
      </p:sp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1463040" y="1394460"/>
            <a:ext cx="6359572" cy="26701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  <a:defRPr/>
            </a:pPr>
            <a:endParaRPr lang="zh-CN" altLang="en-US" sz="3400" b="1" dirty="0">
              <a:effectLst/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一、图像的概念</a:t>
            </a:r>
            <a:endParaRPr lang="zh-CN" altLang="en-US" sz="3400" dirty="0">
              <a:solidFill>
                <a:srgbClr val="FF0000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effectLst/>
                <a:latin typeface="黑体" panose="02010609060101010101" charset="-122"/>
                <a:ea typeface="黑体" panose="02010609060101010101" charset="-122"/>
              </a:rPr>
              <a:t>二、图像处理的概念</a:t>
            </a:r>
            <a:endParaRPr lang="en-US" altLang="zh-CN" sz="340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effectLst/>
                <a:latin typeface="黑体" panose="02010609060101010101" charset="-122"/>
                <a:ea typeface="黑体" panose="02010609060101010101" charset="-122"/>
              </a:rPr>
              <a:t>三、图像处理相关学科简介</a:t>
            </a:r>
            <a:endParaRPr lang="zh-CN" altLang="en-US" sz="340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effectLst/>
                <a:latin typeface="黑体" panose="02010609060101010101" charset="-122"/>
                <a:ea typeface="黑体" panose="02010609060101010101" charset="-122"/>
              </a:rPr>
              <a:t>四、图像处理的研究内容</a:t>
            </a:r>
            <a:endParaRPr lang="zh-CN" altLang="en-US" sz="3400" dirty="0"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337306" y="328605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>
                <a:solidFill>
                  <a:srgbClr val="FF0000"/>
                </a:solidFill>
              </a:rPr>
              <a:t>图像的概念：图像的产生</a:t>
            </a:r>
            <a:endParaRPr lang="zh-CN" altLang="en-US" sz="37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61076" y="1395405"/>
            <a:ext cx="6723441" cy="454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337306" y="328605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>
                <a:solidFill>
                  <a:srgbClr val="FF0000"/>
                </a:solidFill>
              </a:rPr>
              <a:t>图像的概念：图像的产生</a:t>
            </a:r>
            <a:endParaRPr lang="zh-CN" altLang="en-US" sz="37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1789" y="1863524"/>
            <a:ext cx="8566238" cy="331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 txBox="1"/>
          <p:nvPr/>
        </p:nvSpPr>
        <p:spPr>
          <a:xfrm>
            <a:off x="337306" y="328605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>
                <a:solidFill>
                  <a:srgbClr val="FF0000"/>
                </a:solidFill>
              </a:rPr>
              <a:t>图像的概念：图像的产生</a:t>
            </a:r>
            <a:endParaRPr lang="zh-CN" altLang="en-US" sz="3700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630969" y="1235683"/>
            <a:ext cx="5950449" cy="477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474720" y="6099197"/>
            <a:ext cx="241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无人机航拍图像</a:t>
            </a:r>
            <a:endParaRPr lang="zh-CN" altLang="en-US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337306" y="328605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/>
              <a:t>图像的概念：示例</a:t>
            </a:r>
            <a:r>
              <a:rPr lang="en-US" altLang="zh-CN" sz="3700" dirty="0"/>
              <a:t>1</a:t>
            </a:r>
            <a:endParaRPr lang="en-US" sz="3700" dirty="0"/>
          </a:p>
        </p:txBody>
      </p:sp>
      <p:pic>
        <p:nvPicPr>
          <p:cNvPr id="6" name="Picture 5" descr="character 10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3871" y="1473148"/>
            <a:ext cx="2347409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24560" y="5454494"/>
            <a:ext cx="2841149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照片、图画</a:t>
            </a:r>
            <a:endParaRPr lang="zh-CN" altLang="en-US" sz="3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AutoShape 2" descr="http://i0.hdslb.com/video/2f/2fa44b25687c7679b7c070af97a087ce.jp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AutoShape 4" descr="http://i0.hdslb.com/video/2f/2fa44b25687c7679b7c070af97a087ce.jpg"/>
          <p:cNvSpPr>
            <a:spLocks noChangeAspect="1" noChangeArrowheads="1"/>
          </p:cNvSpPr>
          <p:nvPr/>
        </p:nvSpPr>
        <p:spPr bwMode="auto">
          <a:xfrm>
            <a:off x="-833120" y="39979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30" name="Picture 6" descr="http://imgsrc.baidu.com/forum/w%3D580%3B/sign=1fdbefc33d87e9504217f36420035243/2e2eb9389b504fc27cb95005e2dde71191ef6d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21" y="1599355"/>
            <a:ext cx="180975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44858"/>
            <a:ext cx="40386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03" y="2232799"/>
            <a:ext cx="4073897" cy="26972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/>
          <p:nvPr/>
        </p:nvGrpSpPr>
        <p:grpSpPr bwMode="auto">
          <a:xfrm>
            <a:off x="681038" y="2089944"/>
            <a:ext cx="3925887" cy="3660775"/>
            <a:chOff x="476" y="1434"/>
            <a:chExt cx="2473" cy="2306"/>
          </a:xfrm>
        </p:grpSpPr>
        <p:pic>
          <p:nvPicPr>
            <p:cNvPr id="8" name="Picture 6" descr="img504808_2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476" y="1434"/>
              <a:ext cx="2473" cy="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57" y="3249"/>
              <a:ext cx="2132" cy="4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dirty="0">
                  <a:latin typeface="黑体" panose="02010609060101010101" charset="-122"/>
                  <a:ea typeface="黑体" panose="02010609060101010101" charset="-122"/>
                </a:rPr>
                <a:t>红外图像</a:t>
              </a:r>
              <a:endParaRPr lang="zh-CN" altLang="en-US" dirty="0">
                <a:latin typeface="黑体" panose="02010609060101010101" charset="-122"/>
                <a:ea typeface="黑体" panose="02010609060101010101" charset="-122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zh-CN" dirty="0">
                  <a:latin typeface="黑体" panose="02010609060101010101" charset="-122"/>
                  <a:ea typeface="黑体" panose="02010609060101010101" charset="-122"/>
                </a:rPr>
                <a:t>(</a:t>
              </a:r>
              <a:r>
                <a:rPr lang="zh-CN" altLang="en-US" dirty="0">
                  <a:latin typeface="黑体" panose="02010609060101010101" charset="-122"/>
                  <a:ea typeface="黑体" panose="02010609060101010101" charset="-122"/>
                </a:rPr>
                <a:t>美国攻打阿富汗</a:t>
              </a:r>
              <a:r>
                <a:rPr lang="en-US" altLang="zh-CN" dirty="0">
                  <a:latin typeface="黑体" panose="02010609060101010101" charset="-122"/>
                  <a:ea typeface="黑体" panose="02010609060101010101" charset="-122"/>
                </a:rPr>
                <a:t>)</a:t>
              </a:r>
              <a:endParaRPr lang="en-US" altLang="zh-CN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" name="Group 8"/>
          <p:cNvGrpSpPr/>
          <p:nvPr/>
        </p:nvGrpSpPr>
        <p:grpSpPr bwMode="auto">
          <a:xfrm>
            <a:off x="4929188" y="2089944"/>
            <a:ext cx="3346450" cy="3659188"/>
            <a:chOff x="3107" y="1389"/>
            <a:chExt cx="2108" cy="2305"/>
          </a:xfrm>
        </p:grpSpPr>
        <p:pic>
          <p:nvPicPr>
            <p:cNvPr id="6" name="Picture 9" descr="lung+skin_50_0_340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lum bright="20000" contrast="22000"/>
            </a:blip>
            <a:srcRect/>
            <a:stretch>
              <a:fillRect/>
            </a:stretch>
          </p:blipFill>
          <p:spPr bwMode="auto">
            <a:xfrm>
              <a:off x="3107" y="1389"/>
              <a:ext cx="2108" cy="18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3152" y="3203"/>
              <a:ext cx="1951" cy="4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>
                  <a:latin typeface="黑体" panose="02010609060101010101" charset="-122"/>
                  <a:ea typeface="黑体" panose="02010609060101010101" charset="-122"/>
                </a:rPr>
                <a:t>CT</a:t>
              </a:r>
              <a:r>
                <a:rPr lang="zh-CN" altLang="en-US">
                  <a:latin typeface="黑体" panose="02010609060101010101" charset="-122"/>
                  <a:ea typeface="黑体" panose="02010609060101010101" charset="-122"/>
                </a:rPr>
                <a:t>图像</a:t>
              </a:r>
              <a:endParaRPr lang="zh-CN" altLang="en-US">
                <a:latin typeface="黑体" panose="02010609060101010101" charset="-122"/>
                <a:ea typeface="黑体" panose="02010609060101010101" charset="-122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zh-CN">
                  <a:latin typeface="黑体" panose="02010609060101010101" charset="-122"/>
                  <a:ea typeface="黑体" panose="02010609060101010101" charset="-122"/>
                </a:rPr>
                <a:t>(</a:t>
              </a:r>
              <a:r>
                <a:rPr lang="zh-CN" altLang="en-US">
                  <a:latin typeface="黑体" panose="02010609060101010101" charset="-122"/>
                  <a:ea typeface="黑体" panose="02010609060101010101" charset="-122"/>
                </a:rPr>
                <a:t>肺与皮肤</a:t>
              </a:r>
              <a:r>
                <a:rPr lang="en-US" altLang="zh-CN">
                  <a:latin typeface="黑体" panose="02010609060101010101" charset="-122"/>
                  <a:ea typeface="黑体" panose="02010609060101010101" charset="-122"/>
                </a:rPr>
                <a:t>)</a:t>
              </a:r>
              <a:endParaRPr lang="en-US" altLang="zh-CN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1" name="Text Placeholder 4"/>
          <p:cNvSpPr txBox="1"/>
          <p:nvPr/>
        </p:nvSpPr>
        <p:spPr>
          <a:xfrm>
            <a:off x="489706" y="407070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/>
              <a:t>图像的概念：示例</a:t>
            </a:r>
            <a:r>
              <a:rPr lang="en-US" altLang="zh-CN" sz="3700" dirty="0"/>
              <a:t>2</a:t>
            </a:r>
            <a:endParaRPr lang="en-US" sz="37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timgsa.baidu.com/timg?image&amp;quality=80&amp;size=b9999_10000&amp;sec=1542010955665&amp;di=7b7b4bc5981f26d1c8fc585c71c18646&amp;imgtype=0&amp;src=http%3A%2F%2Fgbres.dfcfw.com%2FFiles%2Fpicture%2F20170811%2Fsize500%2F0E4E7548D6AA2E1FE79A634CF8119CE4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1956" y="2054072"/>
            <a:ext cx="3702259" cy="277669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91956" y="5011838"/>
            <a:ext cx="3495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可见光及红外波段卫星</a:t>
            </a:r>
            <a:r>
              <a:rPr lang="zh-CN" altLang="en-US" sz="24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遥感图像</a:t>
            </a:r>
            <a:endParaRPr lang="zh-CN" altLang="en-US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 Placeholder 4"/>
          <p:cNvSpPr txBox="1"/>
          <p:nvPr/>
        </p:nvSpPr>
        <p:spPr>
          <a:xfrm>
            <a:off x="337306" y="328605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</a:pPr>
            <a:r>
              <a:rPr lang="zh-CN" altLang="en-US" sz="3700" dirty="0"/>
              <a:t>图像的概念：示例3</a:t>
            </a:r>
            <a:endParaRPr lang="zh-CN" altLang="en-US" sz="37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4994" y="2010658"/>
            <a:ext cx="2793403" cy="282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4988700" y="51738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X</a:t>
            </a:r>
            <a:r>
              <a:rPr lang="zh-CN" altLang="en-US" sz="24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射线天鹅星座环图像 </a:t>
            </a:r>
            <a:br>
              <a:rPr lang="zh-CN" altLang="en-US" sz="24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zh-CN" altLang="en-US" sz="2400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no_10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232660"/>
            <a:ext cx="5105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7220" y="4318339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327864"/>
            <a:ext cx="16573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934200" y="2933700"/>
            <a:ext cx="1219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b="1"/>
              <a:t>PDF417</a:t>
            </a:r>
            <a:endParaRPr lang="en-US" altLang="zh-CN" sz="2400" b="1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00400" y="6057900"/>
            <a:ext cx="1981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b="1"/>
              <a:t>DataMatrix</a:t>
            </a:r>
            <a:endParaRPr lang="en-US" altLang="zh-CN" sz="2400" b="1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783279" y="5980313"/>
            <a:ext cx="1143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b="1" dirty="0"/>
              <a:t>QR</a:t>
            </a:r>
            <a:endParaRPr lang="en-US" altLang="zh-CN" sz="2400" b="1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88766" y="1473870"/>
            <a:ext cx="14478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二维码</a:t>
            </a:r>
            <a:endParaRPr lang="zh-CN" altLang="en-US" sz="3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 Placeholder 4"/>
          <p:cNvSpPr txBox="1"/>
          <p:nvPr/>
        </p:nvSpPr>
        <p:spPr>
          <a:xfrm>
            <a:off x="489706" y="407070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/>
              <a:t>图像的概念：示例</a:t>
            </a:r>
            <a:r>
              <a:rPr lang="en-US" altLang="zh-CN" sz="3700" dirty="0"/>
              <a:t>4</a:t>
            </a:r>
            <a:endParaRPr lang="en-US" altLang="zh-CN" sz="3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508400" y="322385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dirty="0"/>
              <a:t>自我介绍</a:t>
            </a:r>
            <a:endParaRPr lang="en-US" sz="4400" dirty="0"/>
          </a:p>
        </p:txBody>
      </p:sp>
      <p:sp>
        <p:nvSpPr>
          <p:cNvPr id="4" name="矩形 3"/>
          <p:cNvSpPr/>
          <p:nvPr/>
        </p:nvSpPr>
        <p:spPr>
          <a:xfrm>
            <a:off x="508400" y="1851046"/>
            <a:ext cx="7974624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/>
              <a:t>巫义锐，工学博士，河海大学计算机与信息学院副教授，研究方向为计算机视觉、模式识别、多媒体系统与智慧水利。</a:t>
            </a:r>
            <a:endParaRPr lang="zh-CN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08400" y="5336931"/>
            <a:ext cx="7974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cap="all" spc="120" dirty="0">
                <a:solidFill>
                  <a:schemeClr val="tx2"/>
                </a:solidFill>
                <a:latin typeface="+mj-lt"/>
              </a:rPr>
              <a:t>如果大家有兴趣从事计算机视觉与人工智能的研究或实践，欢迎大家通过</a:t>
            </a:r>
            <a:r>
              <a:rPr lang="en-US" altLang="zh-CN" sz="2400" cap="all" spc="12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zh-CN" altLang="en-US" sz="2400" cap="all" spc="120" dirty="0">
                <a:solidFill>
                  <a:schemeClr val="tx2"/>
                </a:solidFill>
                <a:latin typeface="+mj-lt"/>
              </a:rPr>
              <a:t>联系我。</a:t>
            </a:r>
            <a:endParaRPr lang="zh-CN" altLang="en-US" sz="2400" cap="all" spc="12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337306" y="328605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/>
              <a:t>图像的概念：数学表示</a:t>
            </a:r>
            <a:endParaRPr lang="en-US" sz="3700" dirty="0"/>
          </a:p>
        </p:txBody>
      </p:sp>
      <p:sp>
        <p:nvSpPr>
          <p:cNvPr id="2" name="矩形 1"/>
          <p:cNvSpPr/>
          <p:nvPr/>
        </p:nvSpPr>
        <p:spPr>
          <a:xfrm>
            <a:off x="487680" y="1120676"/>
            <a:ext cx="83921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定义为二维函数</a:t>
            </a: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f(</a:t>
            </a:r>
            <a:r>
              <a:rPr lang="en-US" altLang="zh-CN" sz="2400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x,y</a:t>
            </a: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),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其中，</a:t>
            </a:r>
            <a:r>
              <a:rPr lang="en-US" altLang="zh-CN" sz="2400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x,y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是空间坐标，</a:t>
            </a: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f(</a:t>
            </a:r>
            <a:r>
              <a:rPr lang="en-US" altLang="zh-CN" sz="2400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x,y</a:t>
            </a: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是点（</a:t>
            </a:r>
            <a:r>
              <a:rPr lang="en-US" altLang="zh-CN" sz="2400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x,y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）的幅值；</a:t>
            </a:r>
            <a:endParaRPr lang="en-US" altLang="zh-CN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灰度图像是一个二维灰度（或亮度）函数</a:t>
            </a: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f(</a:t>
            </a:r>
            <a:r>
              <a:rPr lang="en-US" altLang="zh-CN" sz="2400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x,y</a:t>
            </a: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彩色图像由三个（如</a:t>
            </a: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RGB,HSV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）二维灰度（或亮度）函数</a:t>
            </a:r>
            <a:b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f(</a:t>
            </a:r>
            <a:r>
              <a:rPr lang="en-US" altLang="zh-CN" sz="2400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x,y</a:t>
            </a: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组成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。</a:t>
            </a:r>
            <a:br>
              <a:rPr lang="zh-CN" altLang="en-US" sz="2400" dirty="0"/>
            </a:br>
            <a:endParaRPr lang="zh-CN" alt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51852" y="3429000"/>
            <a:ext cx="30511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4267199" y="3246427"/>
            <a:ext cx="107492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</a:rPr>
              <a:t>125,153,158,157,127,70,103,120,129,144,144,150,150,147,150,160,165,160,164,165,167,175,175,166,133, 60,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</a:rPr>
              <a:t>133,154,158,100,116,120, 97, 74, 54, 74,118,146,148,150,145,157,164,157,158,162,165,171,155,115, 88, 49,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</a:rPr>
              <a:t>155,163, 95,112,123,101,137,108, 81, 71, 63, 81,137,142,146,152,159,161,159,154,138, 81, 78, 84,114, 95,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</a:rPr>
              <a:t>167, 69, 85, 59, 65, 43, 85, 34, 69, 78,104,101,117,132,134,149,160,165,158,143,114, 99, 57, 45, 51, 57,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</a:rPr>
              <a:t> 54, 46, 38, 44, 38, 36, 44, 36, 25, 48,115,113,114,124,135,152,168,169,156, 75, 43, 39, 41, 38, 42, 41,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</a:rPr>
              <a:t> 58, 30, 44, 35, 28, 69,144,147, 57, 60, 93,106,119,124,131,144,175,177, 63, 30, 30,124,139, 65, 31, 39,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</a:rPr>
              <a:t> 61, 35, 75, 51, 66, 58,167,177,153, 58, 80, 95,108,120,133,155,182,137, 84, 74, 54, 61,149, 96, 36, 29,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</a:rPr>
              <a:t>115, 71, 84,105, 86,136,172,175,128,126,114,106,109,115,127,169,187,105,102, 95, 66,135,145, 87, 38, 38,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</a:rPr>
              <a:t>124,120,106, 93, 95,117,120,131,148,144,113,112,109,115,128,162,193,143,132,124,110,131, 97, 53, 66, 47,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</a:rPr>
              <a:t>129,123,128,114,108,115,102,121,129,125,113,112,111,111,127,162,192,150,129,117,112,107, 64, 67, 73, 48,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</a:rPr>
              <a:t>133,139,132,127,128,134,136,144,140,141,113,120,114,115,122,154,188,159,143,131,125,112,105, 95, 88, 52,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</a:rPr>
              <a:t>136,138,143,145,138,143,143,141,144,129,118,119,115,112,120,152,186,165,150,139,128,117,109,104, 93, 58,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337306" y="328605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</a:pPr>
            <a:r>
              <a:rPr lang="zh-CN" altLang="en-US" sz="3700" dirty="0"/>
              <a:t>图像的概念：数学表示</a:t>
            </a:r>
            <a:endParaRPr lang="zh-CN" altLang="en-US" sz="37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37306" y="1700514"/>
            <a:ext cx="84645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611626" y="582605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/>
              <a:t>提纲</a:t>
            </a:r>
            <a:endParaRPr lang="en-US" sz="3700" dirty="0"/>
          </a:p>
        </p:txBody>
      </p:sp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1277033" y="1395405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  <a:defRPr/>
            </a:pPr>
            <a:endParaRPr lang="zh-CN" altLang="en-US" sz="3400" b="1" dirty="0">
              <a:effectLst/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effectLst/>
                <a:latin typeface="黑体" panose="02010609060101010101" charset="-122"/>
                <a:ea typeface="黑体" panose="02010609060101010101" charset="-122"/>
              </a:rPr>
              <a:t>一、图像的概念</a:t>
            </a:r>
            <a:endParaRPr lang="zh-CN" altLang="en-US" sz="340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二、图像处理的概念</a:t>
            </a:r>
            <a:endParaRPr lang="en-US" altLang="zh-CN" sz="3400" dirty="0">
              <a:solidFill>
                <a:srgbClr val="FF0000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effectLst/>
                <a:latin typeface="黑体" panose="02010609060101010101" charset="-122"/>
                <a:ea typeface="黑体" panose="02010609060101010101" charset="-122"/>
              </a:rPr>
              <a:t>三、图像处理相关学科简介</a:t>
            </a:r>
            <a:endParaRPr lang="zh-CN" altLang="en-US" sz="340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effectLst/>
                <a:latin typeface="黑体" panose="02010609060101010101" charset="-122"/>
                <a:ea typeface="黑体" panose="02010609060101010101" charset="-122"/>
              </a:rPr>
              <a:t>四、图像处理的研究内容</a:t>
            </a:r>
            <a:endParaRPr lang="zh-CN" altLang="en-US" sz="3400" dirty="0"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/>
          <p:cNvSpPr txBox="1"/>
          <p:nvPr/>
        </p:nvSpPr>
        <p:spPr>
          <a:xfrm>
            <a:off x="489706" y="407070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/>
              <a:t>图像处理的基本概念：分类</a:t>
            </a:r>
            <a:endParaRPr lang="en-US" sz="3700" dirty="0"/>
          </a:p>
        </p:txBody>
      </p:sp>
      <p:sp>
        <p:nvSpPr>
          <p:cNvPr id="12" name="Rectangle 3"/>
          <p:cNvSpPr>
            <a:spLocks noGrp="1" noChangeArrowheads="1"/>
          </p:cNvSpPr>
          <p:nvPr/>
        </p:nvSpPr>
        <p:spPr bwMode="auto">
          <a:xfrm>
            <a:off x="359546" y="2050919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将一幅图像变为另一幅经过加工的图像，是图像到图像的过程。</a:t>
            </a:r>
            <a:endParaRPr lang="zh-CN" altLang="en-US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endParaRPr lang="zh-CN" altLang="en-US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将一幅图像转化为一种非图像的表示，如语义信息或决策等。</a:t>
            </a:r>
            <a:endParaRPr lang="zh-CN" altLang="en-US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57200" y="1166019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将一幅图像变为另一幅经过加工的图像，是图像到图像的过程；</a:t>
            </a:r>
            <a:endParaRPr lang="zh-CN" altLang="en-US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en-US" altLang="zh-CN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4" name="Picture 4" descr="MVC-000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61156" y="2575612"/>
            <a:ext cx="4264025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MVC-0001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8143" y="2572437"/>
            <a:ext cx="42862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4"/>
          <p:cNvSpPr txBox="1"/>
          <p:nvPr/>
        </p:nvSpPr>
        <p:spPr>
          <a:xfrm>
            <a:off x="361156" y="221750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/>
              <a:t>图像处理的基本的概念：示例</a:t>
            </a:r>
            <a:r>
              <a:rPr lang="en-US" altLang="zh-CN" sz="3700" dirty="0"/>
              <a:t>1</a:t>
            </a:r>
            <a:endParaRPr lang="en-US" sz="37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/>
          <p:cNvSpPr txBox="1"/>
          <p:nvPr/>
        </p:nvSpPr>
        <p:spPr>
          <a:xfrm>
            <a:off x="489706" y="407070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>
                <a:solidFill>
                  <a:srgbClr val="FF0000"/>
                </a:solidFill>
              </a:rPr>
              <a:t>图像处理的基本的概念：示例</a:t>
            </a:r>
            <a:r>
              <a:rPr lang="en-US" altLang="zh-CN" sz="3700" dirty="0">
                <a:solidFill>
                  <a:srgbClr val="FF0000"/>
                </a:solidFill>
              </a:rPr>
              <a:t>2</a:t>
            </a:r>
            <a:endParaRPr lang="en-US" altLang="en-US" sz="3700" dirty="0">
              <a:solidFill>
                <a:srgbClr val="FF0000"/>
              </a:solidFill>
            </a:endParaRPr>
          </a:p>
          <a:p>
            <a:endParaRPr lang="en-US" altLang="en-US" sz="3700" dirty="0">
              <a:solidFill>
                <a:srgbClr val="FF0000"/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14960" y="1407300"/>
            <a:ext cx="8544560" cy="236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1219200" y="1120224"/>
            <a:ext cx="6441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Parallel Drone Image Mosaic Method based on Apache Spark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7985" y="4320847"/>
            <a:ext cx="5078095" cy="224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495040" y="3727102"/>
            <a:ext cx="241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算法流程</a:t>
            </a:r>
            <a:endParaRPr lang="zh-CN" altLang="en-US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9600" y="5181600"/>
            <a:ext cx="241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更多结果</a:t>
            </a:r>
            <a:endParaRPr lang="zh-CN" altLang="en-US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0" y="119531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将一幅图像转化为一种非图像的表示，如一个语义信息或决策等。</a:t>
            </a:r>
            <a:endParaRPr lang="zh-CN" altLang="en-US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Picture 4" descr="第1章0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36990" y="2408384"/>
            <a:ext cx="2470150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第1章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6990" y="4638278"/>
            <a:ext cx="247015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4282062" y="3070234"/>
            <a:ext cx="792162" cy="647700"/>
          </a:xfrm>
          <a:prstGeom prst="rightArrow">
            <a:avLst>
              <a:gd name="adj1" fmla="val 50000"/>
              <a:gd name="adj2" fmla="val 30576"/>
            </a:avLst>
          </a:prstGeom>
          <a:solidFill>
            <a:srgbClr val="CCFFCC"/>
          </a:solidFill>
          <a:ln w="9525" algn="ctr">
            <a:solidFill>
              <a:schemeClr val="tx1"/>
            </a:solidFill>
            <a:miter lim="800000"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240274" y="5007769"/>
            <a:ext cx="863600" cy="792162"/>
          </a:xfrm>
          <a:prstGeom prst="rightArrow">
            <a:avLst>
              <a:gd name="adj1" fmla="val 50000"/>
              <a:gd name="adj2" fmla="val 27255"/>
            </a:avLst>
          </a:prstGeom>
          <a:solidFill>
            <a:srgbClr val="CCFFCC"/>
          </a:solidFill>
          <a:ln w="9525" algn="ctr">
            <a:solidFill>
              <a:schemeClr val="tx1"/>
            </a:solidFill>
            <a:miter lim="800000"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" name="Text Placeholder 4"/>
          <p:cNvSpPr txBox="1"/>
          <p:nvPr/>
        </p:nvSpPr>
        <p:spPr>
          <a:xfrm>
            <a:off x="361156" y="221750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/>
              <a:t>图像处理的基本的概念：示例</a:t>
            </a:r>
            <a:r>
              <a:rPr lang="en-US" altLang="zh-CN" sz="3700" dirty="0"/>
              <a:t>3</a:t>
            </a:r>
            <a:endParaRPr lang="en-US" altLang="zh-CN" sz="3700" dirty="0"/>
          </a:p>
        </p:txBody>
      </p:sp>
      <p:sp>
        <p:nvSpPr>
          <p:cNvPr id="2" name="矩形 1"/>
          <p:cNvSpPr/>
          <p:nvPr/>
        </p:nvSpPr>
        <p:spPr>
          <a:xfrm>
            <a:off x="5403993" y="3081018"/>
            <a:ext cx="2348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2800" b="1" dirty="0">
                <a:latin typeface="Tahoma" panose="020B0604030504040204" pitchFamily="34" charset="0"/>
              </a:rPr>
              <a:t>这是一辆敞车</a:t>
            </a:r>
            <a:endParaRPr kumimoji="1" lang="zh-CN" altLang="en-US" sz="2800" b="1" dirty="0">
              <a:latin typeface="Tahoma" panose="020B060403050404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03993" y="5142240"/>
            <a:ext cx="2348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2800" b="1" dirty="0">
                <a:latin typeface="Tahoma" panose="020B0604030504040204" pitchFamily="34" charset="0"/>
              </a:rPr>
              <a:t>这是一辆罐车</a:t>
            </a:r>
            <a:endParaRPr kumimoji="1" lang="zh-CN" altLang="en-US" sz="2800" b="1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/>
          <p:cNvSpPr txBox="1"/>
          <p:nvPr/>
        </p:nvSpPr>
        <p:spPr>
          <a:xfrm>
            <a:off x="361156" y="221750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>
                <a:solidFill>
                  <a:srgbClr val="FF0000"/>
                </a:solidFill>
              </a:rPr>
              <a:t>图像处理的基本的概念：示例</a:t>
            </a:r>
            <a:r>
              <a:rPr lang="en-US" altLang="zh-CN" sz="3700" dirty="0">
                <a:solidFill>
                  <a:srgbClr val="FF0000"/>
                </a:solidFill>
              </a:rPr>
              <a:t>4</a:t>
            </a:r>
            <a:endParaRPr lang="en-US" altLang="zh-CN" sz="3700" dirty="0">
              <a:solidFill>
                <a:srgbClr val="FF0000"/>
              </a:solidFill>
            </a:endParaRPr>
          </a:p>
        </p:txBody>
      </p:sp>
      <p:pic>
        <p:nvPicPr>
          <p:cNvPr id="19" name="图片 1" descr="pollution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3308" y="2563052"/>
            <a:ext cx="8047328" cy="3293738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523308" y="1362723"/>
            <a:ext cx="7755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Hierarchically Channel-wise Attention Model for Clean and Polluted Water Images Classification </a:t>
            </a:r>
            <a:br>
              <a:rPr lang="en-US" altLang="zh-CN" sz="2400" dirty="0"/>
            </a:br>
            <a:endParaRPr lang="zh-CN" altLang="en-U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/>
          <p:cNvGrpSpPr/>
          <p:nvPr/>
        </p:nvGrpSpPr>
        <p:grpSpPr bwMode="auto">
          <a:xfrm>
            <a:off x="2317606" y="1793354"/>
            <a:ext cx="5758851" cy="2434480"/>
            <a:chOff x="648" y="2088"/>
            <a:chExt cx="4118" cy="1742"/>
          </a:xfrm>
        </p:grpSpPr>
        <p:pic>
          <p:nvPicPr>
            <p:cNvPr id="11" name="Picture 5" descr="s1_1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648" y="2088"/>
              <a:ext cx="66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s2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12" y="2088"/>
              <a:ext cx="66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7" descr="s3_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76" y="2088"/>
              <a:ext cx="66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s4_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40" y="2088"/>
              <a:ext cx="66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9" descr="s5_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04" y="2088"/>
              <a:ext cx="66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0" descr="s6_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8" y="3024"/>
              <a:ext cx="66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1" descr="s7_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512" y="3024"/>
              <a:ext cx="66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2" descr="s8_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376" y="3024"/>
              <a:ext cx="66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3" descr="s9_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40" y="3024"/>
              <a:ext cx="66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4" descr="s10_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104" y="3024"/>
              <a:ext cx="66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 Placeholder 4"/>
          <p:cNvSpPr txBox="1"/>
          <p:nvPr/>
        </p:nvSpPr>
        <p:spPr>
          <a:xfrm>
            <a:off x="361156" y="221750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/>
              <a:t>图像处理的基本的概念：示例</a:t>
            </a:r>
            <a:r>
              <a:rPr lang="en-US" altLang="zh-CN" sz="3700" dirty="0"/>
              <a:t>5</a:t>
            </a:r>
            <a:endParaRPr lang="en-US" altLang="zh-CN" sz="3700" dirty="0"/>
          </a:p>
        </p:txBody>
      </p:sp>
      <p:sp>
        <p:nvSpPr>
          <p:cNvPr id="2" name="文本框 1"/>
          <p:cNvSpPr txBox="1"/>
          <p:nvPr/>
        </p:nvSpPr>
        <p:spPr>
          <a:xfrm>
            <a:off x="709866" y="2725474"/>
            <a:ext cx="146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人脸识别</a:t>
            </a:r>
            <a:endParaRPr lang="zh-CN" altLang="en-US" sz="24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426128" y="996162"/>
            <a:ext cx="236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</a:rPr>
              <a:t>其他应用：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pic>
        <p:nvPicPr>
          <p:cNvPr id="23" name="Picture 2" descr="iriscod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83976" y="4603292"/>
            <a:ext cx="2685500" cy="201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文本框 23"/>
          <p:cNvSpPr txBox="1"/>
          <p:nvPr/>
        </p:nvSpPr>
        <p:spPr>
          <a:xfrm>
            <a:off x="709866" y="5265967"/>
            <a:ext cx="146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虹膜识别</a:t>
            </a:r>
            <a:endParaRPr lang="zh-CN" altLang="en-US" sz="24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Rot="1" noChangeArrowheads="1"/>
          </p:cNvSpPr>
          <p:nvPr/>
        </p:nvSpPr>
        <p:spPr bwMode="auto">
          <a:xfrm>
            <a:off x="-324091" y="0"/>
            <a:ext cx="485002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b="0" dirty="0">
                <a:solidFill>
                  <a:srgbClr val="0070C0"/>
                </a:solidFill>
                <a:effectLst/>
                <a:latin typeface="+mn-ea"/>
                <a:ea typeface="+mn-ea"/>
              </a:rPr>
              <a:t>图像处理难点</a:t>
            </a:r>
            <a:endParaRPr lang="zh-CN" altLang="en-US" sz="3600" b="0" dirty="0">
              <a:solidFill>
                <a:srgbClr val="0070C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7790" y="1143000"/>
            <a:ext cx="8776277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语义鸿沟</a:t>
            </a:r>
            <a:r>
              <a:rPr lang="en-US" altLang="zh-CN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semantic gap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如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一副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2000×1000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的图像是什么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对人的眼睛和大脑：教师、桌椅、讲台、黑板、人、 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对计算机： 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3 × 2000 × 1000 = 6,000,000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个数字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计算能力</a:t>
            </a:r>
            <a:r>
              <a:rPr lang="en-US" altLang="zh-CN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computational power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很多算法在台式机上要数年或更长时间数据，存储和计算都 成为问题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数据的获取 </a:t>
            </a:r>
            <a:r>
              <a:rPr lang="en-US" altLang="zh-CN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data acquiring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很多时候数据难以获取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如，医学图像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medical imaging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或者虽然容易获取，但是难以标注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如，对</a:t>
            </a:r>
            <a:r>
              <a:rPr lang="en-US" altLang="zh-CN" sz="2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google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图像的精确标注</a:t>
            </a:r>
            <a:r>
              <a:rPr lang="en-US" altLang="zh-CN" sz="2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annotation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b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337306" y="328605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 dirty="0"/>
          </a:p>
        </p:txBody>
      </p:sp>
      <p:sp>
        <p:nvSpPr>
          <p:cNvPr id="4" name="TextBox 4"/>
          <p:cNvSpPr txBox="1"/>
          <p:nvPr/>
        </p:nvSpPr>
        <p:spPr>
          <a:xfrm>
            <a:off x="551838" y="1784838"/>
            <a:ext cx="79746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cap="all" spc="120" dirty="0">
                <a:latin typeface="+mj-lt"/>
              </a:rPr>
              <a:t>如果大家有兴趣在</a:t>
            </a:r>
            <a:r>
              <a:rPr lang="zh-CN" altLang="en-US" sz="3200" cap="all" spc="120" dirty="0">
                <a:solidFill>
                  <a:srgbClr val="C00000"/>
                </a:solidFill>
                <a:latin typeface="+mj-lt"/>
              </a:rPr>
              <a:t>暑期</a:t>
            </a:r>
            <a:r>
              <a:rPr lang="zh-CN" altLang="en-US" sz="3200" cap="all" spc="120" dirty="0">
                <a:latin typeface="+mj-lt"/>
              </a:rPr>
              <a:t>、</a:t>
            </a:r>
            <a:r>
              <a:rPr lang="zh-CN" altLang="en-US" sz="3200" cap="all" spc="120" dirty="0">
                <a:solidFill>
                  <a:srgbClr val="C00000"/>
                </a:solidFill>
                <a:latin typeface="+mj-lt"/>
              </a:rPr>
              <a:t>毕业设计、创训计划</a:t>
            </a:r>
            <a:r>
              <a:rPr lang="zh-CN" altLang="en-US" sz="3200" cap="all" spc="120" dirty="0">
                <a:latin typeface="+mj-lt"/>
              </a:rPr>
              <a:t>和</a:t>
            </a:r>
            <a:r>
              <a:rPr lang="zh-CN" altLang="en-US" sz="3200" cap="all" spc="120" dirty="0">
                <a:solidFill>
                  <a:srgbClr val="C00000"/>
                </a:solidFill>
                <a:latin typeface="+mj-lt"/>
              </a:rPr>
              <a:t>研究生阶段</a:t>
            </a:r>
            <a:r>
              <a:rPr lang="zh-CN" altLang="en-US" sz="3200" cap="all" spc="120" dirty="0">
                <a:latin typeface="+mj-lt"/>
              </a:rPr>
              <a:t>，从事计算机视觉与人工智能的研究或实践，欢迎大家通过</a:t>
            </a:r>
            <a:r>
              <a:rPr lang="en-US" altLang="zh-CN" sz="3200" cap="all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zh-CN" altLang="en-US" sz="3200" cap="all" spc="120" dirty="0">
                <a:latin typeface="+mj-lt"/>
              </a:rPr>
              <a:t>联系我。</a:t>
            </a:r>
            <a:endParaRPr lang="en-US" altLang="zh-CN" sz="3200" cap="all" spc="1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7173" y="4467637"/>
            <a:ext cx="512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wuyirui@hhu.edu.cn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Rot="1" noChangeArrowheads="1"/>
          </p:cNvSpPr>
          <p:nvPr/>
        </p:nvSpPr>
        <p:spPr bwMode="auto">
          <a:xfrm>
            <a:off x="-497711" y="0"/>
            <a:ext cx="714158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b="0" dirty="0">
                <a:solidFill>
                  <a:srgbClr val="0070C0"/>
                </a:solidFill>
                <a:effectLst/>
                <a:latin typeface="+mn-ea"/>
                <a:ea typeface="+mn-ea"/>
              </a:rPr>
              <a:t>图像处理难点：一个例子</a:t>
            </a:r>
            <a:endParaRPr lang="zh-CN" altLang="en-US" sz="3600" b="0" dirty="0">
              <a:solidFill>
                <a:srgbClr val="0070C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2528" y="1143000"/>
            <a:ext cx="8776277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ILSVRC2010: Large Scale Visual Recognition Challenge 2010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图像分类： 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1,000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个类别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, 1,200,000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训练图像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原始输入（图像）约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100+GB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有效的图像表示：每个图像表示为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262,144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的向量，</a:t>
            </a:r>
            <a:b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需要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1258GB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空间来存储特征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设计新的机器学习算法，使得存储开销缩小到约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40G</a:t>
            </a:r>
            <a:b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 用</a:t>
            </a:r>
            <a:r>
              <a:rPr lang="en-US" altLang="zh-CN" sz="2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SVM</a:t>
            </a:r>
            <a:r>
              <a:rPr lang="en-US" altLang="zh-CN" sz="2400" baseline="300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light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或</a:t>
            </a:r>
            <a:r>
              <a:rPr lang="en-US" altLang="zh-CN" sz="2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LIBSVM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要很多年</a:t>
            </a:r>
            <a:b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 用</a:t>
            </a:r>
            <a:r>
              <a:rPr lang="en-US" altLang="zh-CN" sz="2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LIBLINEAR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要大概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个月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使用新的深度学习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en-US" altLang="zh-CN" sz="2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deep learning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方法，用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GPU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辅助计算，可以得到更好的精度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accuracy</a:t>
            </a:r>
            <a:b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 尝试一下用你的笔记本电脑测试这个网络？ </a:t>
            </a:r>
            <a:br>
              <a:rPr lang="zh-CN" altLang="en-US" sz="2800" dirty="0"/>
            </a:br>
            <a:b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1442" name="Picture 2" descr="https://timgsa.baidu.com/timg?image&amp;quality=80&amp;size=b9999_10000&amp;sec=1542609303&amp;di=4bcb93db2a75737adb2728c4873be95c&amp;imgtype=jpg&amp;er=1&amp;src=http%3A%2F%2Fimgsrc.baidu.com%2Fimage%2Fc0%253Dshijue1%252C0%252C0%252C294%252C40%2Fsign%3D0a3bc8e4ddca7bcb6976cf6cd6600116%2F0b46f21fbe096b638e11af7706338744ebf8ac89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93539" y="2302878"/>
            <a:ext cx="4197089" cy="2801557"/>
          </a:xfrm>
          <a:prstGeom prst="rect">
            <a:avLst/>
          </a:prstGeom>
          <a:noFill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0649" y="1846644"/>
            <a:ext cx="33051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/>
          <p:cNvSpPr txBox="1"/>
          <p:nvPr/>
        </p:nvSpPr>
        <p:spPr>
          <a:xfrm>
            <a:off x="361156" y="221750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>
                <a:solidFill>
                  <a:srgbClr val="0070C0"/>
                </a:solidFill>
              </a:rPr>
              <a:t>图像处理难点：一个例子</a:t>
            </a:r>
            <a:endParaRPr lang="en-US" altLang="en-US" sz="3700" dirty="0">
              <a:solidFill>
                <a:srgbClr val="0070C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6056" y="6096720"/>
            <a:ext cx="88474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END-TO-END CHROMOSOME KARYOTYPING WITH DATA AUGMENTATION USING GAN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ICIP 2018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Athens</a:t>
            </a:r>
            <a:b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61751" y="1010757"/>
            <a:ext cx="73279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156" y="3719668"/>
            <a:ext cx="3765667" cy="197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6190" y="4108950"/>
            <a:ext cx="4420162" cy="102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05493" y="3334857"/>
            <a:ext cx="241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算法流程</a:t>
            </a:r>
            <a:endParaRPr lang="zh-CN" altLang="en-US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5493" y="5694744"/>
            <a:ext cx="241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实验结果</a:t>
            </a:r>
            <a:endParaRPr lang="zh-CN" altLang="en-US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5542" name="Picture 6" descr="https://timgsa.baidu.com/timg?image&amp;quality=80&amp;size=b9999_10000&amp;sec=1542014930223&amp;di=8ef8853a0b2176d8e9c564659fd1e308&amp;imgtype=0&amp;src=http%3A%2F%2Fpic167.nipic.com%2Ffile%2F20180603%2F24969966_205147413034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0566" y="1863603"/>
            <a:ext cx="4391248" cy="3712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Rot="1" noChangeArrowheads="1"/>
          </p:cNvSpPr>
          <p:nvPr/>
        </p:nvSpPr>
        <p:spPr bwMode="auto">
          <a:xfrm>
            <a:off x="-914608" y="173620"/>
            <a:ext cx="714158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b="0" dirty="0">
                <a:solidFill>
                  <a:srgbClr val="0070C0"/>
                </a:solidFill>
                <a:effectLst/>
                <a:latin typeface="+mn-ea"/>
                <a:ea typeface="+mn-ea"/>
              </a:rPr>
              <a:t>图像处理难点：引申</a:t>
            </a:r>
            <a:endParaRPr lang="zh-CN" altLang="en-US" sz="3600" b="0" dirty="0">
              <a:solidFill>
                <a:srgbClr val="0070C0"/>
              </a:solidFill>
              <a:effectLst/>
              <a:latin typeface="+mn-ea"/>
              <a:ea typeface="+mn-ea"/>
            </a:endParaRPr>
          </a:p>
        </p:txBody>
      </p:sp>
      <p:grpSp>
        <p:nvGrpSpPr>
          <p:cNvPr id="7" name="Group 35"/>
          <p:cNvGrpSpPr/>
          <p:nvPr/>
        </p:nvGrpSpPr>
        <p:grpSpPr>
          <a:xfrm>
            <a:off x="858336" y="1830835"/>
            <a:ext cx="7200034" cy="3776807"/>
            <a:chOff x="1385522" y="2476151"/>
            <a:chExt cx="7920037" cy="4154488"/>
          </a:xfrm>
        </p:grpSpPr>
        <p:sp>
          <p:nvSpPr>
            <p:cNvPr id="8" name="AutoShape 68"/>
            <p:cNvSpPr>
              <a:spLocks noChangeArrowheads="1"/>
            </p:cNvSpPr>
            <p:nvPr/>
          </p:nvSpPr>
          <p:spPr bwMode="auto">
            <a:xfrm>
              <a:off x="3473085" y="5428902"/>
              <a:ext cx="4968875" cy="1008063"/>
            </a:xfrm>
            <a:prstGeom prst="roundRect">
              <a:avLst>
                <a:gd name="adj" fmla="val 1579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pic>
          <p:nvPicPr>
            <p:cNvPr id="10" name="Picture 19" descr="Steel Bar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5274897" y="2619027"/>
              <a:ext cx="1152525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30"/>
            <p:cNvGrpSpPr/>
            <p:nvPr/>
          </p:nvGrpSpPr>
          <p:grpSpPr bwMode="auto">
            <a:xfrm flipH="1">
              <a:off x="1385522" y="5139976"/>
              <a:ext cx="1801813" cy="1125538"/>
              <a:chOff x="249" y="2568"/>
              <a:chExt cx="1497" cy="981"/>
            </a:xfrm>
          </p:grpSpPr>
          <p:pic>
            <p:nvPicPr>
              <p:cNvPr id="40" name="Picture 22" descr="Stone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76" y="3022"/>
                <a:ext cx="544" cy="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20" descr="Stone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49" y="3249"/>
                <a:ext cx="726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28" descr="Excavator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93" y="2568"/>
                <a:ext cx="953" cy="9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Group 38"/>
            <p:cNvGrpSpPr/>
            <p:nvPr/>
          </p:nvGrpSpPr>
          <p:grpSpPr bwMode="auto">
            <a:xfrm>
              <a:off x="3690571" y="4131915"/>
              <a:ext cx="935038" cy="935037"/>
              <a:chOff x="2971" y="2478"/>
              <a:chExt cx="680" cy="634"/>
            </a:xfrm>
          </p:grpSpPr>
          <p:pic>
            <p:nvPicPr>
              <p:cNvPr id="37" name="Picture 36" descr="Iron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21388310" flipH="1">
                <a:off x="3198" y="2568"/>
                <a:ext cx="453" cy="4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35" descr="Iron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2971" y="2659"/>
                <a:ext cx="453" cy="4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37" descr="Iron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21403392" flipH="1">
                <a:off x="3061" y="2478"/>
                <a:ext cx="409" cy="4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Text Box 49"/>
            <p:cNvSpPr txBox="1">
              <a:spLocks noChangeArrowheads="1"/>
            </p:cNvSpPr>
            <p:nvPr/>
          </p:nvSpPr>
          <p:spPr bwMode="auto">
            <a:xfrm>
              <a:off x="1529985" y="6292501"/>
              <a:ext cx="1012825" cy="33813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1600">
                  <a:solidFill>
                    <a:srgbClr val="000000"/>
                  </a:solidFill>
                  <a:latin typeface="Calibri" panose="020F0502020204030204"/>
                  <a:ea typeface="黑体" panose="02010609060101010101" charset="-122"/>
                </a:rPr>
                <a:t>原始信息</a:t>
              </a:r>
              <a:endParaRPr lang="zh-CN" altLang="en-US" sz="1600">
                <a:solidFill>
                  <a:srgbClr val="000000"/>
                </a:solidFill>
                <a:latin typeface="Calibri" panose="020F0502020204030204"/>
                <a:ea typeface="黑体" panose="02010609060101010101" charset="-122"/>
              </a:endParaRPr>
            </a:p>
          </p:txBody>
        </p:sp>
        <p:sp>
          <p:nvSpPr>
            <p:cNvPr id="14" name="Text Box 50"/>
            <p:cNvSpPr txBox="1">
              <a:spLocks noChangeArrowheads="1"/>
            </p:cNvSpPr>
            <p:nvPr/>
          </p:nvSpPr>
          <p:spPr bwMode="auto">
            <a:xfrm>
              <a:off x="4087962" y="4924076"/>
              <a:ext cx="1219755" cy="33655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1600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charset="-122"/>
                </a:rPr>
                <a:t>行业数据</a:t>
              </a:r>
              <a:endParaRPr lang="zh-CN" altLang="en-US" sz="16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15" name="Text Box 52"/>
            <p:cNvSpPr txBox="1">
              <a:spLocks noChangeArrowheads="1"/>
            </p:cNvSpPr>
            <p:nvPr/>
          </p:nvSpPr>
          <p:spPr bwMode="auto">
            <a:xfrm>
              <a:off x="5922596" y="2547590"/>
              <a:ext cx="598488" cy="3381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1600">
                  <a:solidFill>
                    <a:srgbClr val="000000"/>
                  </a:solidFill>
                  <a:latin typeface="Calibri" panose="020F0502020204030204"/>
                  <a:ea typeface="黑体" panose="02010609060101010101" charset="-122"/>
                </a:rPr>
                <a:t>知识</a:t>
              </a:r>
              <a:endParaRPr lang="zh-CN" altLang="en-US" sz="1600">
                <a:solidFill>
                  <a:srgbClr val="000000"/>
                </a:solidFill>
                <a:latin typeface="Calibri" panose="020F0502020204030204"/>
                <a:ea typeface="黑体" panose="02010609060101010101" charset="-122"/>
              </a:endParaRPr>
            </a:p>
          </p:txBody>
        </p:sp>
        <p:pic>
          <p:nvPicPr>
            <p:cNvPr id="16" name="Picture 6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30659" y="5573364"/>
              <a:ext cx="360362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70297" y="6005165"/>
              <a:ext cx="360363" cy="312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AutoShape 70"/>
            <p:cNvSpPr>
              <a:spLocks noChangeArrowheads="1"/>
            </p:cNvSpPr>
            <p:nvPr/>
          </p:nvSpPr>
          <p:spPr bwMode="auto">
            <a:xfrm>
              <a:off x="5275364" y="4060758"/>
              <a:ext cx="3455987" cy="935038"/>
            </a:xfrm>
            <a:prstGeom prst="roundRect">
              <a:avLst>
                <a:gd name="adj" fmla="val 16667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19" name="AutoShape 72"/>
            <p:cNvSpPr>
              <a:spLocks noChangeArrowheads="1"/>
            </p:cNvSpPr>
            <p:nvPr/>
          </p:nvSpPr>
          <p:spPr bwMode="auto">
            <a:xfrm>
              <a:off x="6641734" y="2765077"/>
              <a:ext cx="2235200" cy="790575"/>
            </a:xfrm>
            <a:prstGeom prst="roundRect">
              <a:avLst>
                <a:gd name="adj" fmla="val 12731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pic>
          <p:nvPicPr>
            <p:cNvPr id="20" name="Picture 73" descr="Sun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64021" y="5932139"/>
              <a:ext cx="414338" cy="45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6" descr="Google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8FAF9"/>
                </a:clrFrom>
                <a:clrTo>
                  <a:srgbClr val="F8FAF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94260" y="4565302"/>
              <a:ext cx="720725" cy="26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77" descr="Yahoo!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78359" y="4204940"/>
              <a:ext cx="1008062" cy="242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0"/>
            <p:cNvSpPr>
              <a:spLocks noChangeArrowheads="1"/>
            </p:cNvSpPr>
            <p:nvPr/>
          </p:nvSpPr>
          <p:spPr bwMode="auto">
            <a:xfrm>
              <a:off x="4338272" y="5716240"/>
              <a:ext cx="1008063" cy="5238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1400">
                  <a:solidFill>
                    <a:srgbClr val="000000"/>
                  </a:solidFill>
                  <a:latin typeface="Calibri" panose="020F0502020204030204" charset="0"/>
                  <a:ea typeface="黑体" panose="02010609060101010101" charset="-122"/>
                  <a:sym typeface="Calibri" panose="020F0502020204030204" charset="0"/>
                </a:rPr>
                <a:t>报表制图</a:t>
              </a:r>
              <a:endParaRPr lang="zh-CN" altLang="en-US" sz="1400">
                <a:solidFill>
                  <a:srgbClr val="000000"/>
                </a:solidFill>
                <a:latin typeface="Calibri" panose="020F0502020204030204" charset="0"/>
                <a:ea typeface="黑体" panose="02010609060101010101" charset="-122"/>
                <a:sym typeface="Calibri" panose="020F0502020204030204" charset="0"/>
              </a:endParaRPr>
            </a:p>
            <a:p>
              <a:r>
                <a:rPr lang="zh-CN" altLang="en-US" sz="1400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charset="-122"/>
                </a:rPr>
                <a:t>电子文档</a:t>
              </a:r>
              <a:endParaRPr lang="zh-CN" altLang="en-US" sz="14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pic>
          <p:nvPicPr>
            <p:cNvPr id="24" name="Picture 80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78360" y="5500340"/>
              <a:ext cx="390525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0"/>
            <p:cNvSpPr>
              <a:spLocks noChangeArrowheads="1"/>
            </p:cNvSpPr>
            <p:nvPr/>
          </p:nvSpPr>
          <p:spPr bwMode="auto">
            <a:xfrm>
              <a:off x="6067059" y="4263677"/>
              <a:ext cx="1008062" cy="5238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1400">
                  <a:solidFill>
                    <a:srgbClr val="000000"/>
                  </a:solidFill>
                  <a:latin typeface="Calibri" panose="020F0502020204030204" charset="0"/>
                  <a:ea typeface="黑体" panose="02010609060101010101" charset="-122"/>
                  <a:sym typeface="Calibri" panose="020F0502020204030204" charset="0"/>
                </a:rPr>
                <a:t>信息检索</a:t>
              </a:r>
              <a:endParaRPr lang="zh-CN" altLang="en-US" sz="1400">
                <a:solidFill>
                  <a:srgbClr val="000000"/>
                </a:solidFill>
                <a:latin typeface="Calibri" panose="020F0502020204030204" charset="0"/>
                <a:ea typeface="黑体" panose="02010609060101010101" charset="-122"/>
                <a:sym typeface="Calibri" panose="020F0502020204030204" charset="0"/>
              </a:endParaRPr>
            </a:p>
            <a:p>
              <a:r>
                <a:rPr lang="zh-CN" altLang="en-US" sz="1400">
                  <a:solidFill>
                    <a:srgbClr val="000000"/>
                  </a:solidFill>
                  <a:latin typeface="Calibri" panose="020F0502020204030204" charset="0"/>
                  <a:ea typeface="黑体" panose="02010609060101010101" charset="-122"/>
                  <a:sym typeface="Calibri" panose="020F0502020204030204" charset="0"/>
                </a:rPr>
                <a:t>数据仓库</a:t>
              </a:r>
              <a:endParaRPr lang="zh-CN" altLang="en-US" sz="14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26" name="TextBox 20"/>
            <p:cNvSpPr>
              <a:spLocks noChangeArrowheads="1"/>
            </p:cNvSpPr>
            <p:nvPr/>
          </p:nvSpPr>
          <p:spPr bwMode="auto">
            <a:xfrm>
              <a:off x="7146559" y="2907952"/>
              <a:ext cx="1008062" cy="5238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1400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charset="-122"/>
                </a:rPr>
                <a:t>海量分析</a:t>
              </a:r>
              <a:endParaRPr lang="zh-CN" altLang="en-US" sz="14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r>
                <a:rPr lang="zh-CN" altLang="en-US" sz="1400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charset="-122"/>
                </a:rPr>
                <a:t>知识挖掘</a:t>
              </a:r>
              <a:endParaRPr lang="zh-CN" altLang="en-US" sz="14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27" name="AutoShape 92"/>
            <p:cNvSpPr>
              <a:spLocks noChangeArrowheads="1"/>
            </p:cNvSpPr>
            <p:nvPr/>
          </p:nvSpPr>
          <p:spPr bwMode="auto">
            <a:xfrm rot="2710083" flipH="1" flipV="1">
              <a:off x="2830147" y="4200177"/>
              <a:ext cx="431800" cy="1304925"/>
            </a:xfrm>
            <a:prstGeom prst="curvedLeftArrow">
              <a:avLst>
                <a:gd name="adj1" fmla="val 60441"/>
                <a:gd name="adj2" fmla="val 12088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vert="eaVert" wrap="none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28" name="Rectangle 93"/>
            <p:cNvSpPr>
              <a:spLocks noChangeArrowheads="1"/>
            </p:cNvSpPr>
            <p:nvPr/>
          </p:nvSpPr>
          <p:spPr bwMode="auto">
            <a:xfrm rot="-2540749">
              <a:off x="2177684" y="4420839"/>
              <a:ext cx="1073150" cy="3048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1400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charset="-122"/>
                </a:rPr>
                <a:t>信息化技术</a:t>
              </a:r>
              <a:endParaRPr lang="zh-CN" altLang="en-US" sz="14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29" name="AutoShape 94"/>
            <p:cNvSpPr>
              <a:spLocks noChangeArrowheads="1"/>
            </p:cNvSpPr>
            <p:nvPr/>
          </p:nvSpPr>
          <p:spPr bwMode="auto">
            <a:xfrm rot="2710083" flipH="1" flipV="1">
              <a:off x="4487497" y="2760314"/>
              <a:ext cx="431800" cy="1304925"/>
            </a:xfrm>
            <a:prstGeom prst="curvedLeftArrow">
              <a:avLst>
                <a:gd name="adj1" fmla="val 60441"/>
                <a:gd name="adj2" fmla="val 12088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vert="eaVert" wrap="none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30" name="Rectangle 95"/>
            <p:cNvSpPr>
              <a:spLocks noChangeArrowheads="1"/>
            </p:cNvSpPr>
            <p:nvPr/>
          </p:nvSpPr>
          <p:spPr bwMode="auto">
            <a:xfrm rot="-2540749">
              <a:off x="3774710" y="2979390"/>
              <a:ext cx="1082675" cy="3079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charset="-122"/>
                </a:rPr>
                <a:t>大数据分析</a:t>
              </a:r>
              <a:endParaRPr lang="zh-CN" altLang="en-US" sz="14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31" name="AutoShape 96"/>
            <p:cNvSpPr>
              <a:spLocks noChangeArrowheads="1"/>
            </p:cNvSpPr>
            <p:nvPr/>
          </p:nvSpPr>
          <p:spPr bwMode="auto">
            <a:xfrm>
              <a:off x="7075121" y="4347815"/>
              <a:ext cx="431800" cy="287337"/>
            </a:xfrm>
            <a:prstGeom prst="rightArrow">
              <a:avLst>
                <a:gd name="adj1" fmla="val 50000"/>
                <a:gd name="adj2" fmla="val 37569"/>
              </a:avLst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38721" y="2476151"/>
              <a:ext cx="1366838" cy="1023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AutoShape 99"/>
            <p:cNvSpPr>
              <a:spLocks noChangeArrowheads="1"/>
            </p:cNvSpPr>
            <p:nvPr/>
          </p:nvSpPr>
          <p:spPr bwMode="auto">
            <a:xfrm>
              <a:off x="5633672" y="5789265"/>
              <a:ext cx="720725" cy="287337"/>
            </a:xfrm>
            <a:prstGeom prst="rightArrow">
              <a:avLst>
                <a:gd name="adj1" fmla="val 50000"/>
                <a:gd name="adj2" fmla="val 62707"/>
              </a:avLst>
            </a:prstGeom>
            <a:solidFill>
              <a:srgbClr val="3B0AC6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34" name="WordArt 107"/>
            <p:cNvSpPr>
              <a:spLocks noChangeArrowheads="1" noChangeShapeType="1" noTextEdit="1"/>
            </p:cNvSpPr>
            <p:nvPr/>
          </p:nvSpPr>
          <p:spPr bwMode="auto">
            <a:xfrm rot="16200000">
              <a:off x="3475932" y="5788753"/>
              <a:ext cx="790575" cy="36036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altLang="zh-CN" sz="36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8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PC</a:t>
              </a:r>
              <a:r>
                <a:rPr lang="zh-CN" altLang="en-US" sz="36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8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时代</a:t>
              </a:r>
              <a:endParaRPr lang="zh-CN" altLang="en-US" sz="3600" kern="10">
                <a:ln w="9525">
                  <a:solidFill>
                    <a:srgbClr val="000000"/>
                  </a:solidFill>
                  <a:round/>
                </a:ln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WordArt 108"/>
            <p:cNvSpPr>
              <a:spLocks noChangeArrowheads="1" noChangeShapeType="1" noTextEdit="1"/>
            </p:cNvSpPr>
            <p:nvPr/>
          </p:nvSpPr>
          <p:spPr bwMode="auto">
            <a:xfrm rot="-5400000">
              <a:off x="5202666" y="4347021"/>
              <a:ext cx="790575" cy="3603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zh-CN" altLang="en-US" sz="36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8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互联网时代</a:t>
              </a:r>
              <a:endParaRPr lang="zh-CN" alt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6" name="WordArt 109"/>
            <p:cNvSpPr>
              <a:spLocks noChangeArrowheads="1" noChangeShapeType="1" noTextEdit="1"/>
            </p:cNvSpPr>
            <p:nvPr/>
          </p:nvSpPr>
          <p:spPr bwMode="auto">
            <a:xfrm rot="-5400000">
              <a:off x="6571090" y="2980183"/>
              <a:ext cx="647700" cy="36036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zh-CN" altLang="en-US" sz="36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8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大数据</a:t>
              </a:r>
              <a:endParaRPr lang="zh-CN" altLang="en-US" sz="3600" kern="10">
                <a:ln w="9525">
                  <a:solidFill>
                    <a:srgbClr val="000000"/>
                  </a:solidFill>
                  <a:round/>
                </a:ln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/>
              <a:r>
                <a:rPr lang="zh-CN" altLang="en-US" sz="36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8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时代</a:t>
              </a:r>
              <a:endParaRPr lang="zh-CN" altLang="en-US" sz="3600" kern="10">
                <a:ln w="9525">
                  <a:solidFill>
                    <a:srgbClr val="000000"/>
                  </a:solidFill>
                  <a:round/>
                </a:ln>
                <a:solidFill>
                  <a:srgbClr val="00008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67588" name="Picture 4" descr="https://timgsa.baidu.com/timg?image&amp;quality=80&amp;size=b9999_10000&amp;sec=1542015173964&amp;di=cbded26c6f1b5532148e20bf7708333f&amp;imgtype=0&amp;src=http%3A%2F%2Fupload.ldnews.cn%2F2018%2F0521%2F152686693889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77688" y="2452535"/>
            <a:ext cx="4249284" cy="2390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611626" y="582605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/>
              <a:t>提纲</a:t>
            </a:r>
            <a:endParaRPr lang="en-US" sz="3700" dirty="0"/>
          </a:p>
        </p:txBody>
      </p:sp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1463040" y="1394460"/>
            <a:ext cx="6359572" cy="26701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  <a:defRPr/>
            </a:pPr>
            <a:endParaRPr lang="zh-CN" altLang="en-US" sz="3400" b="1" dirty="0">
              <a:effectLst/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effectLst/>
                <a:latin typeface="黑体" panose="02010609060101010101" charset="-122"/>
                <a:ea typeface="黑体" panose="02010609060101010101" charset="-122"/>
              </a:rPr>
              <a:t>一、图像的概念</a:t>
            </a:r>
            <a:endParaRPr lang="zh-CN" altLang="en-US" sz="340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effectLst/>
                <a:latin typeface="黑体" panose="02010609060101010101" charset="-122"/>
                <a:ea typeface="黑体" panose="02010609060101010101" charset="-122"/>
              </a:rPr>
              <a:t>二、图像处理的概念</a:t>
            </a:r>
            <a:endParaRPr lang="en-US" altLang="zh-CN" sz="340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三、图像处理相关学科简介</a:t>
            </a:r>
            <a:endParaRPr lang="zh-CN" altLang="en-US" sz="3400" dirty="0">
              <a:solidFill>
                <a:srgbClr val="FF0000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effectLst/>
                <a:latin typeface="黑体" panose="02010609060101010101" charset="-122"/>
                <a:ea typeface="黑体" panose="02010609060101010101" charset="-122"/>
              </a:rPr>
              <a:t>四、图像处理的研究内容</a:t>
            </a:r>
            <a:endParaRPr lang="zh-CN" altLang="en-US" sz="3400" dirty="0"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Grp="1" noChangeArrowheads="1"/>
          </p:cNvSpPr>
          <p:nvPr/>
        </p:nvSpPr>
        <p:spPr bwMode="auto">
          <a:xfrm>
            <a:off x="713740" y="2110154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zh-CN" altLang="en-US" sz="3000" dirty="0">
                <a:effectLst/>
                <a:latin typeface="黑体" panose="02010609060101010101" charset="-122"/>
                <a:ea typeface="黑体" panose="02010609060101010101" charset="-122"/>
              </a:rPr>
              <a:t>计算机图形学（</a:t>
            </a:r>
            <a:r>
              <a:rPr lang="zh-CN" altLang="en-US" sz="3000" dirty="0">
                <a:solidFill>
                  <a:schemeClr val="tx2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区别</a:t>
            </a:r>
            <a:r>
              <a:rPr lang="zh-CN" altLang="en-US" sz="3000" dirty="0">
                <a:effectLst/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zh-CN" altLang="en-US" sz="300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3000" dirty="0" smtClean="0">
                <a:effectLst/>
                <a:latin typeface="黑体" panose="02010609060101010101" charset="-122"/>
                <a:ea typeface="黑体" panose="02010609060101010101" charset="-122"/>
              </a:rPr>
              <a:t>计算机视觉（</a:t>
            </a:r>
            <a:r>
              <a:rPr lang="zh-CN" altLang="en-US" sz="3000" dirty="0" smtClean="0">
                <a:solidFill>
                  <a:schemeClr val="tx2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传承</a:t>
            </a:r>
            <a:r>
              <a:rPr lang="zh-CN" altLang="en-US" sz="3000" dirty="0" smtClean="0">
                <a:effectLst/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en-US" altLang="zh-CN" sz="3000" dirty="0" smtClean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3000" dirty="0" smtClean="0">
                <a:effectLst/>
                <a:latin typeface="黑体" panose="02010609060101010101" charset="-122"/>
                <a:ea typeface="黑体" panose="02010609060101010101" charset="-122"/>
              </a:rPr>
              <a:t>模式识别（</a:t>
            </a:r>
            <a:r>
              <a:rPr lang="zh-CN" altLang="en-US" sz="3000" dirty="0" smtClean="0">
                <a:solidFill>
                  <a:schemeClr val="tx2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区别</a:t>
            </a:r>
            <a:r>
              <a:rPr lang="zh-CN" altLang="en-US" sz="3000" dirty="0" smtClean="0">
                <a:effectLst/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zh-CN" altLang="en-US" sz="300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zh-CN" altLang="en-US" sz="3000" dirty="0"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Rectangle 2"/>
          <p:cNvSpPr>
            <a:spLocks noGrp="1" noRot="1" noChangeArrowheads="1"/>
          </p:cNvSpPr>
          <p:nvPr/>
        </p:nvSpPr>
        <p:spPr bwMode="auto">
          <a:xfrm>
            <a:off x="466200" y="325120"/>
            <a:ext cx="485002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b="0" dirty="0" smtClean="0">
                <a:solidFill>
                  <a:srgbClr val="0070C0"/>
                </a:solidFill>
                <a:effectLst/>
                <a:latin typeface="+mn-ea"/>
                <a:ea typeface="+mn-ea"/>
              </a:rPr>
              <a:t>图像处理</a:t>
            </a:r>
            <a:r>
              <a:rPr lang="zh-CN" altLang="en-US" sz="3600" b="0" dirty="0">
                <a:solidFill>
                  <a:srgbClr val="0070C0"/>
                </a:solidFill>
                <a:effectLst/>
                <a:latin typeface="+mn-ea"/>
                <a:ea typeface="+mn-ea"/>
              </a:rPr>
              <a:t>相关</a:t>
            </a:r>
            <a:r>
              <a:rPr lang="zh-CN" altLang="en-US" sz="3600" b="0" dirty="0" smtClean="0">
                <a:solidFill>
                  <a:srgbClr val="0070C0"/>
                </a:solidFill>
                <a:effectLst/>
                <a:latin typeface="+mn-ea"/>
                <a:ea typeface="+mn-ea"/>
              </a:rPr>
              <a:t>学科简介</a:t>
            </a:r>
            <a:endParaRPr lang="zh-CN" altLang="en-US" sz="3600" b="0" dirty="0">
              <a:solidFill>
                <a:srgbClr val="0070C0"/>
              </a:solidFill>
              <a:effectLst/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/>
        </p:nvSpPr>
        <p:spPr bwMode="auto">
          <a:xfrm>
            <a:off x="341790" y="1828800"/>
            <a:ext cx="8633534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用计算机将由概念所表示的物体（</a:t>
            </a:r>
            <a:r>
              <a:rPr lang="zh-CN" altLang="en-US" dirty="0">
                <a:solidFill>
                  <a:srgbClr val="0070C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不是实物</a:t>
            </a: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）图像进行处理和显示；</a:t>
            </a:r>
            <a:endParaRPr lang="zh-CN" altLang="en-US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侧重于根据给定的物体描述模型、光照及想象中的摄像机的成像几何，生成一幅图像； </a:t>
            </a:r>
            <a:endParaRPr lang="zh-CN" altLang="en-US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目前的一个热门研究方向是</a:t>
            </a:r>
            <a:r>
              <a:rPr lang="zh-CN" altLang="en-US" dirty="0">
                <a:solidFill>
                  <a:srgbClr val="0070C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虚拟现实技术</a:t>
            </a: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endParaRPr lang="en-US" altLang="zh-CN" dirty="0"/>
          </a:p>
        </p:txBody>
      </p:sp>
      <p:sp>
        <p:nvSpPr>
          <p:cNvPr id="3" name="Rectangle 2"/>
          <p:cNvSpPr>
            <a:spLocks noGrp="1" noRot="1" noChangeArrowheads="1"/>
          </p:cNvSpPr>
          <p:nvPr/>
        </p:nvSpPr>
        <p:spPr bwMode="auto">
          <a:xfrm>
            <a:off x="171559" y="465992"/>
            <a:ext cx="7970118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b="0" dirty="0">
                <a:effectLst/>
                <a:latin typeface="+mn-ea"/>
                <a:ea typeface="+mn-ea"/>
              </a:rPr>
              <a:t>图像处理相关学科简介：计算机图形学</a:t>
            </a:r>
            <a:endParaRPr lang="zh-CN" altLang="en-US" sz="3600" b="0" dirty="0">
              <a:effectLst/>
              <a:latin typeface="+mn-ea"/>
              <a:ea typeface="+mn-ea"/>
            </a:endParaRPr>
          </a:p>
          <a:p>
            <a:pPr eaLnBrk="1" hangingPunct="1">
              <a:defRPr/>
            </a:pPr>
            <a:endParaRPr lang="zh-CN" altLang="en-US" sz="3600" b="0" dirty="0">
              <a:effectLst/>
              <a:latin typeface="+mn-ea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1558" y="5266591"/>
            <a:ext cx="8803766" cy="523221"/>
          </a:xfrm>
          <a:prstGeom prst="rect">
            <a:avLst/>
          </a:pr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1558" y="5266591"/>
            <a:ext cx="9596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n-ea"/>
              </a:rPr>
              <a:t>注意区分数字图像处理学科与计算机图形学学科的区别</a:t>
            </a:r>
            <a:endParaRPr lang="zh-CN" altLang="en-US" sz="2800" b="1" dirty="0">
              <a:solidFill>
                <a:srgbClr val="0070C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g0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65918" y="2435550"/>
            <a:ext cx="3829050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upload-images.jianshu.io/upload_images/634870-700be7590602cd86.jpg?imageMogr2/auto-orient/strip%7CimageView2/2/w/12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0422" y="2072338"/>
            <a:ext cx="3455378" cy="3910288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Rot="1" noChangeArrowheads="1"/>
          </p:cNvSpPr>
          <p:nvPr/>
        </p:nvSpPr>
        <p:spPr bwMode="auto">
          <a:xfrm>
            <a:off x="209909" y="465992"/>
            <a:ext cx="7970118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b="0" dirty="0">
                <a:effectLst/>
                <a:latin typeface="+mn-ea"/>
                <a:ea typeface="+mn-ea"/>
              </a:rPr>
              <a:t>图像处理相关学科简介：计算机图形学</a:t>
            </a:r>
            <a:endParaRPr lang="zh-CN" altLang="en-US" sz="3600" b="0" dirty="0">
              <a:effectLst/>
              <a:latin typeface="+mn-ea"/>
              <a:ea typeface="+mn-ea"/>
            </a:endParaRPr>
          </a:p>
          <a:p>
            <a:pPr eaLnBrk="1" hangingPunct="1">
              <a:defRPr/>
            </a:pPr>
            <a:endParaRPr lang="zh-CN" altLang="en-US" sz="3600" b="0" dirty="0">
              <a:effectLst/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/>
        </p:nvSpPr>
        <p:spPr bwMode="auto">
          <a:xfrm>
            <a:off x="171559" y="1494692"/>
            <a:ext cx="8532826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学科内涵可以表述为</a:t>
            </a:r>
            <a:r>
              <a:rPr lang="zh-CN" altLang="en-US" dirty="0">
                <a:solidFill>
                  <a:srgbClr val="0070C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图像分析</a:t>
            </a: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dirty="0">
                <a:solidFill>
                  <a:srgbClr val="0070C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图像理解</a:t>
            </a: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zh-CN" altLang="en-US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目的是发展出能够理解自然景物的系统。在机器人领域中，计算机视觉为机器人提供眼睛的功能；</a:t>
            </a:r>
            <a:endParaRPr lang="zh-CN" altLang="en-US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目前，机器视觉领域的研究中，一些热门方向是基于内容的图像检索</a:t>
            </a:r>
            <a:r>
              <a:rPr lang="en-US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content-based image retrieval</a:t>
            </a:r>
            <a:r>
              <a:rPr lang="en-US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、无人驾驶车等。</a:t>
            </a:r>
            <a:endParaRPr lang="zh-CN" altLang="en-US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Rectangle 2"/>
          <p:cNvSpPr>
            <a:spLocks noGrp="1" noRot="1" noChangeArrowheads="1"/>
          </p:cNvSpPr>
          <p:nvPr/>
        </p:nvSpPr>
        <p:spPr bwMode="auto">
          <a:xfrm>
            <a:off x="171559" y="465992"/>
            <a:ext cx="7970118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b="0" dirty="0">
                <a:effectLst/>
                <a:latin typeface="+mn-ea"/>
                <a:ea typeface="+mn-ea"/>
              </a:rPr>
              <a:t>图像处理相关学科简介：计算机视觉</a:t>
            </a:r>
            <a:endParaRPr lang="zh-CN" altLang="en-US" sz="3600" b="0" dirty="0">
              <a:effectLst/>
              <a:latin typeface="+mn-ea"/>
              <a:ea typeface="+mn-ea"/>
            </a:endParaRPr>
          </a:p>
          <a:p>
            <a:pPr eaLnBrk="1" hangingPunct="1">
              <a:defRPr/>
            </a:pPr>
            <a:endParaRPr lang="zh-CN" altLang="en-US" sz="3600" b="0" dirty="0">
              <a:effectLst/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559" y="5497435"/>
            <a:ext cx="9596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n-ea"/>
              </a:rPr>
              <a:t>如何理解数字图像处理学科与计算机视觉学科的关系？</a:t>
            </a:r>
            <a:endParaRPr lang="zh-CN" altLang="en-US" sz="2800" b="1" dirty="0">
              <a:solidFill>
                <a:srgbClr val="0070C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/>
        </p:nvSpPr>
        <p:spPr bwMode="auto">
          <a:xfrm>
            <a:off x="195689" y="1298477"/>
            <a:ext cx="8532826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zh-CN" altLang="en-US" sz="24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2012年前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，计算机视觉依靠“手工特征”+“机器学习分类”来做识别与检测：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特征类别：结构特征，统计特征、频域特征等；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分类器：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SVM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LR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，聚类，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xgboost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等；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该类方法因其稳定快速的特点被工业上广泛运用。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eaLnBrk="1" hangingPunct="1">
              <a:buNone/>
              <a:defRPr/>
            </a:pPr>
            <a:r>
              <a:rPr lang="zh-CN" altLang="en-US" sz="24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2012年后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，众多学者对深度学习抱迟疑态度，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Hinton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为回应质疑，让其学生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Alex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应用卷积神经网络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CNN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参加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ImageNet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数据大赛，结果大获全胜，从此开创了深度神经网络空前的高潮。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 eaLnBrk="1" hangingPunct="1">
              <a:buNone/>
              <a:defRPr/>
            </a:pPr>
            <a:endParaRPr lang="zh-CN" altLang="en-US" sz="2400" dirty="0"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Grp="1" noRot="1" noChangeArrowheads="1"/>
          </p:cNvSpPr>
          <p:nvPr/>
        </p:nvSpPr>
        <p:spPr bwMode="auto">
          <a:xfrm>
            <a:off x="-57150" y="378460"/>
            <a:ext cx="920115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b="0" dirty="0">
                <a:effectLst/>
                <a:latin typeface="+mn-ea"/>
                <a:ea typeface="+mn-ea"/>
              </a:rPr>
              <a:t>计算机视觉已经深刻的被人工智能学科变革</a:t>
            </a:r>
            <a:endParaRPr lang="zh-CN" altLang="en-US" sz="3600" b="0" dirty="0">
              <a:effectLst/>
              <a:latin typeface="+mn-ea"/>
              <a:ea typeface="+mn-ea"/>
            </a:endParaRPr>
          </a:p>
          <a:p>
            <a:pPr eaLnBrk="1" hangingPunct="1">
              <a:defRPr/>
            </a:pPr>
            <a:endParaRPr lang="zh-CN" altLang="en-US" sz="3600" b="0" dirty="0">
              <a:effectLst/>
              <a:latin typeface="+mn-ea"/>
              <a:ea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5580" y="4692650"/>
            <a:ext cx="8716645" cy="17157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l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CNN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被大量使用后，特征提取步骤由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CNN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自动完成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，如目标检测中经典的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RCNN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是用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SVM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做分类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342900" indent="-342900" algn="l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此后，开始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all in one network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，分类器任务也由同一网络完成；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342900" indent="-342900" algn="l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最后，深度学习网络能够实现端到端任务，多任务等。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Rot="1" noChangeArrowheads="1"/>
          </p:cNvSpPr>
          <p:nvPr/>
        </p:nvSpPr>
        <p:spPr bwMode="auto">
          <a:xfrm>
            <a:off x="-54610" y="319405"/>
            <a:ext cx="919861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200" b="0" dirty="0">
                <a:effectLst/>
                <a:latin typeface="+mn-ea"/>
                <a:ea typeface="+mn-ea"/>
              </a:rPr>
              <a:t>计算机视觉已经逐步划为人工智能子学科范畴</a:t>
            </a:r>
            <a:endParaRPr lang="zh-CN" altLang="en-US" sz="3200" b="0" dirty="0">
              <a:effectLst/>
              <a:latin typeface="+mn-ea"/>
              <a:ea typeface="+mn-ea"/>
            </a:endParaRPr>
          </a:p>
          <a:p>
            <a:pPr eaLnBrk="1" hangingPunct="1">
              <a:defRPr/>
            </a:pPr>
            <a:endParaRPr lang="zh-CN" altLang="en-US" sz="3200" b="0" dirty="0">
              <a:effectLst/>
              <a:latin typeface="+mn-ea"/>
              <a:ea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19225" y="1388745"/>
            <a:ext cx="7651750" cy="45961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l" fontAlgn="base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数据挖掘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Data Mining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：基于计算机的数据分析，进行人性化的推荐和预测。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algn="l" fontAlgn="base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应用：兴趣推荐。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l" fontAlgn="base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计算机视觉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Computer Vision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：教计算机如何去"看"。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algn="l" fontAlgn="base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应用：人脸识别。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l" fontAlgn="base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自然语言处理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Natural Language Processing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):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让计算机学会“听人话”，成为“耳朵”。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algn="l" fontAlgn="base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应用：语音识别。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l" fontAlgn="base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charset="0"/>
              <a:buChar char="n"/>
              <a:defRPr/>
            </a:pP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....</a:t>
            </a:r>
            <a:endParaRPr lang="en-US" altLang="zh-CN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右大括号 5"/>
          <p:cNvSpPr/>
          <p:nvPr/>
        </p:nvSpPr>
        <p:spPr>
          <a:xfrm rot="10800000">
            <a:off x="1037590" y="1750060"/>
            <a:ext cx="381635" cy="38735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-201930" y="2995295"/>
            <a:ext cx="15544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solidFill>
                  <a:srgbClr val="0070C0"/>
                </a:solidFill>
              </a:rPr>
              <a:t>人工智能子学科范畴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358932" y="335280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dirty="0">
                <a:solidFill>
                  <a:srgbClr val="0070C0"/>
                </a:solidFill>
              </a:rPr>
              <a:t>课程目标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5892" y="1277815"/>
            <a:ext cx="85818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理解、记忆图像处理中的基本概念、步骤和方法；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对重要方法，要能实际应用，并能理解其前提条件、应用范围、应用注意事项和方法原理及推导；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对讲授的其他方法，要能理解其含义和使用环境；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要对数字图像处理的前沿领域有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感性的认识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提高目标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：进一步能通过阅读和实践掌握较深入的问题和方法，并能应用到学习、研究中遇到的问题中去；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/>
        </p:nvSpPr>
        <p:spPr bwMode="auto">
          <a:xfrm>
            <a:off x="457200" y="25162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600" dirty="0">
                <a:solidFill>
                  <a:schemeClr val="tx2"/>
                </a:solidFill>
                <a:effectLst/>
                <a:latin typeface="+mn-ea"/>
                <a:cs typeface="+mj-cs"/>
              </a:rPr>
              <a:t>图像分析、图像理解与图像处理的关系</a:t>
            </a:r>
            <a:endParaRPr lang="en-US" altLang="zh-CN" sz="3600" dirty="0">
              <a:solidFill>
                <a:schemeClr val="tx2"/>
              </a:solidFill>
              <a:effectLst/>
              <a:latin typeface="+mn-ea"/>
              <a:cs typeface="+mj-cs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zh-CN" altLang="en-US" sz="3400" b="1" dirty="0">
              <a:effectLst/>
              <a:ea typeface="黑体" panose="02010609060101010101" charset="-122"/>
            </a:endParaRPr>
          </a:p>
          <a:p>
            <a:pPr eaLnBrk="1" hangingPunct="1">
              <a:defRPr/>
            </a:pPr>
            <a:r>
              <a:rPr lang="zh-CN" altLang="en-US" sz="2800" dirty="0">
                <a:effectLst/>
              </a:rPr>
              <a:t>图像处理</a:t>
            </a:r>
            <a:r>
              <a:rPr lang="en-US" altLang="zh-CN" sz="2800" dirty="0">
                <a:effectLst/>
              </a:rPr>
              <a:t>---</a:t>
            </a:r>
            <a:r>
              <a:rPr lang="zh-CN" altLang="en-US" sz="2800" dirty="0">
                <a:effectLst/>
              </a:rPr>
              <a:t>低层视觉</a:t>
            </a:r>
            <a:endParaRPr lang="zh-CN" altLang="en-US" sz="2800" dirty="0">
              <a:effectLst/>
            </a:endParaRPr>
          </a:p>
          <a:p>
            <a:pPr eaLnBrk="1" hangingPunct="1">
              <a:defRPr/>
            </a:pPr>
            <a:r>
              <a:rPr lang="zh-CN" altLang="en-US" sz="2800" dirty="0">
                <a:effectLst/>
              </a:rPr>
              <a:t>图像分析</a:t>
            </a:r>
            <a:r>
              <a:rPr lang="en-US" altLang="zh-CN" sz="2800" dirty="0">
                <a:effectLst/>
              </a:rPr>
              <a:t>---</a:t>
            </a:r>
            <a:r>
              <a:rPr lang="zh-CN" altLang="en-US" sz="2800" dirty="0">
                <a:effectLst/>
              </a:rPr>
              <a:t>中层视觉</a:t>
            </a:r>
            <a:endParaRPr lang="zh-CN" altLang="en-US" sz="2800" dirty="0">
              <a:effectLst/>
            </a:endParaRPr>
          </a:p>
          <a:p>
            <a:pPr eaLnBrk="1" hangingPunct="1">
              <a:defRPr/>
            </a:pPr>
            <a:r>
              <a:rPr lang="zh-CN" altLang="en-US" sz="2800" dirty="0">
                <a:effectLst/>
              </a:rPr>
              <a:t>图像理解</a:t>
            </a:r>
            <a:r>
              <a:rPr lang="en-US" altLang="zh-CN" sz="2800" dirty="0">
                <a:effectLst/>
              </a:rPr>
              <a:t>---</a:t>
            </a:r>
            <a:r>
              <a:rPr lang="zh-CN" altLang="en-US" sz="2800" dirty="0">
                <a:effectLst/>
              </a:rPr>
              <a:t>高层视觉</a:t>
            </a:r>
            <a:endParaRPr lang="zh-CN" altLang="en-US" sz="2800" dirty="0">
              <a:effectLst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8574" y="3365986"/>
            <a:ext cx="84382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底层视觉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主要用于提取图像颜色、边缘和纹理等基础特征，这些特征往往不具任何语义信息；</a:t>
            </a:r>
            <a:endParaRPr lang="en-US" altLang="zh-CN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中层视觉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在底层特征的基础上进一步分组（聚类或分割），并分析其中的几何结构。中层视觉提供了语义理解的基础；</a:t>
            </a:r>
            <a:endParaRPr lang="en-US" altLang="zh-CN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高层视觉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旨在识别场景的表层语义信息并进行深入理解，研究对象为场景内存在的物体、文字和事件，研究内容包括物体检测与识别、分析场景事件和类别等。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右大括号 3"/>
          <p:cNvSpPr/>
          <p:nvPr/>
        </p:nvSpPr>
        <p:spPr>
          <a:xfrm>
            <a:off x="4305670" y="2121763"/>
            <a:ext cx="381740" cy="74572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802820" y="2233015"/>
            <a:ext cx="3968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计算机视觉领域范畴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4802820" y="1485900"/>
            <a:ext cx="3968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数字图像处理领域范畴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4305670" y="1661746"/>
            <a:ext cx="381740" cy="237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48574" y="6043642"/>
            <a:ext cx="9596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n-ea"/>
              </a:rPr>
              <a:t>如何具化理解图像的三层视觉模型？   深度神经网络</a:t>
            </a:r>
            <a:endParaRPr lang="zh-CN" altLang="en-US" sz="28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6037817" y="6206930"/>
            <a:ext cx="381740" cy="237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101" y="1019068"/>
            <a:ext cx="8471183" cy="4335252"/>
          </a:xfrm>
          <a:prstGeom prst="rect">
            <a:avLst/>
          </a:prstGeom>
        </p:spPr>
      </p:pic>
      <p:sp>
        <p:nvSpPr>
          <p:cNvPr id="3" name="Text Placeholder 4"/>
          <p:cNvSpPr txBox="1"/>
          <p:nvPr/>
        </p:nvSpPr>
        <p:spPr>
          <a:xfrm>
            <a:off x="-339896" y="149469"/>
            <a:ext cx="8751212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dirty="0">
                <a:latin typeface="+mn-ea"/>
                <a:cs typeface="+mj-cs"/>
              </a:rPr>
              <a:t>计算机视觉典型技术：深度神经网络</a:t>
            </a:r>
            <a:endParaRPr lang="en-US" altLang="en-US" sz="3600" dirty="0">
              <a:latin typeface="+mn-ea"/>
              <a:cs typeface="+mj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37787" y="5504554"/>
            <a:ext cx="6991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深度神经网络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通过模拟人大脑的工作模式，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学习物体图像的</a:t>
            </a:r>
            <a:r>
              <a:rPr lang="zh-CN" altLang="en-US" sz="2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底层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中层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高层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特征表示。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3" y="1064953"/>
            <a:ext cx="7086961" cy="432993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884" y="351692"/>
            <a:ext cx="10289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cap="all" spc="120" dirty="0">
                <a:solidFill>
                  <a:srgbClr val="0070C0"/>
                </a:solidFill>
                <a:latin typeface="+mn-ea"/>
                <a:cs typeface="+mj-cs"/>
              </a:rPr>
              <a:t>基于大数据物体识别平台的无人驾驶汽车系统</a:t>
            </a:r>
            <a:endParaRPr lang="zh-CN" altLang="en-US" sz="3200" cap="all" spc="120" dirty="0">
              <a:solidFill>
                <a:srgbClr val="0070C0"/>
              </a:solidFill>
              <a:latin typeface="+mn-ea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14112" y="5565531"/>
            <a:ext cx="4266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http://www.nvidia.com/object/drive-px.html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9474" y="6043642"/>
            <a:ext cx="497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n-ea"/>
              </a:rPr>
              <a:t>为何要使用大数据平台技术？</a:t>
            </a:r>
            <a:endParaRPr lang="zh-CN" altLang="en-US" sz="2800" b="1" dirty="0">
              <a:solidFill>
                <a:srgbClr val="0070C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1884" y="351692"/>
            <a:ext cx="10289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cap="all" spc="120" dirty="0">
                <a:solidFill>
                  <a:srgbClr val="0070C0"/>
                </a:solidFill>
                <a:latin typeface="+mn-ea"/>
                <a:cs typeface="+mj-cs"/>
              </a:rPr>
              <a:t>基于大数据物体识别平台的无人驾驶汽车系统</a:t>
            </a:r>
            <a:endParaRPr lang="zh-CN" altLang="en-US" sz="3200" cap="all" spc="120" dirty="0">
              <a:solidFill>
                <a:srgbClr val="0070C0"/>
              </a:solidFill>
              <a:latin typeface="+mn-ea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9724" y="4930815"/>
            <a:ext cx="87581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zh-CN" altLang="en-US" sz="2800" dirty="0"/>
              <a:t> 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输入？输出？困难？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视频来源</a:t>
            </a:r>
            <a:r>
              <a:rPr lang="zh-CN" altLang="en-US" sz="2800" dirty="0"/>
              <a:t>：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hlinkClick r:id="rId1"/>
              </a:rPr>
              <a:t>https://www.tesla.cn/models</a:t>
            </a:r>
            <a:endParaRPr lang="en-US" altLang="zh-CN" sz="2800" dirty="0"/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2800" dirty="0"/>
              <a:t> 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Autopilot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主页</a:t>
            </a:r>
            <a:br>
              <a:rPr lang="zh-CN" altLang="en-US" sz="2800" dirty="0"/>
            </a:br>
            <a:r>
              <a:rPr lang="zh-CN" altLang="en-US" sz="2800" dirty="0"/>
              <a:t> 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hlinkClick r:id="rId1"/>
              </a:rPr>
              <a:t>https://www.tesla.cn/autopilot?redirect=no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hlinkClick r:id="rId1"/>
              </a:rPr>
              <a:t> </a:t>
            </a:r>
            <a:br>
              <a:rPr lang="zh-CN" altLang="en-US" sz="2800" dirty="0"/>
            </a:br>
            <a:endParaRPr lang="zh-CN" altLang="en-US" sz="2800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 l="49937"/>
          <a:stretch>
            <a:fillRect/>
          </a:stretch>
        </p:blipFill>
        <p:spPr bwMode="auto">
          <a:xfrm>
            <a:off x="1629309" y="1111171"/>
            <a:ext cx="5685892" cy="36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2179104" y="2144741"/>
            <a:ext cx="4372524" cy="2050187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00B0F0"/>
          </a:solidFill>
          <a:ln w="25400" cmpd="sng">
            <a:solidFill>
              <a:schemeClr val="tx2"/>
            </a:solidFill>
            <a:round/>
          </a:ln>
          <a:effectLst/>
        </p:spPr>
        <p:txBody>
          <a:bodyPr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a typeface="华文行楷" panose="02010800040101010101" pitchFamily="2" charset="-122"/>
              </a:rPr>
              <a:t>让我们一起来看看实测视频</a:t>
            </a:r>
            <a:endParaRPr lang="zh-CN" sz="3200" b="1" dirty="0">
              <a:solidFill>
                <a:schemeClr val="bg1"/>
              </a:solidFill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2" y="1205623"/>
            <a:ext cx="7907974" cy="516965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1592" y="298938"/>
            <a:ext cx="10289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cap="all" spc="120" dirty="0">
                <a:solidFill>
                  <a:schemeClr val="tx2"/>
                </a:solidFill>
                <a:latin typeface="+mn-ea"/>
                <a:cs typeface="+mj-cs"/>
              </a:rPr>
              <a:t>基于大数据的遥感图像区域分类识别系统</a:t>
            </a:r>
            <a:endParaRPr lang="zh-CN" altLang="en-US" sz="3200" cap="all" spc="120" dirty="0">
              <a:solidFill>
                <a:schemeClr val="tx2"/>
              </a:solidFill>
              <a:latin typeface="+mn-ea"/>
              <a:cs typeface="+mj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-404881" y="328605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/>
              <a:t>    </a:t>
            </a:r>
            <a:r>
              <a:rPr lang="zh-CN" altLang="en-US" sz="3500" dirty="0">
                <a:solidFill>
                  <a:srgbClr val="0070C0"/>
                </a:solidFill>
                <a:latin typeface="+mn-ea"/>
                <a:cs typeface="+mj-cs"/>
              </a:rPr>
              <a:t>基于大数据分析技术的水文应用研究</a:t>
            </a:r>
            <a:endParaRPr lang="en-US" altLang="en-US" sz="3500" dirty="0">
              <a:solidFill>
                <a:srgbClr val="0070C0"/>
              </a:solidFill>
              <a:latin typeface="+mn-ea"/>
              <a:cs typeface="+mj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2977" r="22138"/>
          <a:stretch>
            <a:fillRect/>
          </a:stretch>
        </p:blipFill>
        <p:spPr>
          <a:xfrm>
            <a:off x="4524104" y="2113722"/>
            <a:ext cx="1310290" cy="12676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1894" t="17471" r="48273" b="16375"/>
          <a:stretch>
            <a:fillRect/>
          </a:stretch>
        </p:blipFill>
        <p:spPr>
          <a:xfrm>
            <a:off x="2935402" y="2001020"/>
            <a:ext cx="1240882" cy="14146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12461" y="1737411"/>
            <a:ext cx="2391887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92075" tIns="46038" rIns="92075" bIns="46038" anchor="ctr" anchorCtr="0"/>
          <a:lstStyle/>
          <a:p>
            <a:pPr algn="ctr" eaLnBrk="0" hangingPunct="0">
              <a:buClr>
                <a:srgbClr val="F79646"/>
              </a:buClr>
            </a:pPr>
            <a:r>
              <a:rPr lang="zh-CN" altLang="en-US" sz="1600" dirty="0">
                <a:solidFill>
                  <a:srgbClr val="0033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水资源管理</a:t>
            </a:r>
            <a:endParaRPr lang="zh-CN" altLang="en-US" sz="1600" dirty="0">
              <a:solidFill>
                <a:srgbClr val="00336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152529" y="1615441"/>
            <a:ext cx="8591521" cy="4235860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 bwMode="auto">
          <a:xfrm>
            <a:off x="2937219" y="3706084"/>
            <a:ext cx="2784332" cy="674616"/>
          </a:xfrm>
          <a:prstGeom prst="roundRect">
            <a:avLst>
              <a:gd name="adj" fmla="val 0"/>
            </a:avLst>
          </a:prstGeom>
          <a:solidFill>
            <a:srgbClr val="E6E6E6"/>
          </a:solidFill>
          <a:ln>
            <a:solidFill>
              <a:schemeClr val="tx1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下箭头 9"/>
          <p:cNvSpPr/>
          <p:nvPr/>
        </p:nvSpPr>
        <p:spPr bwMode="auto">
          <a:xfrm rot="16200000">
            <a:off x="5906004" y="3823633"/>
            <a:ext cx="275122" cy="2752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96"/>
          <p:cNvGrpSpPr/>
          <p:nvPr/>
        </p:nvGrpSpPr>
        <p:grpSpPr>
          <a:xfrm>
            <a:off x="307342" y="2938925"/>
            <a:ext cx="2082662" cy="593156"/>
            <a:chOff x="606176" y="3019258"/>
            <a:chExt cx="2013616" cy="591418"/>
          </a:xfrm>
        </p:grpSpPr>
        <p:pic>
          <p:nvPicPr>
            <p:cNvPr id="12" name="Picture 33" descr="trmm cop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052" y="3076853"/>
              <a:ext cx="530451" cy="388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圆角矩形 12"/>
            <p:cNvSpPr/>
            <p:nvPr/>
          </p:nvSpPr>
          <p:spPr bwMode="white">
            <a:xfrm>
              <a:off x="606176" y="3019258"/>
              <a:ext cx="2013616" cy="591418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200" dirty="0">
                <a:solidFill>
                  <a:prstClr val="white"/>
                </a:solidFill>
                <a:latin typeface="黑体" panose="02010609060101010101" charset="-122"/>
              </a:endParaRPr>
            </a:p>
          </p:txBody>
        </p:sp>
      </p:grpSp>
      <p:grpSp>
        <p:nvGrpSpPr>
          <p:cNvPr id="14" name="组合 170"/>
          <p:cNvGrpSpPr/>
          <p:nvPr/>
        </p:nvGrpSpPr>
        <p:grpSpPr>
          <a:xfrm>
            <a:off x="267698" y="3683211"/>
            <a:ext cx="2127873" cy="666493"/>
            <a:chOff x="567846" y="3767806"/>
            <a:chExt cx="2057329" cy="604127"/>
          </a:xfrm>
        </p:grpSpPr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 rot="5400000">
              <a:off x="1030769" y="3367354"/>
              <a:ext cx="541656" cy="146750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upright="1"/>
            <a:lstStyle/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流域基础数据</a:t>
              </a:r>
              <a:endParaRPr lang="en-US" altLang="zh-CN" sz="12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植被</a:t>
              </a:r>
              <a:r>
                <a:rPr lang="en-US" altLang="zh-CN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CN" altLang="en-US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土壤</a:t>
              </a:r>
              <a:r>
                <a:rPr lang="en-US" altLang="zh-CN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CN" altLang="en-US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水库</a:t>
              </a:r>
              <a:endParaRPr lang="zh-CN" altLang="zh-CN" sz="12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 bwMode="white">
            <a:xfrm>
              <a:off x="611560" y="3767806"/>
              <a:ext cx="2013615" cy="541656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200" dirty="0">
                <a:solidFill>
                  <a:prstClr val="white"/>
                </a:solidFill>
                <a:latin typeface="黑体" panose="02010609060101010101" charset="-122"/>
              </a:endParaRPr>
            </a:p>
          </p:txBody>
        </p:sp>
      </p:grpSp>
      <p:grpSp>
        <p:nvGrpSpPr>
          <p:cNvPr id="17" name="组合 5"/>
          <p:cNvGrpSpPr/>
          <p:nvPr/>
        </p:nvGrpSpPr>
        <p:grpSpPr>
          <a:xfrm>
            <a:off x="312911" y="4406481"/>
            <a:ext cx="2082662" cy="636621"/>
            <a:chOff x="611560" y="4444631"/>
            <a:chExt cx="2013616" cy="577051"/>
          </a:xfrm>
        </p:grpSpPr>
        <p:sp>
          <p:nvSpPr>
            <p:cNvPr id="18" name="矩形 17"/>
            <p:cNvSpPr>
              <a:spLocks noChangeArrowheads="1"/>
            </p:cNvSpPr>
            <p:nvPr/>
          </p:nvSpPr>
          <p:spPr bwMode="auto">
            <a:xfrm rot="5400000">
              <a:off x="1053276" y="4038310"/>
              <a:ext cx="541656" cy="142508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upright="1"/>
            <a:lstStyle/>
            <a:p>
              <a:pPr algn="di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经济社会数据</a:t>
              </a:r>
              <a:endParaRPr lang="en-US" altLang="zh-CN" sz="12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di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人口</a:t>
              </a:r>
              <a:r>
                <a:rPr lang="en-US" altLang="zh-CN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/GDP/</a:t>
              </a:r>
              <a:r>
                <a:rPr lang="zh-CN" altLang="en-US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用水</a:t>
              </a:r>
              <a:endParaRPr lang="zh-CN" altLang="zh-CN" sz="12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圆角矩形 18"/>
            <p:cNvSpPr/>
            <p:nvPr/>
          </p:nvSpPr>
          <p:spPr bwMode="white">
            <a:xfrm>
              <a:off x="611561" y="4444631"/>
              <a:ext cx="2013615" cy="541655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200" dirty="0">
                <a:solidFill>
                  <a:prstClr val="white"/>
                </a:solidFill>
                <a:latin typeface="黑体" panose="02010609060101010101" charset="-122"/>
              </a:endParaRPr>
            </a:p>
          </p:txBody>
        </p:sp>
      </p:grpSp>
      <p:grpSp>
        <p:nvGrpSpPr>
          <p:cNvPr id="20" name="组合 4"/>
          <p:cNvGrpSpPr/>
          <p:nvPr/>
        </p:nvGrpSpPr>
        <p:grpSpPr>
          <a:xfrm>
            <a:off x="325246" y="2229394"/>
            <a:ext cx="2081798" cy="626533"/>
            <a:chOff x="612396" y="5183859"/>
            <a:chExt cx="2012780" cy="624697"/>
          </a:xfrm>
        </p:grpSpPr>
        <p:grpSp>
          <p:nvGrpSpPr>
            <p:cNvPr id="21" name="组合 28"/>
            <p:cNvGrpSpPr/>
            <p:nvPr/>
          </p:nvGrpSpPr>
          <p:grpSpPr>
            <a:xfrm>
              <a:off x="612396" y="5183859"/>
              <a:ext cx="2012780" cy="624697"/>
              <a:chOff x="612396" y="3274051"/>
              <a:chExt cx="2012780" cy="624697"/>
            </a:xfrm>
          </p:grpSpPr>
          <p:sp>
            <p:nvSpPr>
              <p:cNvPr id="23" name="矩形 22"/>
              <p:cNvSpPr>
                <a:spLocks noChangeArrowheads="1"/>
              </p:cNvSpPr>
              <p:nvPr/>
            </p:nvSpPr>
            <p:spPr bwMode="auto">
              <a:xfrm rot="5400000">
                <a:off x="1054112" y="2915376"/>
                <a:ext cx="541656" cy="1425088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upright="1"/>
              <a:lstStyle/>
              <a:p>
                <a:pPr algn="di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200" kern="100" dirty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气象水文</a:t>
                </a:r>
                <a:endParaRPr lang="zh-CN" altLang="zh-CN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di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200" kern="100" dirty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地面站点观测</a:t>
                </a:r>
                <a:endParaRPr lang="en-US" altLang="zh-CN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 bwMode="white">
              <a:xfrm>
                <a:off x="612396" y="3274051"/>
                <a:ext cx="2012780" cy="590273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dirty="0">
                  <a:solidFill>
                    <a:prstClr val="white"/>
                  </a:solidFill>
                  <a:latin typeface="黑体" panose="02010609060101010101" charset="-122"/>
                </a:endParaRPr>
              </a:p>
            </p:txBody>
          </p:sp>
        </p:grpSp>
        <p:pic>
          <p:nvPicPr>
            <p:cNvPr id="22" name="Picture 3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7549" y="5308799"/>
              <a:ext cx="618859" cy="410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5" name="直接连接符 24"/>
          <p:cNvCxnSpPr/>
          <p:nvPr/>
        </p:nvCxnSpPr>
        <p:spPr>
          <a:xfrm>
            <a:off x="1354241" y="4286170"/>
            <a:ext cx="2" cy="12663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348673" y="3536187"/>
            <a:ext cx="5569" cy="12972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1366145" y="2034856"/>
            <a:ext cx="0" cy="19885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287381" y="1737412"/>
            <a:ext cx="222803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92075" tIns="46038" rIns="92075" bIns="46038" anchor="ctr" anchorCtr="0"/>
          <a:lstStyle/>
          <a:p>
            <a:pPr algn="ctr" eaLnBrk="0" hangingPunct="0">
              <a:buClr>
                <a:srgbClr val="F79646"/>
              </a:buClr>
            </a:pPr>
            <a:r>
              <a:rPr lang="zh-CN" altLang="en-US" sz="1600" dirty="0">
                <a:solidFill>
                  <a:srgbClr val="0033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多源数据</a:t>
            </a:r>
            <a:endParaRPr lang="zh-CN" altLang="en-US" sz="1600" dirty="0">
              <a:solidFill>
                <a:srgbClr val="00336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935402" y="1737411"/>
            <a:ext cx="2789766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92075" tIns="46038" rIns="92075" bIns="46038" anchor="ctr" anchorCtr="0"/>
          <a:lstStyle/>
          <a:p>
            <a:pPr algn="ctr" eaLnBrk="0" hangingPunct="0">
              <a:buClr>
                <a:srgbClr val="F79646"/>
              </a:buClr>
            </a:pPr>
            <a:r>
              <a:rPr lang="zh-CN" altLang="en-US" sz="1600" dirty="0">
                <a:solidFill>
                  <a:srgbClr val="0033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大数据分析技术</a:t>
            </a:r>
            <a:endParaRPr lang="zh-CN" altLang="en-US" sz="1600" dirty="0">
              <a:solidFill>
                <a:srgbClr val="00336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TextBox 107"/>
          <p:cNvSpPr txBox="1"/>
          <p:nvPr/>
        </p:nvSpPr>
        <p:spPr>
          <a:xfrm>
            <a:off x="2961714" y="3721157"/>
            <a:ext cx="126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多媒体挖掘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文本挖掘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本体构建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1" name="Picture 2" descr="C:\Users\ghh\Desktop\吉迈—玛曲流域径流趋势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357" y="4592250"/>
            <a:ext cx="1512358" cy="80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3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9" t="30869" r="23869" b="17041"/>
          <a:stretch>
            <a:fillRect/>
          </a:stretch>
        </p:blipFill>
        <p:spPr bwMode="auto">
          <a:xfrm>
            <a:off x="6293359" y="2194835"/>
            <a:ext cx="1503223" cy="104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10" descr="H:\down\雷达-华北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22" y="2526463"/>
            <a:ext cx="1476679" cy="94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E:\蒸散发-苏北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353" y="2786131"/>
            <a:ext cx="1346740" cy="97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117"/>
          <p:cNvSpPr txBox="1"/>
          <p:nvPr/>
        </p:nvSpPr>
        <p:spPr>
          <a:xfrm>
            <a:off x="4246307" y="3697585"/>
            <a:ext cx="1644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数据同化融合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数据合理性评价</a:t>
            </a:r>
            <a:endParaRPr lang="en-US" altLang="zh-CN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2461" y="4064442"/>
            <a:ext cx="2274915" cy="1298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3" cstate="print"/>
          <a:srcRect b="63854"/>
          <a:stretch>
            <a:fillRect/>
          </a:stretch>
        </p:blipFill>
        <p:spPr>
          <a:xfrm>
            <a:off x="4499042" y="4634791"/>
            <a:ext cx="1050872" cy="412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TextBox 205"/>
          <p:cNvSpPr txBox="1"/>
          <p:nvPr/>
        </p:nvSpPr>
        <p:spPr>
          <a:xfrm>
            <a:off x="6212461" y="5420799"/>
            <a:ext cx="2391887" cy="338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92075" tIns="46038" rIns="92075" bIns="46038" anchor="ctr" anchorCtr="0"/>
          <a:lstStyle>
            <a:defPPr>
              <a:defRPr lang="zh-CN"/>
            </a:defPPr>
            <a:lvl1pPr algn="ctr" eaLnBrk="0" hangingPunct="0">
              <a:buClr>
                <a:srgbClr val="F79646"/>
              </a:buClr>
              <a:defRPr sz="1600">
                <a:solidFill>
                  <a:srgbClr val="0033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/>
              <a:t>全景式数据地图</a:t>
            </a:r>
            <a:endParaRPr lang="zh-CN" altLang="en-US" dirty="0"/>
          </a:p>
        </p:txBody>
      </p:sp>
      <p:sp>
        <p:nvSpPr>
          <p:cNvPr id="39" name="TextBox 205"/>
          <p:cNvSpPr txBox="1"/>
          <p:nvPr/>
        </p:nvSpPr>
        <p:spPr>
          <a:xfrm>
            <a:off x="2928357" y="5405303"/>
            <a:ext cx="2771102" cy="338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92075" tIns="46038" rIns="92075" bIns="46038" anchor="ctr" anchorCtr="0"/>
          <a:lstStyle>
            <a:defPPr>
              <a:defRPr lang="zh-CN"/>
            </a:defPPr>
            <a:lvl1pPr algn="ctr" eaLnBrk="0" hangingPunct="0">
              <a:buClr>
                <a:srgbClr val="F79646"/>
              </a:buClr>
              <a:defRPr sz="1600">
                <a:solidFill>
                  <a:srgbClr val="0033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/>
              <a:t>时空多特征模式库</a:t>
            </a:r>
            <a:endParaRPr lang="zh-CN" altLang="en-US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13" cstate="print"/>
          <a:srcRect t="31267" b="34062"/>
          <a:stretch>
            <a:fillRect/>
          </a:stretch>
        </p:blipFill>
        <p:spPr>
          <a:xfrm>
            <a:off x="4598695" y="4753025"/>
            <a:ext cx="1050872" cy="395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119" y="4883544"/>
            <a:ext cx="999219" cy="404446"/>
          </a:xfrm>
          <a:prstGeom prst="rect">
            <a:avLst/>
          </a:prstGeom>
          <a:ln>
            <a:noFill/>
          </a:ln>
        </p:spPr>
      </p:pic>
      <p:sp>
        <p:nvSpPr>
          <p:cNvPr id="42" name="矩形 41"/>
          <p:cNvSpPr>
            <a:spLocks noChangeArrowheads="1"/>
          </p:cNvSpPr>
          <p:nvPr/>
        </p:nvSpPr>
        <p:spPr bwMode="auto">
          <a:xfrm rot="5400000">
            <a:off x="812867" y="2500289"/>
            <a:ext cx="462318" cy="14739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upright="1"/>
          <a:lstStyle/>
          <a:p>
            <a:pPr algn="di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1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多卫星遥感数据</a:t>
            </a:r>
            <a:endParaRPr lang="en-US" altLang="zh-CN" sz="1200" b="1" kern="1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HJ/ZY/GF</a:t>
            </a:r>
            <a:endParaRPr lang="zh-CN" altLang="zh-CN" sz="1200" kern="1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3" name="直接连接符 87"/>
          <p:cNvCxnSpPr/>
          <p:nvPr/>
        </p:nvCxnSpPr>
        <p:spPr>
          <a:xfrm>
            <a:off x="1348673" y="2826691"/>
            <a:ext cx="5569" cy="14269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32"/>
          <p:cNvSpPr/>
          <p:nvPr/>
        </p:nvSpPr>
        <p:spPr>
          <a:xfrm>
            <a:off x="3362331" y="3384715"/>
            <a:ext cx="92333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基础映射图谱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矩形 33"/>
          <p:cNvSpPr/>
          <p:nvPr/>
        </p:nvSpPr>
        <p:spPr>
          <a:xfrm>
            <a:off x="4655560" y="3384715"/>
            <a:ext cx="92333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要素关联模式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6" name="Picture 1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20" t="42021" r="12874" b="4341"/>
          <a:stretch>
            <a:fillRect/>
          </a:stretch>
        </p:blipFill>
        <p:spPr>
          <a:xfrm>
            <a:off x="1764403" y="4450990"/>
            <a:ext cx="575045" cy="545594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27168" y="3738905"/>
            <a:ext cx="610591" cy="473519"/>
          </a:xfrm>
          <a:prstGeom prst="rect">
            <a:avLst/>
          </a:prstGeom>
        </p:spPr>
      </p:pic>
      <p:grpSp>
        <p:nvGrpSpPr>
          <p:cNvPr id="48" name="组合 5"/>
          <p:cNvGrpSpPr/>
          <p:nvPr/>
        </p:nvGrpSpPr>
        <p:grpSpPr>
          <a:xfrm>
            <a:off x="314841" y="5114463"/>
            <a:ext cx="2082662" cy="636621"/>
            <a:chOff x="611560" y="4444631"/>
            <a:chExt cx="2013616" cy="577051"/>
          </a:xfrm>
        </p:grpSpPr>
        <p:sp>
          <p:nvSpPr>
            <p:cNvPr id="49" name="矩形 93"/>
            <p:cNvSpPr>
              <a:spLocks noChangeArrowheads="1"/>
            </p:cNvSpPr>
            <p:nvPr/>
          </p:nvSpPr>
          <p:spPr bwMode="auto">
            <a:xfrm rot="5400000">
              <a:off x="1053276" y="4038310"/>
              <a:ext cx="541656" cy="142508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upright="1"/>
            <a:lstStyle/>
            <a:p>
              <a:pPr algn="di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政企数据</a:t>
              </a:r>
              <a:endParaRPr lang="en-US" altLang="zh-CN" sz="12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di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公报</a:t>
              </a:r>
              <a:r>
                <a:rPr lang="en-US" altLang="zh-CN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CN" altLang="en-US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普查</a:t>
              </a:r>
              <a:r>
                <a:rPr lang="en-US" altLang="zh-CN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CN" altLang="en-US" sz="12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规划</a:t>
              </a:r>
              <a:endParaRPr lang="zh-CN" altLang="zh-CN" sz="12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圆角矩形 95"/>
            <p:cNvSpPr/>
            <p:nvPr/>
          </p:nvSpPr>
          <p:spPr bwMode="white">
            <a:xfrm>
              <a:off x="611561" y="4444631"/>
              <a:ext cx="2013615" cy="541655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200" dirty="0">
                <a:solidFill>
                  <a:prstClr val="white"/>
                </a:solidFill>
                <a:latin typeface="黑体" panose="02010609060101010101" charset="-122"/>
              </a:endParaRPr>
            </a:p>
          </p:txBody>
        </p:sp>
      </p:grpSp>
      <p:sp>
        <p:nvSpPr>
          <p:cNvPr id="51" name="矩形 33"/>
          <p:cNvSpPr/>
          <p:nvPr/>
        </p:nvSpPr>
        <p:spPr>
          <a:xfrm>
            <a:off x="6393144" y="2218378"/>
            <a:ext cx="611287" cy="257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模拟降水</a:t>
            </a:r>
            <a:endParaRPr lang="en-US" altLang="zh-CN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2" name="Picture 7" descr="E:\蒸散发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72" y="3052504"/>
            <a:ext cx="1318138" cy="83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矩形 33"/>
          <p:cNvSpPr/>
          <p:nvPr/>
        </p:nvSpPr>
        <p:spPr>
          <a:xfrm>
            <a:off x="6594990" y="2522796"/>
            <a:ext cx="611287" cy="257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雷达降水</a:t>
            </a:r>
            <a:endParaRPr lang="en-US" altLang="zh-CN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矩形 33"/>
          <p:cNvSpPr/>
          <p:nvPr/>
        </p:nvSpPr>
        <p:spPr>
          <a:xfrm>
            <a:off x="6937343" y="2792774"/>
            <a:ext cx="611287" cy="257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蒸发估算</a:t>
            </a:r>
            <a:endParaRPr lang="en-US" altLang="zh-CN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矩形 33"/>
          <p:cNvSpPr/>
          <p:nvPr/>
        </p:nvSpPr>
        <p:spPr>
          <a:xfrm>
            <a:off x="7303963" y="3048637"/>
            <a:ext cx="611287" cy="257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卫星降水</a:t>
            </a:r>
            <a:endParaRPr lang="en-US" altLang="zh-CN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6" name="直接连接符 88"/>
          <p:cNvCxnSpPr/>
          <p:nvPr/>
        </p:nvCxnSpPr>
        <p:spPr>
          <a:xfrm flipV="1">
            <a:off x="1356500" y="5002866"/>
            <a:ext cx="0" cy="12347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下箭头 75"/>
          <p:cNvSpPr/>
          <p:nvPr/>
        </p:nvSpPr>
        <p:spPr bwMode="auto">
          <a:xfrm rot="16200000">
            <a:off x="2551922" y="3823633"/>
            <a:ext cx="275122" cy="2752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8" name="Picture 64"/>
          <p:cNvPicPr>
            <a:picLocks noChangeAspect="1"/>
          </p:cNvPicPr>
          <p:nvPr/>
        </p:nvPicPr>
        <p:blipFill>
          <a:blip r:embed="rId18">
            <a:clrChange>
              <a:clrFrom>
                <a:srgbClr val="F7F6F6"/>
              </a:clrFrom>
              <a:clrTo>
                <a:srgbClr val="F7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5745" y="5143517"/>
            <a:ext cx="576954" cy="57695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/>
        </p:nvSpPr>
        <p:spPr bwMode="auto">
          <a:xfrm>
            <a:off x="171558" y="1494692"/>
            <a:ext cx="8972442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数字图像处理与模式识别的研究和应用有着非常多的重合</a:t>
            </a:r>
            <a:endParaRPr lang="en-US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识别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recognition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是数字图像处理中最重要的问题之一</a:t>
            </a:r>
            <a:endParaRPr lang="en-US" altLang="zh-CN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模式识别中很大部分输入是图像</a:t>
            </a:r>
            <a:endParaRPr lang="en-US" altLang="zh-CN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模式识别包含很多视觉以外的问题</a:t>
            </a:r>
            <a:endParaRPr lang="en-US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音频、雷达、文本、 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  <a:endParaRPr lang="en-US" altLang="zh-CN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数字图像处理包括很多识别以外的问题</a:t>
            </a:r>
            <a:endParaRPr lang="en-US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如，超分辨率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super-resolution</a:t>
            </a:r>
            <a:b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 </a:t>
            </a:r>
            <a:b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Rectangle 2"/>
          <p:cNvSpPr>
            <a:spLocks noGrp="1" noRot="1" noChangeArrowheads="1"/>
          </p:cNvSpPr>
          <p:nvPr/>
        </p:nvSpPr>
        <p:spPr bwMode="auto">
          <a:xfrm>
            <a:off x="171559" y="465992"/>
            <a:ext cx="7970118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b="0" dirty="0">
                <a:solidFill>
                  <a:srgbClr val="0070C0"/>
                </a:solidFill>
                <a:effectLst/>
                <a:latin typeface="+mn-ea"/>
                <a:ea typeface="+mn-ea"/>
              </a:rPr>
              <a:t>图像处理相关学科简介：模式识别</a:t>
            </a:r>
            <a:endParaRPr lang="zh-CN" altLang="en-US" sz="3600" b="0" dirty="0">
              <a:solidFill>
                <a:srgbClr val="0070C0"/>
              </a:solidFill>
              <a:effectLst/>
              <a:latin typeface="+mn-ea"/>
              <a:ea typeface="+mn-ea"/>
            </a:endParaRPr>
          </a:p>
          <a:p>
            <a:pPr eaLnBrk="1" hangingPunct="1">
              <a:defRPr/>
            </a:pPr>
            <a:endParaRPr lang="zh-CN" altLang="en-US" sz="3600" b="0" dirty="0">
              <a:effectLst/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611626" y="582605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/>
              <a:t>提纲</a:t>
            </a:r>
            <a:endParaRPr lang="en-US" sz="3700" dirty="0"/>
          </a:p>
        </p:txBody>
      </p:sp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1463040" y="1394460"/>
            <a:ext cx="6359572" cy="26701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  <a:defRPr/>
            </a:pPr>
            <a:endParaRPr lang="zh-CN" altLang="en-US" sz="3400" b="1" dirty="0">
              <a:effectLst/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effectLst/>
                <a:latin typeface="黑体" panose="02010609060101010101" charset="-122"/>
                <a:ea typeface="黑体" panose="02010609060101010101" charset="-122"/>
              </a:rPr>
              <a:t>一、图像的概念</a:t>
            </a:r>
            <a:endParaRPr lang="zh-CN" altLang="en-US" sz="340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effectLst/>
                <a:latin typeface="黑体" panose="02010609060101010101" charset="-122"/>
                <a:ea typeface="黑体" panose="02010609060101010101" charset="-122"/>
              </a:rPr>
              <a:t>二、图像处理的概念</a:t>
            </a:r>
            <a:endParaRPr lang="en-US" altLang="zh-CN" sz="340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effectLst/>
                <a:latin typeface="黑体" panose="02010609060101010101" charset="-122"/>
                <a:ea typeface="黑体" panose="02010609060101010101" charset="-122"/>
              </a:rPr>
              <a:t>三、图像处理相关学科简介</a:t>
            </a:r>
            <a:endParaRPr lang="zh-CN" altLang="en-US" sz="340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400" dirty="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四、图像处理的研究内容</a:t>
            </a:r>
            <a:endParaRPr lang="zh-CN" altLang="en-US" sz="3400" dirty="0">
              <a:solidFill>
                <a:srgbClr val="FF0000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/>
          <p:nvPr/>
        </p:nvSpPr>
        <p:spPr>
          <a:xfrm>
            <a:off x="510026" y="390426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700" dirty="0"/>
              <a:t>图像处理的研究内容</a:t>
            </a:r>
            <a:endParaRPr lang="en-US" altLang="en-US" sz="3700" dirty="0"/>
          </a:p>
        </p:txBody>
      </p:sp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1239715" y="1457226"/>
            <a:ext cx="5310554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endParaRPr lang="zh-CN" altLang="en-US" sz="3400" dirty="0">
              <a:effectLst/>
              <a:ea typeface="黑体" panose="02010609060101010101" charset="-122"/>
            </a:endParaRPr>
          </a:p>
          <a:p>
            <a:pPr eaLnBrk="1" hangingPunct="1">
              <a:defRPr/>
            </a:pPr>
            <a:r>
              <a:rPr lang="zh-CN" altLang="en-US" sz="3400" dirty="0">
                <a:effectLst/>
                <a:ea typeface="黑体" panose="02010609060101010101" charset="-122"/>
              </a:rPr>
              <a:t>图像的数字化</a:t>
            </a:r>
            <a:endParaRPr lang="zh-CN" altLang="en-US" sz="3400" dirty="0">
              <a:effectLst/>
              <a:ea typeface="黑体" panose="02010609060101010101" charset="-122"/>
            </a:endParaRPr>
          </a:p>
          <a:p>
            <a:pPr eaLnBrk="1" hangingPunct="1">
              <a:defRPr/>
            </a:pPr>
            <a:r>
              <a:rPr lang="zh-CN" altLang="en-US" sz="3400" dirty="0">
                <a:effectLst/>
                <a:ea typeface="黑体" panose="02010609060101010101" charset="-122"/>
              </a:rPr>
              <a:t>图像增强与清晰化</a:t>
            </a:r>
            <a:endParaRPr lang="zh-CN" altLang="en-US" sz="3400" dirty="0">
              <a:effectLst/>
              <a:ea typeface="黑体" panose="02010609060101010101" charset="-122"/>
            </a:endParaRPr>
          </a:p>
          <a:p>
            <a:pPr eaLnBrk="1" hangingPunct="1">
              <a:defRPr/>
            </a:pPr>
            <a:r>
              <a:rPr lang="zh-CN" altLang="en-US" sz="3400" dirty="0">
                <a:effectLst/>
                <a:ea typeface="黑体" panose="02010609060101010101" charset="-122"/>
              </a:rPr>
              <a:t>图像的几何畸变校正</a:t>
            </a:r>
            <a:endParaRPr lang="zh-CN" altLang="en-US" sz="3400" dirty="0">
              <a:effectLst/>
              <a:ea typeface="黑体" panose="02010609060101010101" charset="-122"/>
            </a:endParaRPr>
          </a:p>
          <a:p>
            <a:pPr eaLnBrk="1" hangingPunct="1">
              <a:defRPr/>
            </a:pPr>
            <a:r>
              <a:rPr lang="zh-CN" altLang="en-US" sz="3400" dirty="0">
                <a:effectLst/>
                <a:ea typeface="黑体" panose="02010609060101010101" charset="-122"/>
              </a:rPr>
              <a:t>图像的融合</a:t>
            </a:r>
            <a:endParaRPr lang="zh-CN" altLang="en-US" sz="3400" dirty="0">
              <a:effectLst/>
              <a:ea typeface="黑体" panose="02010609060101010101" charset="-122"/>
            </a:endParaRPr>
          </a:p>
          <a:p>
            <a:pPr eaLnBrk="1" hangingPunct="1">
              <a:defRPr/>
            </a:pPr>
            <a:r>
              <a:rPr lang="zh-CN" altLang="en-US" sz="3400" dirty="0">
                <a:effectLst/>
                <a:ea typeface="黑体" panose="02010609060101010101" charset="-122"/>
              </a:rPr>
              <a:t>图像的检索</a:t>
            </a:r>
            <a:endParaRPr lang="zh-CN" altLang="en-US" sz="3400" dirty="0">
              <a:effectLst/>
              <a:ea typeface="黑体" panose="02010609060101010101" charset="-122"/>
            </a:endParaRPr>
          </a:p>
          <a:p>
            <a:pPr eaLnBrk="1" hangingPunct="1">
              <a:defRPr/>
            </a:pPr>
            <a:r>
              <a:rPr lang="en-US" altLang="zh-CN" sz="3400" dirty="0">
                <a:effectLst/>
                <a:ea typeface="黑体" panose="02010609060101010101" charset="-122"/>
              </a:rPr>
              <a:t>……</a:t>
            </a:r>
            <a:endParaRPr lang="zh-CN" altLang="en-US" sz="3400" dirty="0">
              <a:effectLst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85800" y="646907"/>
            <a:ext cx="7772400" cy="608012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3800" dirty="0">
              <a:latin typeface="+mn-ea"/>
              <a:ea typeface="+mn-ea"/>
            </a:endParaRPr>
          </a:p>
        </p:txBody>
      </p:sp>
      <p:sp>
        <p:nvSpPr>
          <p:cNvPr id="5" name="Text Placeholder 4"/>
          <p:cNvSpPr txBox="1"/>
          <p:nvPr/>
        </p:nvSpPr>
        <p:spPr>
          <a:xfrm>
            <a:off x="23126" y="221750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dirty="0">
                <a:solidFill>
                  <a:srgbClr val="0070C0"/>
                </a:solidFill>
                <a:latin typeface="黑体" panose="02010609060101010101" charset="-122"/>
              </a:rPr>
              <a:t>图像处理的研究内容</a:t>
            </a:r>
            <a:r>
              <a:rPr lang="en-US" altLang="zh-CN" sz="4000" dirty="0">
                <a:solidFill>
                  <a:srgbClr val="0070C0"/>
                </a:solidFill>
                <a:latin typeface="黑体" panose="02010609060101010101" charset="-122"/>
              </a:rPr>
              <a:t>:</a:t>
            </a:r>
            <a:r>
              <a:rPr lang="zh-CN" altLang="en-US" sz="4000" dirty="0">
                <a:solidFill>
                  <a:srgbClr val="0070C0"/>
                </a:solidFill>
                <a:latin typeface="黑体" panose="02010609060101010101" charset="-122"/>
              </a:rPr>
              <a:t>航空航天</a:t>
            </a:r>
            <a:endParaRPr lang="zh-CN" altLang="en-US" sz="4000" dirty="0">
              <a:solidFill>
                <a:srgbClr val="0070C0"/>
              </a:solidFill>
              <a:latin typeface="黑体" panose="02010609060101010101" charset="-122"/>
            </a:endParaRPr>
          </a:p>
          <a:p>
            <a:endParaRPr lang="en-US" sz="37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81236" y="1254919"/>
            <a:ext cx="7876964" cy="509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358932" y="211015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dirty="0"/>
              <a:t>成绩评定方式（智能）</a:t>
            </a:r>
            <a:endParaRPr lang="en-US" sz="4400" dirty="0"/>
          </a:p>
        </p:txBody>
      </p:sp>
      <p:sp>
        <p:nvSpPr>
          <p:cNvPr id="4" name="矩形 3"/>
          <p:cNvSpPr/>
          <p:nvPr/>
        </p:nvSpPr>
        <p:spPr>
          <a:xfrm>
            <a:off x="585138" y="1068998"/>
            <a:ext cx="7974624" cy="5507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C00000"/>
                </a:solidFill>
              </a:rPr>
              <a:t>评定方式：</a:t>
            </a:r>
            <a:endParaRPr lang="en-US" altLang="zh-CN" sz="3200" dirty="0">
              <a:solidFill>
                <a:srgbClr val="C00000"/>
              </a:solidFill>
            </a:endParaRPr>
          </a:p>
          <a:p>
            <a:r>
              <a:rPr lang="zh-CN" altLang="en-US" sz="3200" dirty="0"/>
              <a:t>平时作业</a:t>
            </a:r>
            <a:r>
              <a:rPr lang="en-US" altLang="zh-CN" sz="3200" dirty="0"/>
              <a:t>1(</a:t>
            </a:r>
            <a:r>
              <a:rPr lang="zh-CN" altLang="en-US" sz="3200" dirty="0"/>
              <a:t>论文撰写</a:t>
            </a:r>
            <a:r>
              <a:rPr lang="en-US" altLang="zh-CN" sz="3200" dirty="0"/>
              <a:t>):15%</a:t>
            </a:r>
            <a:endParaRPr lang="en-US" altLang="zh-CN" sz="3200" dirty="0"/>
          </a:p>
          <a:p>
            <a:r>
              <a:rPr lang="zh-CN" altLang="en-US" sz="3200" dirty="0"/>
              <a:t>平时作业</a:t>
            </a:r>
            <a:r>
              <a:rPr lang="en-US" altLang="zh-CN" sz="3200" dirty="0"/>
              <a:t>2(Matlab</a:t>
            </a:r>
            <a:r>
              <a:rPr lang="zh-CN" altLang="en-US" sz="3200" dirty="0"/>
              <a:t>实验</a:t>
            </a:r>
            <a:r>
              <a:rPr lang="en-US" altLang="zh-CN" sz="3200" dirty="0"/>
              <a:t>):15%</a:t>
            </a:r>
            <a:endParaRPr lang="en-US" altLang="zh-CN" sz="3200" dirty="0"/>
          </a:p>
          <a:p>
            <a:r>
              <a:rPr lang="zh-CN" altLang="en-US" sz="3200" dirty="0"/>
              <a:t>点名</a:t>
            </a:r>
            <a:r>
              <a:rPr lang="en-US" altLang="zh-CN" sz="3200" dirty="0"/>
              <a:t>:10%</a:t>
            </a:r>
            <a:endParaRPr lang="en-US" altLang="zh-CN" sz="3200" dirty="0"/>
          </a:p>
          <a:p>
            <a:r>
              <a:rPr lang="zh-CN" altLang="en-US" sz="3200" dirty="0"/>
              <a:t>期末考试：</a:t>
            </a:r>
            <a:r>
              <a:rPr lang="en-US" altLang="zh-CN" sz="3200" dirty="0"/>
              <a:t>60%</a:t>
            </a:r>
            <a:r>
              <a:rPr lang="zh-CN" altLang="en-US" sz="3200" dirty="0"/>
              <a:t>；</a:t>
            </a:r>
            <a:endParaRPr lang="en-US" altLang="zh-CN" sz="3200" dirty="0"/>
          </a:p>
          <a:p>
            <a:endParaRPr lang="en-US" altLang="zh-CN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C00000"/>
                </a:solidFill>
              </a:rPr>
              <a:t>平时作业：</a:t>
            </a:r>
            <a:r>
              <a:rPr lang="zh-CN" altLang="en-US" sz="3200" dirty="0"/>
              <a:t>两次；</a:t>
            </a:r>
            <a:endParaRPr lang="en-US" altLang="zh-CN" sz="3200" dirty="0"/>
          </a:p>
          <a:p>
            <a:endParaRPr lang="en-US" altLang="zh-CN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C00000"/>
                </a:solidFill>
              </a:rPr>
              <a:t>点名方式：</a:t>
            </a:r>
            <a:r>
              <a:rPr lang="zh-CN" altLang="en-US" sz="3200" dirty="0"/>
              <a:t>抽点；</a:t>
            </a:r>
            <a:endParaRPr lang="en-US" altLang="zh-CN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C00000"/>
                </a:solidFill>
              </a:rPr>
              <a:t>期末考试方式</a:t>
            </a:r>
            <a:r>
              <a:rPr lang="zh-CN" altLang="en-US" sz="3200" dirty="0"/>
              <a:t>：可带一张纸的开卷考试；</a:t>
            </a:r>
            <a:endParaRPr lang="zh-CN" altLang="en-US" sz="32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85800" y="646907"/>
            <a:ext cx="7772400" cy="608012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3800" dirty="0">
              <a:latin typeface="+mn-ea"/>
              <a:ea typeface="+mn-ea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78924" y="1288550"/>
            <a:ext cx="8745268" cy="22923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车流量检测实际上是利用监视用的电子警察，获得当前时候，通过某个监视路段的车辆情况。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a1.avi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362810" y="3012944"/>
            <a:ext cx="4565528" cy="32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 txBox="1"/>
          <p:nvPr/>
        </p:nvSpPr>
        <p:spPr>
          <a:xfrm>
            <a:off x="23126" y="221750"/>
            <a:ext cx="8633974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dirty="0">
                <a:latin typeface="黑体" panose="02010609060101010101" charset="-122"/>
              </a:rPr>
              <a:t>图像处理的研究内容</a:t>
            </a:r>
            <a:r>
              <a:rPr lang="en-US" altLang="zh-CN" sz="4000" dirty="0">
                <a:latin typeface="黑体" panose="02010609060101010101" charset="-122"/>
              </a:rPr>
              <a:t>:</a:t>
            </a:r>
            <a:r>
              <a:rPr lang="zh-CN" altLang="en-US" sz="4000" dirty="0">
                <a:latin typeface="黑体" panose="02010609060101010101" charset="-122"/>
              </a:rPr>
              <a:t>视频监视车流检测</a:t>
            </a:r>
            <a:endParaRPr lang="zh-CN" altLang="en-US" sz="4000" dirty="0">
              <a:latin typeface="黑体" panose="02010609060101010101" charset="-122"/>
            </a:endParaRPr>
          </a:p>
          <a:p>
            <a:endParaRPr lang="en-US" sz="37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196056" y="0"/>
            <a:ext cx="8151812" cy="1090612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3400" cap="all" spc="120" dirty="0">
                <a:solidFill>
                  <a:schemeClr val="tx2"/>
                </a:solidFill>
                <a:latin typeface="黑体" panose="02010609060101010101" charset="-122"/>
                <a:ea typeface="+mn-ea"/>
              </a:rPr>
              <a:t>视频监视</a:t>
            </a:r>
            <a:r>
              <a:rPr lang="en-US" altLang="zh-CN" sz="3400" cap="all" spc="120" dirty="0">
                <a:solidFill>
                  <a:schemeClr val="tx2"/>
                </a:solidFill>
                <a:latin typeface="黑体" panose="02010609060101010101" charset="-122"/>
                <a:ea typeface="+mn-ea"/>
              </a:rPr>
              <a:t>:</a:t>
            </a:r>
            <a:r>
              <a:rPr lang="zh-CN" altLang="en-US" sz="3400" cap="all" spc="120" dirty="0">
                <a:solidFill>
                  <a:schemeClr val="tx2"/>
                </a:solidFill>
                <a:latin typeface="黑体" panose="02010609060101010101" charset="-122"/>
                <a:ea typeface="+mn-ea"/>
              </a:rPr>
              <a:t>车流检测中的背景提取</a:t>
            </a:r>
            <a:endParaRPr lang="zh-CN" altLang="en-US" sz="3400" cap="all" spc="120" dirty="0">
              <a:solidFill>
                <a:schemeClr val="tx2"/>
              </a:solidFill>
              <a:latin typeface="黑体" panose="02010609060101010101" charset="-122"/>
              <a:ea typeface="+mn-ea"/>
            </a:endParaRPr>
          </a:p>
        </p:txBody>
      </p:sp>
      <p:pic>
        <p:nvPicPr>
          <p:cNvPr id="3" name="a1.avi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88144" y="2050256"/>
            <a:ext cx="3221037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671094" y="2790031"/>
            <a:ext cx="3409950" cy="8985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采用</a:t>
            </a:r>
            <a:r>
              <a:rPr lang="zh-CN" altLang="en-US" sz="24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最大出现频度法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进行提取背景。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Picture 7" descr="Image0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8456" y="3994943"/>
            <a:ext cx="30956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772694" y="3994943"/>
            <a:ext cx="1368425" cy="288925"/>
          </a:xfrm>
          <a:prstGeom prst="rightArrow">
            <a:avLst>
              <a:gd name="adj1" fmla="val 50000"/>
              <a:gd name="adj2" fmla="val 11840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age0001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73417" y="1230949"/>
            <a:ext cx="2903538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-604777" y="-81755"/>
            <a:ext cx="8281988" cy="1079500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3400" cap="all" spc="120" dirty="0">
                <a:solidFill>
                  <a:schemeClr val="tx2"/>
                </a:solidFill>
                <a:latin typeface="黑体" panose="02010609060101010101" charset="-122"/>
                <a:ea typeface="+mn-ea"/>
              </a:rPr>
              <a:t>视频监视</a:t>
            </a:r>
            <a:r>
              <a:rPr lang="en-US" altLang="zh-CN" sz="3400" cap="all" spc="120" dirty="0">
                <a:solidFill>
                  <a:schemeClr val="tx2"/>
                </a:solidFill>
                <a:latin typeface="黑体" panose="02010609060101010101" charset="-122"/>
                <a:ea typeface="+mn-ea"/>
              </a:rPr>
              <a:t>:</a:t>
            </a:r>
            <a:r>
              <a:rPr lang="zh-CN" altLang="en-US" sz="3400" cap="all" spc="120" dirty="0">
                <a:solidFill>
                  <a:schemeClr val="tx2"/>
                </a:solidFill>
                <a:latin typeface="黑体" panose="02010609060101010101" charset="-122"/>
                <a:ea typeface="+mn-ea"/>
              </a:rPr>
              <a:t>车流检测中的目标识别</a:t>
            </a:r>
            <a:endParaRPr lang="zh-CN" altLang="en-US" sz="3400" cap="all" spc="120" dirty="0">
              <a:solidFill>
                <a:schemeClr val="tx2"/>
              </a:solidFill>
              <a:latin typeface="黑体" panose="02010609060101010101" charset="-122"/>
              <a:ea typeface="+mn-ea"/>
            </a:endParaRPr>
          </a:p>
        </p:txBody>
      </p:sp>
      <p:pic>
        <p:nvPicPr>
          <p:cNvPr id="14" name="Picture 8" descr="二值图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1956" y="2829807"/>
            <a:ext cx="2520950" cy="190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417" y="3947406"/>
            <a:ext cx="2903538" cy="219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988159" y="341138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当前帧图像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9206" y="614133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所提取背景图像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8" name="右大括号 17"/>
          <p:cNvSpPr/>
          <p:nvPr/>
        </p:nvSpPr>
        <p:spPr>
          <a:xfrm>
            <a:off x="3176955" y="2325300"/>
            <a:ext cx="502920" cy="29108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679875" y="3411387"/>
            <a:ext cx="1958340" cy="8678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3679875" y="3578074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图像间的减法运算</a:t>
            </a:r>
            <a:r>
              <a:rPr lang="zh-CN" altLang="en-US" dirty="0"/>
              <a:t>与</a:t>
            </a:r>
            <a:r>
              <a:rPr lang="zh-CN" altLang="en-US" dirty="0">
                <a:solidFill>
                  <a:srgbClr val="0070C0"/>
                </a:solidFill>
              </a:rPr>
              <a:t>图像二值化运算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5737275" y="3780720"/>
            <a:ext cx="419685" cy="1666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age00006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78409" y="4333013"/>
            <a:ext cx="3242629" cy="242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328549" y="61435"/>
            <a:ext cx="8001000" cy="624365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3400" cap="all" spc="120" dirty="0">
                <a:solidFill>
                  <a:schemeClr val="tx2"/>
                </a:solidFill>
                <a:latin typeface="黑体" panose="02010609060101010101" charset="-122"/>
                <a:ea typeface="+mn-ea"/>
              </a:rPr>
              <a:t>视频监视：车流检测中的车辆标识</a:t>
            </a:r>
            <a:endParaRPr lang="zh-CN" altLang="en-US" sz="3400" cap="all" spc="120" dirty="0">
              <a:solidFill>
                <a:schemeClr val="tx2"/>
              </a:solidFill>
              <a:latin typeface="黑体" panose="02010609060101010101" charset="-122"/>
              <a:ea typeface="+mn-ea"/>
            </a:endParaRPr>
          </a:p>
        </p:txBody>
      </p:sp>
      <p:pic>
        <p:nvPicPr>
          <p:cNvPr id="8" name="Picture 8" descr="二值图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608" y="830421"/>
            <a:ext cx="3124171" cy="235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Image00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8410" y="830421"/>
            <a:ext cx="3242629" cy="244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右箭头 9"/>
          <p:cNvSpPr/>
          <p:nvPr/>
        </p:nvSpPr>
        <p:spPr>
          <a:xfrm>
            <a:off x="3962400" y="1470660"/>
            <a:ext cx="662940" cy="594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596640" y="2182368"/>
            <a:ext cx="135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二值图像的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>
                <a:solidFill>
                  <a:srgbClr val="0070C0"/>
                </a:solidFill>
              </a:rPr>
              <a:t>形态学操作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6309360" y="3505200"/>
            <a:ext cx="782320" cy="629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091680" y="3505200"/>
            <a:ext cx="192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根据面积去除噪声</a:t>
            </a:r>
            <a:r>
              <a:rPr lang="zh-CN" altLang="en-US" dirty="0"/>
              <a:t>和</a:t>
            </a:r>
            <a:r>
              <a:rPr lang="zh-CN" altLang="en-US" dirty="0">
                <a:solidFill>
                  <a:srgbClr val="0070C0"/>
                </a:solidFill>
              </a:rPr>
              <a:t>贴标签算法</a:t>
            </a:r>
            <a:endParaRPr lang="en-US" altLang="zh-CN" dirty="0">
              <a:solidFill>
                <a:srgbClr val="0070C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49608" y="3962400"/>
            <a:ext cx="4368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上述流程中可以在本门课中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学到的算法：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图像间的减法运算</a:t>
            </a:r>
            <a:endParaRPr lang="en-US" altLang="zh-CN" sz="2400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图像二值化算法</a:t>
            </a:r>
            <a:endParaRPr lang="en-US" altLang="zh-CN" sz="2400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二值图像的形态学操作</a:t>
            </a:r>
            <a:endParaRPr lang="en-US" altLang="zh-CN" sz="2400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贴标签算法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5594" y="620713"/>
            <a:ext cx="7772400" cy="1223962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br>
              <a:rPr lang="zh-CN" altLang="en-US" sz="4500" dirty="0">
                <a:latin typeface="黑体" panose="02010609060101010101" charset="-122"/>
                <a:ea typeface="黑体" panose="02010609060101010101" charset="-122"/>
              </a:rPr>
            </a:br>
            <a:endParaRPr lang="zh-CN" altLang="en-US" sz="4200" dirty="0">
              <a:ea typeface="黑体" panose="02010609060101010101" charset="-122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3194" y="1844675"/>
            <a:ext cx="8382000" cy="395128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大雾照片不清晰的主要原因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景物到镜头之间有许多悬浮的细小水珠颗粒，形成了一个半透明的膜；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画面因这个覆盖的半透明膜而对比度降低，使得景物细节退化。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3194" y="450016"/>
            <a:ext cx="718914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400" cap="all" spc="120" dirty="0">
                <a:solidFill>
                  <a:schemeClr val="tx2"/>
                </a:solidFill>
                <a:latin typeface="黑体" panose="02010609060101010101" charset="-122"/>
              </a:rPr>
              <a:t>图像处理的研究内容</a:t>
            </a:r>
            <a:r>
              <a:rPr lang="en-US" altLang="zh-CN" sz="3400" cap="all" spc="120" dirty="0">
                <a:solidFill>
                  <a:schemeClr val="tx2"/>
                </a:solidFill>
                <a:latin typeface="黑体" panose="02010609060101010101" charset="-122"/>
              </a:rPr>
              <a:t>:</a:t>
            </a:r>
            <a:r>
              <a:rPr lang="zh-CN" altLang="en-US" sz="3400" cap="all" spc="120" dirty="0">
                <a:solidFill>
                  <a:schemeClr val="tx2"/>
                </a:solidFill>
                <a:latin typeface="黑体" panose="02010609060101010101" charset="-122"/>
              </a:rPr>
              <a:t>大雾的清晰化</a:t>
            </a:r>
            <a:endParaRPr lang="zh-CN" altLang="en-US" sz="3400" cap="all" spc="120" dirty="0">
              <a:solidFill>
                <a:schemeClr val="tx2"/>
              </a:solidFill>
              <a:latin typeface="黑体" panose="02010609060101010101" charset="-12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753427" y="205741"/>
            <a:ext cx="7772400" cy="608012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3400" cap="all" spc="120" dirty="0">
                <a:solidFill>
                  <a:schemeClr val="tx2"/>
                </a:solidFill>
                <a:latin typeface="黑体" panose="02010609060101010101" charset="-122"/>
                <a:ea typeface="+mn-ea"/>
              </a:rPr>
              <a:t>大雾的清晰化：大雾建模方法</a:t>
            </a:r>
            <a:endParaRPr lang="zh-CN" altLang="en-US" sz="3400" cap="all" spc="120" dirty="0">
              <a:solidFill>
                <a:schemeClr val="tx2"/>
              </a:solidFill>
              <a:latin typeface="黑体" panose="02010609060101010101" charset="-122"/>
              <a:ea typeface="+mn-ea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98424" y="1451770"/>
            <a:ext cx="8855076" cy="12874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通过对大雾</a:t>
            </a:r>
            <a:r>
              <a:rPr lang="zh-CN" altLang="en-US" sz="2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建模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与</a:t>
            </a:r>
            <a:r>
              <a:rPr lang="zh-CN" altLang="en-US" sz="2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补偿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去除大雾悬浮水珠膜的影响。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Picture 6" descr="8-50-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6413" y="2739232"/>
            <a:ext cx="38544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8-50-1-9-4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0100" y="2739232"/>
            <a:ext cx="38115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90500" y="5677694"/>
            <a:ext cx="8763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altLang="zh-CN" sz="2400" dirty="0">
                <a:latin typeface="黑体" panose="02010609060101010101" charset="-122"/>
                <a:ea typeface="黑体" panose="02010609060101010101" charset="-122"/>
              </a:rPr>
              <a:t>           </a:t>
            </a:r>
            <a:r>
              <a:rPr kumimoji="1" lang="zh-CN" altLang="en-US" sz="2400" dirty="0">
                <a:latin typeface="黑体" panose="02010609060101010101" charset="-122"/>
                <a:ea typeface="黑体" panose="02010609060101010101" charset="-122"/>
              </a:rPr>
              <a:t>原图                   清晰化处理结果</a:t>
            </a:r>
            <a:endParaRPr kumimoji="1"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37516" y="1561307"/>
            <a:ext cx="7481888" cy="12874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增强画面对比度，提高能见度。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Group 6"/>
          <p:cNvGrpSpPr/>
          <p:nvPr/>
        </p:nvGrpSpPr>
        <p:grpSpPr bwMode="auto">
          <a:xfrm>
            <a:off x="600869" y="2625249"/>
            <a:ext cx="7777163" cy="3248025"/>
            <a:chOff x="476" y="1797"/>
            <a:chExt cx="4899" cy="2046"/>
          </a:xfrm>
        </p:grpSpPr>
        <p:pic>
          <p:nvPicPr>
            <p:cNvPr id="5" name="Picture 7" descr="08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476" y="1797"/>
              <a:ext cx="2400" cy="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8" descr="08h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71" y="1797"/>
              <a:ext cx="2400" cy="18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76" y="3612"/>
              <a:ext cx="4899" cy="231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>
                  <a:latin typeface="黑体" panose="02010609060101010101" charset="-122"/>
                  <a:ea typeface="黑体" panose="02010609060101010101" charset="-122"/>
                </a:rPr>
                <a:t>           </a:t>
              </a:r>
              <a:r>
                <a:rPr lang="zh-CN" altLang="en-US">
                  <a:latin typeface="黑体" panose="02010609060101010101" charset="-122"/>
                  <a:ea typeface="黑体" panose="02010609060101010101" charset="-122"/>
                </a:rPr>
                <a:t>原图                       局部块重叠的直方图均衡化</a:t>
              </a:r>
              <a:endParaRPr lang="zh-CN" altLang="en-US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326707" y="509747"/>
            <a:ext cx="7772400" cy="608012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3400" cap="all" spc="120" dirty="0">
                <a:solidFill>
                  <a:schemeClr val="tx2"/>
                </a:solidFill>
                <a:latin typeface="黑体" panose="02010609060101010101" charset="-122"/>
                <a:ea typeface="+mn-ea"/>
              </a:rPr>
              <a:t>大雾的清晰化：增强对比度方法</a:t>
            </a:r>
            <a:endParaRPr lang="zh-CN" altLang="en-US" sz="3400" cap="all" spc="120" dirty="0">
              <a:solidFill>
                <a:schemeClr val="tx2"/>
              </a:solidFill>
              <a:latin typeface="黑体" panose="02010609060101010101" charset="-122"/>
              <a:ea typeface="+mn-e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158115" y="1049258"/>
            <a:ext cx="5181600" cy="583723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36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变景深图像的拼接：</a:t>
            </a:r>
            <a:endParaRPr lang="zh-CN" altLang="en-US" sz="36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Picture 5" descr="00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82925" y="1822846"/>
            <a:ext cx="2879725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4725" y="1822846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25" y="1822846"/>
            <a:ext cx="2879725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eho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" y="4287043"/>
            <a:ext cx="8823325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285274" y="157638"/>
            <a:ext cx="673774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400" cap="all" spc="120" dirty="0">
                <a:solidFill>
                  <a:schemeClr val="tx2"/>
                </a:solidFill>
                <a:latin typeface="黑体" panose="02010609060101010101" charset="-122"/>
              </a:rPr>
              <a:t>图像处理的研究内容</a:t>
            </a:r>
            <a:r>
              <a:rPr lang="en-US" altLang="zh-CN" sz="3400" cap="all" spc="120" dirty="0">
                <a:solidFill>
                  <a:schemeClr val="tx2"/>
                </a:solidFill>
                <a:latin typeface="黑体" panose="02010609060101010101" charset="-122"/>
              </a:rPr>
              <a:t>:</a:t>
            </a:r>
            <a:r>
              <a:rPr lang="zh-CN" altLang="en-US" sz="3400" cap="all" spc="120" dirty="0">
                <a:solidFill>
                  <a:schemeClr val="tx2"/>
                </a:solidFill>
                <a:latin typeface="黑体" panose="02010609060101010101" charset="-122"/>
              </a:rPr>
              <a:t>图像的融合</a:t>
            </a:r>
            <a:endParaRPr lang="zh-CN" altLang="en-US" sz="3400" cap="all" spc="120" dirty="0">
              <a:solidFill>
                <a:schemeClr val="tx2"/>
              </a:solidFill>
              <a:latin typeface="黑体" panose="02010609060101010101" charset="-12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243365"/>
            <a:ext cx="8686800" cy="681195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3400" cap="all" spc="120" dirty="0">
                <a:solidFill>
                  <a:schemeClr val="tx2"/>
                </a:solidFill>
                <a:latin typeface="黑体" panose="02010609060101010101" charset="-122"/>
                <a:ea typeface="+mn-ea"/>
              </a:rPr>
              <a:t>图像处理的研究内容</a:t>
            </a:r>
            <a:r>
              <a:rPr lang="en-US" altLang="zh-CN" sz="3400" cap="all" spc="120" dirty="0">
                <a:solidFill>
                  <a:schemeClr val="tx2"/>
                </a:solidFill>
                <a:latin typeface="黑体" panose="02010609060101010101" charset="-122"/>
                <a:ea typeface="+mn-ea"/>
              </a:rPr>
              <a:t>:</a:t>
            </a:r>
            <a:r>
              <a:rPr lang="zh-CN" altLang="en-US" sz="3400" cap="all" spc="120" dirty="0">
                <a:solidFill>
                  <a:schemeClr val="tx2"/>
                </a:solidFill>
                <a:latin typeface="黑体" panose="02010609060101010101" charset="-122"/>
                <a:ea typeface="+mn-ea"/>
              </a:rPr>
              <a:t>图像的几何畸变校正</a:t>
            </a:r>
            <a:endParaRPr lang="zh-CN" altLang="en-US" sz="3400" cap="all" spc="120" dirty="0">
              <a:solidFill>
                <a:schemeClr val="tx2"/>
              </a:solidFill>
              <a:latin typeface="黑体" panose="02010609060101010101" charset="-122"/>
              <a:ea typeface="+mn-ea"/>
            </a:endParaRPr>
          </a:p>
        </p:txBody>
      </p:sp>
      <p:pic>
        <p:nvPicPr>
          <p:cNvPr id="3" name="Picture 5" descr="DSCN0003_bararea"/>
          <p:cNvPicPr>
            <a:picLocks noChangeAspect="1" noChangeArrowheads="1"/>
          </p:cNvPicPr>
          <p:nvPr/>
        </p:nvPicPr>
        <p:blipFill>
          <a:blip r:embed="rId1">
            <a:lum bright="12000"/>
          </a:blip>
          <a:srcRect/>
          <a:stretch>
            <a:fillRect/>
          </a:stretch>
        </p:blipFill>
        <p:spPr bwMode="auto">
          <a:xfrm>
            <a:off x="304800" y="2044223"/>
            <a:ext cx="4138613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rectify"/>
          <p:cNvPicPr>
            <a:picLocks noChangeAspect="1" noChangeArrowheads="1"/>
          </p:cNvPicPr>
          <p:nvPr/>
        </p:nvPicPr>
        <p:blipFill>
          <a:blip r:embed="rId2">
            <a:lum bright="18000" contrast="12000"/>
          </a:blip>
          <a:srcRect/>
          <a:stretch>
            <a:fillRect/>
          </a:stretch>
        </p:blipFill>
        <p:spPr bwMode="auto">
          <a:xfrm>
            <a:off x="4648200" y="2044223"/>
            <a:ext cx="38862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972274" y="243365"/>
            <a:ext cx="8686800" cy="681195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3400" cap="all" spc="120" dirty="0">
                <a:solidFill>
                  <a:srgbClr val="0070C0"/>
                </a:solidFill>
                <a:latin typeface="黑体" panose="02010609060101010101" charset="-122"/>
                <a:ea typeface="+mn-ea"/>
              </a:rPr>
              <a:t>选择本课程，你需要做的？</a:t>
            </a:r>
            <a:endParaRPr lang="zh-CN" altLang="en-US" sz="3400" cap="all" spc="120" dirty="0">
              <a:solidFill>
                <a:srgbClr val="0070C0"/>
              </a:solidFill>
              <a:latin typeface="黑体" panose="02010609060101010101" charset="-122"/>
              <a:ea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6688" y="1296365"/>
            <a:ext cx="7847636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需要投入一些时间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仅课堂听一下不能过关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有充分的兴趣，尤其适合于对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研究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感兴趣的同学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不一定毕业以后要做研究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你觉得解决一个数字图像处理问题有意思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想想我们的例子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你觉得数字图像处理本身挺有意思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或者其他让你觉得有趣的东西 </a:t>
            </a:r>
            <a:b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433373" y="200200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dirty="0"/>
              <a:t>推荐教材</a:t>
            </a:r>
            <a:endParaRPr lang="en-US" sz="4400" dirty="0"/>
          </a:p>
        </p:txBody>
      </p:sp>
      <p:sp>
        <p:nvSpPr>
          <p:cNvPr id="4" name="矩形 3"/>
          <p:cNvSpPr/>
          <p:nvPr/>
        </p:nvSpPr>
        <p:spPr>
          <a:xfrm>
            <a:off x="530381" y="1183015"/>
            <a:ext cx="7974624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Rafael C. Gonzalez, Richard E. Woods</a:t>
            </a: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著，阮秋琦、阮宇智等译，数字图像处理（第三版），电子工业出版社，</a:t>
            </a:r>
            <a:r>
              <a:rPr lang="en-US" altLang="zh-CN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2003</a:t>
            </a: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；</a:t>
            </a:r>
            <a:b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</a:b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Richard </a:t>
            </a:r>
            <a:r>
              <a:rPr lang="en-US" altLang="zh-CN" sz="2000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Szeliski</a:t>
            </a:r>
            <a:r>
              <a:rPr lang="en-US" altLang="zh-CN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 </a:t>
            </a: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著，艾海舟 </a:t>
            </a:r>
            <a:r>
              <a:rPr lang="en-US" altLang="zh-CN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 </a:t>
            </a: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兴军亮译，计算机视觉，清华大学出版社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吴建鑫，模式识别，机械工业出版社。</a:t>
            </a:r>
            <a:endParaRPr lang="zh-CN" altLang="en-US" sz="20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3222" y="3871552"/>
            <a:ext cx="1974850" cy="239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69565" y="3879215"/>
            <a:ext cx="1588770" cy="23799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019925" y="3885565"/>
            <a:ext cx="1804670" cy="238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910455" y="3879850"/>
            <a:ext cx="1743075" cy="2379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 txBox="1"/>
          <p:nvPr/>
        </p:nvSpPr>
        <p:spPr>
          <a:xfrm>
            <a:off x="892206" y="1012794"/>
            <a:ext cx="7772400" cy="4321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  <a:p>
            <a:r>
              <a:rPr lang="en-US" altLang="zh-CN" sz="2400" dirty="0"/>
              <a:t>Any Questions?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433373" y="200200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5900" y="1183015"/>
            <a:ext cx="8664420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本课程中用到的编程，很多在</a:t>
            </a:r>
            <a:r>
              <a:rPr lang="en-US" altLang="zh-CN" sz="2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Matlab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环境中最方便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hlinkClick r:id="rId1"/>
              </a:rPr>
              <a:t>http://cn.mathworks.com/help/matlab/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Matlab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简明教程：请自行搜索</a:t>
            </a:r>
            <a:r>
              <a:rPr lang="en-US" altLang="zh-CN" sz="2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Matlab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tutorial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对从事计算机研究几乎是必备的技能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如果没有</a:t>
            </a:r>
            <a:r>
              <a:rPr lang="en-US" altLang="zh-CN" sz="2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Matlab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环境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有很多免费软件，实现</a:t>
            </a:r>
            <a:r>
              <a:rPr lang="en-US" altLang="zh-CN" sz="2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Matlab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的功能足够使用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语法和编程语言与</a:t>
            </a:r>
            <a:r>
              <a:rPr lang="en-US" altLang="zh-CN" sz="2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Matlab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一致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如</a:t>
            </a:r>
            <a:r>
              <a:rPr lang="en-US" altLang="zh-CN" sz="2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GNU Octave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b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hlinkClick r:id="rId2"/>
              </a:rPr>
              <a:t>http://www.gnu.org/software/octave/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学会随时调用</a:t>
            </a:r>
            <a:r>
              <a:rPr lang="en-US" altLang="zh-CN" sz="2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Matlab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的帮助（或在线帮助） </a:t>
            </a:r>
            <a:br>
              <a:rPr lang="zh-CN" altLang="en-US" sz="2400" dirty="0"/>
            </a:br>
            <a:endParaRPr lang="en-US" altLang="zh-CN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433373" y="200200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dirty="0">
                <a:solidFill>
                  <a:srgbClr val="0070C0"/>
                </a:solidFill>
              </a:rPr>
              <a:t>数学背景</a:t>
            </a:r>
            <a:endParaRPr lang="en-US" altLang="en-US" sz="4400" dirty="0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5900" y="985520"/>
            <a:ext cx="8664420" cy="740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会简要介绍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回顾需要的最基本知识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第二节课会简要回顾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需要的更多的数学知识会在授课中随时补充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对研究或工作有帮助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特别是对有志</a:t>
            </a:r>
            <a:r>
              <a:rPr lang="en-US" altLang="zh-CN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CS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研究的（不限于数字图像处理），有较大帮助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如对进一步的知识感兴趣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每章会提供关于进一步阅读的资源指南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通用资源：教科书，参考书（</a:t>
            </a:r>
            <a:r>
              <a:rPr lang="en-US" altLang="zh-CN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PRML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b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        维基（</a:t>
            </a:r>
            <a:r>
              <a:rPr lang="en-US" altLang="zh-CN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Wiki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en-US" altLang="zh-CN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Wolfram </a:t>
            </a:r>
            <a:r>
              <a:rPr lang="en-US" altLang="zh-CN" sz="2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MathWorld</a:t>
            </a:r>
            <a:endParaRPr lang="en-US" altLang="zh-CN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       (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hlinkClick r:id="rId1"/>
              </a:rPr>
              <a:t>http://mathworld.wolfram.com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/)</a:t>
            </a:r>
            <a:b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 </a:t>
            </a:r>
            <a:b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b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/>
          <p:nvPr/>
        </p:nvSpPr>
        <p:spPr>
          <a:xfrm>
            <a:off x="489548" y="191754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dirty="0"/>
              <a:t>国内外著名会议</a:t>
            </a:r>
            <a:endParaRPr lang="en-US" sz="4400" dirty="0"/>
          </a:p>
        </p:txBody>
      </p:sp>
      <p:sp>
        <p:nvSpPr>
          <p:cNvPr id="3" name="矩形 2"/>
          <p:cNvSpPr/>
          <p:nvPr/>
        </p:nvSpPr>
        <p:spPr>
          <a:xfrm>
            <a:off x="489548" y="1245106"/>
            <a:ext cx="781176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著名会议</a:t>
            </a:r>
            <a:r>
              <a:rPr lang="zh-CN" altLang="en-US" sz="2400" dirty="0">
                <a:solidFill>
                  <a:srgbClr val="00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：</a:t>
            </a:r>
            <a:br>
              <a:rPr lang="zh-CN" altLang="en-US" sz="2400" dirty="0">
                <a:solidFill>
                  <a:srgbClr val="00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</a:br>
            <a:endParaRPr lang="en-US" altLang="zh-CN" sz="2400" dirty="0">
              <a:solidFill>
                <a:srgbClr val="000000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IEEE International Conference on Computer Vision (ICCV)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IEEE International Conference on Computer Vision and Pattern Recognition (CVPR)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European Conference on Computer Vision(ECCV)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ACM Multimedia Conference (MM) 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IEEE International Conference on Image Processing (ICIP)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IEEE International Conference on Multimedia and Expo (ICME)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International Conference on Pattern Recognition (ICPR)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ACM International Conference on Image and Video Retrieval (CIVR)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…… </a:t>
            </a:r>
            <a:br>
              <a:rPr lang="en-US" altLang="zh-CN" dirty="0"/>
            </a:br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89547" y="1951892"/>
            <a:ext cx="7811769" cy="1547446"/>
          </a:xfrm>
          <a:prstGeom prst="rect">
            <a:avLst/>
          </a:pr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741376" y="1582560"/>
            <a:ext cx="404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俗称：计算机视觉三大会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3771.1811023622045,&quot;width&quot;:3110}"/>
</p:tagLst>
</file>

<file path=ppt/tags/tag2.xml><?xml version="1.0" encoding="utf-8"?>
<p:tagLst xmlns:p="http://schemas.openxmlformats.org/presentationml/2006/main">
  <p:tag name="KSO_WM_UNIT_PLACING_PICTURE_USER_VIEWPORT" val="{&quot;height&quot;:4123.7527559055115,&quot;width&quot;:2754}"/>
</p:tagLst>
</file>

<file path=ppt/tags/tag3.xml><?xml version="1.0" encoding="utf-8"?>
<p:tagLst xmlns:p="http://schemas.openxmlformats.org/presentationml/2006/main">
  <p:tag name="REFSHAPE" val="501655588"/>
  <p:tag name="KSO_WM_UNIT_PLACING_PICTURE_USER_VIEWPORT" val="{&quot;height&quot;:3749,&quot;width&quot;:2842}"/>
</p:tagLst>
</file>

<file path=ppt/tags/tag4.xml><?xml version="1.0" encoding="utf-8"?>
<p:tagLst xmlns:p="http://schemas.openxmlformats.org/presentationml/2006/main">
  <p:tag name="REFSHAPE" val="455531196"/>
  <p:tag name="KSO_WM_UNIT_PLACING_PICTURE_USER_VIEWPORT" val="{&quot;height&quot;:5520,&quot;width&quot;:4044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0</TotalTime>
  <Words>7291</Words>
  <Application>WPS 演示</Application>
  <PresentationFormat>全屏显示(4:3)</PresentationFormat>
  <Paragraphs>524</Paragraphs>
  <Slides>60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79" baseType="lpstr">
      <vt:lpstr>Arial</vt:lpstr>
      <vt:lpstr>宋体</vt:lpstr>
      <vt:lpstr>Wingdings</vt:lpstr>
      <vt:lpstr>Helvetica</vt:lpstr>
      <vt:lpstr>Times New Roman</vt:lpstr>
      <vt:lpstr>楷体</vt:lpstr>
      <vt:lpstr>黑体</vt:lpstr>
      <vt:lpstr>新宋体</vt:lpstr>
      <vt:lpstr>Arial Black</vt:lpstr>
      <vt:lpstr>微软雅黑</vt:lpstr>
      <vt:lpstr>Calibri</vt:lpstr>
      <vt:lpstr>Arial Unicode MS</vt:lpstr>
      <vt:lpstr>华文细黑</vt:lpstr>
      <vt:lpstr>Garamond</vt:lpstr>
      <vt:lpstr>Tahoma</vt:lpstr>
      <vt:lpstr>Calibri</vt:lpstr>
      <vt:lpstr>Wingdings</vt:lpstr>
      <vt:lpstr>华文行楷</vt:lpstr>
      <vt:lpstr>Essential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Oscar</dc:creator>
  <cp:lastModifiedBy>Ruiiiii</cp:lastModifiedBy>
  <cp:revision>296</cp:revision>
  <dcterms:created xsi:type="dcterms:W3CDTF">2015-05-27T21:21:00Z</dcterms:created>
  <dcterms:modified xsi:type="dcterms:W3CDTF">2021-04-28T13:21:53Z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720F430637874241BD2CDA1282EED7E8</vt:lpwstr>
  </property>
</Properties>
</file>